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386" r:id="rId2"/>
    <p:sldId id="257" r:id="rId3"/>
    <p:sldId id="256" r:id="rId4"/>
    <p:sldId id="345" r:id="rId5"/>
    <p:sldId id="339" r:id="rId6"/>
    <p:sldId id="346" r:id="rId7"/>
    <p:sldId id="338" r:id="rId8"/>
    <p:sldId id="347" r:id="rId9"/>
    <p:sldId id="348" r:id="rId10"/>
    <p:sldId id="351" r:id="rId11"/>
    <p:sldId id="350" r:id="rId12"/>
    <p:sldId id="310" r:id="rId13"/>
    <p:sldId id="336" r:id="rId14"/>
    <p:sldId id="394" r:id="rId15"/>
    <p:sldId id="395" r:id="rId16"/>
    <p:sldId id="354" r:id="rId17"/>
    <p:sldId id="388" r:id="rId18"/>
    <p:sldId id="373" r:id="rId19"/>
    <p:sldId id="353" r:id="rId20"/>
    <p:sldId id="367" r:id="rId21"/>
    <p:sldId id="368" r:id="rId22"/>
    <p:sldId id="370" r:id="rId23"/>
    <p:sldId id="369" r:id="rId24"/>
    <p:sldId id="335" r:id="rId25"/>
    <p:sldId id="389" r:id="rId26"/>
    <p:sldId id="344" r:id="rId27"/>
    <p:sldId id="375" r:id="rId28"/>
    <p:sldId id="371" r:id="rId29"/>
    <p:sldId id="376" r:id="rId30"/>
    <p:sldId id="378" r:id="rId31"/>
    <p:sldId id="390" r:id="rId32"/>
    <p:sldId id="391" r:id="rId33"/>
    <p:sldId id="392" r:id="rId34"/>
    <p:sldId id="379" r:id="rId35"/>
    <p:sldId id="377" r:id="rId36"/>
    <p:sldId id="357" r:id="rId37"/>
    <p:sldId id="359" r:id="rId38"/>
    <p:sldId id="374" r:id="rId39"/>
    <p:sldId id="343" r:id="rId40"/>
    <p:sldId id="385" r:id="rId41"/>
    <p:sldId id="380" r:id="rId42"/>
    <p:sldId id="342" r:id="rId43"/>
    <p:sldId id="393" r:id="rId44"/>
    <p:sldId id="264" r:id="rId45"/>
    <p:sldId id="387" r:id="rId46"/>
    <p:sldId id="319" r:id="rId47"/>
    <p:sldId id="396" r:id="rId48"/>
    <p:sldId id="358" r:id="rId49"/>
    <p:sldId id="366" r:id="rId50"/>
    <p:sldId id="365" r:id="rId51"/>
    <p:sldId id="362" r:id="rId52"/>
    <p:sldId id="364" r:id="rId53"/>
    <p:sldId id="363" r:id="rId54"/>
    <p:sldId id="360" r:id="rId55"/>
  </p:sldIdLst>
  <p:sldSz cx="9144000" cy="6858000" type="screen4x3"/>
  <p:notesSz cx="7077075" cy="9393238"/>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FF"/>
    <a:srgbClr val="66FF33"/>
    <a:srgbClr val="008000"/>
    <a:srgbClr val="FFFF00"/>
    <a:srgbClr val="00CC00"/>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08" autoAdjust="0"/>
    <p:restoredTop sz="89605" autoAdjust="0"/>
  </p:normalViewPr>
  <p:slideViewPr>
    <p:cSldViewPr>
      <p:cViewPr>
        <p:scale>
          <a:sx n="100" d="100"/>
          <a:sy n="100" d="100"/>
        </p:scale>
        <p:origin x="-1908" y="-58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2328" y="1238"/>
      </p:cViewPr>
      <p:guideLst>
        <p:guide orient="horz" pos="2959"/>
        <p:guide pos="2229"/>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3067050" cy="469900"/>
          </a:xfrm>
          <a:prstGeom prst="rect">
            <a:avLst/>
          </a:prstGeom>
          <a:noFill/>
          <a:ln w="9525">
            <a:noFill/>
            <a:miter lim="800000"/>
            <a:headEnd/>
            <a:tailEnd/>
          </a:ln>
          <a:effectLst/>
        </p:spPr>
        <p:txBody>
          <a:bodyPr vert="horz" wrap="square" lIns="94110" tIns="47055" rIns="94110" bIns="47055" numCol="1" anchor="t" anchorCtr="0" compatLnSpc="1">
            <a:prstTxWarp prst="textNoShape">
              <a:avLst/>
            </a:prstTxWarp>
          </a:bodyPr>
          <a:lstStyle>
            <a:lvl1pPr defTabSz="941388">
              <a:defRPr sz="1200">
                <a:cs typeface="+mn-cs"/>
              </a:defRPr>
            </a:lvl1pPr>
          </a:lstStyle>
          <a:p>
            <a:pPr>
              <a:defRPr/>
            </a:pPr>
            <a:endParaRPr lang="en-US"/>
          </a:p>
        </p:txBody>
      </p:sp>
      <p:sp>
        <p:nvSpPr>
          <p:cNvPr id="37891" name="Rectangle 3"/>
          <p:cNvSpPr>
            <a:spLocks noGrp="1" noChangeArrowheads="1"/>
          </p:cNvSpPr>
          <p:nvPr>
            <p:ph type="dt" idx="1"/>
          </p:nvPr>
        </p:nvSpPr>
        <p:spPr bwMode="auto">
          <a:xfrm>
            <a:off x="4008438" y="0"/>
            <a:ext cx="3067050" cy="469900"/>
          </a:xfrm>
          <a:prstGeom prst="rect">
            <a:avLst/>
          </a:prstGeom>
          <a:noFill/>
          <a:ln w="9525">
            <a:noFill/>
            <a:miter lim="800000"/>
            <a:headEnd/>
            <a:tailEnd/>
          </a:ln>
          <a:effectLst/>
        </p:spPr>
        <p:txBody>
          <a:bodyPr vert="horz" wrap="square" lIns="94110" tIns="47055" rIns="94110" bIns="47055" numCol="1" anchor="t" anchorCtr="0" compatLnSpc="1">
            <a:prstTxWarp prst="textNoShape">
              <a:avLst/>
            </a:prstTxWarp>
          </a:bodyPr>
          <a:lstStyle>
            <a:lvl1pPr algn="r" defTabSz="941388">
              <a:defRPr sz="1200">
                <a:cs typeface="+mn-cs"/>
              </a:defRPr>
            </a:lvl1pPr>
          </a:lstStyle>
          <a:p>
            <a:pPr>
              <a:defRPr/>
            </a:pPr>
            <a:endParaRPr lang="en-US"/>
          </a:p>
        </p:txBody>
      </p:sp>
      <p:sp>
        <p:nvSpPr>
          <p:cNvPr id="13316" name="Rectangle 4"/>
          <p:cNvSpPr>
            <a:spLocks noGrp="1" noRot="1" noChangeArrowheads="1" noTextEdit="1"/>
          </p:cNvSpPr>
          <p:nvPr>
            <p:ph type="sldImg" idx="2"/>
          </p:nvPr>
        </p:nvSpPr>
        <p:spPr bwMode="auto">
          <a:xfrm>
            <a:off x="1190625" y="704850"/>
            <a:ext cx="4697413" cy="3522663"/>
          </a:xfrm>
          <a:prstGeom prst="rect">
            <a:avLst/>
          </a:prstGeom>
          <a:noFill/>
          <a:ln w="9525">
            <a:solidFill>
              <a:srgbClr val="000000"/>
            </a:solidFill>
            <a:miter lim="800000"/>
            <a:headEnd/>
            <a:tailEnd/>
          </a:ln>
        </p:spPr>
      </p:sp>
      <p:sp>
        <p:nvSpPr>
          <p:cNvPr id="37893" name="Rectangle 5"/>
          <p:cNvSpPr>
            <a:spLocks noGrp="1" noChangeArrowheads="1"/>
          </p:cNvSpPr>
          <p:nvPr>
            <p:ph type="body" sz="quarter" idx="3"/>
          </p:nvPr>
        </p:nvSpPr>
        <p:spPr bwMode="auto">
          <a:xfrm>
            <a:off x="708025" y="4462463"/>
            <a:ext cx="5661025" cy="4225925"/>
          </a:xfrm>
          <a:prstGeom prst="rect">
            <a:avLst/>
          </a:prstGeom>
          <a:noFill/>
          <a:ln w="9525">
            <a:noFill/>
            <a:miter lim="800000"/>
            <a:headEnd/>
            <a:tailEnd/>
          </a:ln>
          <a:effectLst/>
        </p:spPr>
        <p:txBody>
          <a:bodyPr vert="horz" wrap="square" lIns="94110" tIns="47055" rIns="94110" bIns="4705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7894" name="Rectangle 6"/>
          <p:cNvSpPr>
            <a:spLocks noGrp="1" noChangeArrowheads="1"/>
          </p:cNvSpPr>
          <p:nvPr>
            <p:ph type="ftr" sz="quarter" idx="4"/>
          </p:nvPr>
        </p:nvSpPr>
        <p:spPr bwMode="auto">
          <a:xfrm>
            <a:off x="0" y="8921750"/>
            <a:ext cx="3067050" cy="469900"/>
          </a:xfrm>
          <a:prstGeom prst="rect">
            <a:avLst/>
          </a:prstGeom>
          <a:noFill/>
          <a:ln w="9525">
            <a:noFill/>
            <a:miter lim="800000"/>
            <a:headEnd/>
            <a:tailEnd/>
          </a:ln>
          <a:effectLst/>
        </p:spPr>
        <p:txBody>
          <a:bodyPr vert="horz" wrap="square" lIns="94110" tIns="47055" rIns="94110" bIns="47055" numCol="1" anchor="b" anchorCtr="0" compatLnSpc="1">
            <a:prstTxWarp prst="textNoShape">
              <a:avLst/>
            </a:prstTxWarp>
          </a:bodyPr>
          <a:lstStyle>
            <a:lvl1pPr defTabSz="941388">
              <a:defRPr sz="1200">
                <a:cs typeface="+mn-cs"/>
              </a:defRPr>
            </a:lvl1pPr>
          </a:lstStyle>
          <a:p>
            <a:pPr>
              <a:defRPr/>
            </a:pPr>
            <a:endParaRPr lang="en-US"/>
          </a:p>
        </p:txBody>
      </p:sp>
      <p:sp>
        <p:nvSpPr>
          <p:cNvPr id="37895" name="Rectangle 7"/>
          <p:cNvSpPr>
            <a:spLocks noGrp="1" noChangeArrowheads="1"/>
          </p:cNvSpPr>
          <p:nvPr>
            <p:ph type="sldNum" sz="quarter" idx="5"/>
          </p:nvPr>
        </p:nvSpPr>
        <p:spPr bwMode="auto">
          <a:xfrm>
            <a:off x="4008438" y="8921750"/>
            <a:ext cx="3067050" cy="469900"/>
          </a:xfrm>
          <a:prstGeom prst="rect">
            <a:avLst/>
          </a:prstGeom>
          <a:noFill/>
          <a:ln w="9525">
            <a:noFill/>
            <a:miter lim="800000"/>
            <a:headEnd/>
            <a:tailEnd/>
          </a:ln>
          <a:effectLst/>
        </p:spPr>
        <p:txBody>
          <a:bodyPr vert="horz" wrap="square" lIns="94110" tIns="47055" rIns="94110" bIns="47055" numCol="1" anchor="b" anchorCtr="0" compatLnSpc="1">
            <a:prstTxWarp prst="textNoShape">
              <a:avLst/>
            </a:prstTxWarp>
          </a:bodyPr>
          <a:lstStyle>
            <a:lvl1pPr algn="r" defTabSz="941388">
              <a:defRPr sz="1200">
                <a:cs typeface="+mn-cs"/>
              </a:defRPr>
            </a:lvl1pPr>
          </a:lstStyle>
          <a:p>
            <a:pPr>
              <a:defRPr/>
            </a:pPr>
            <a:fld id="{1700BBAC-1F7E-4DAD-B886-67D67A73F03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txBox="1">
            <a:spLocks noGrp="1" noChangeArrowheads="1"/>
          </p:cNvSpPr>
          <p:nvPr/>
        </p:nvSpPr>
        <p:spPr bwMode="auto">
          <a:xfrm>
            <a:off x="4008438" y="8921750"/>
            <a:ext cx="3067050" cy="469900"/>
          </a:xfrm>
          <a:prstGeom prst="rect">
            <a:avLst/>
          </a:prstGeom>
          <a:noFill/>
          <a:ln w="9525">
            <a:noFill/>
            <a:miter lim="800000"/>
            <a:headEnd/>
            <a:tailEnd/>
          </a:ln>
        </p:spPr>
        <p:txBody>
          <a:bodyPr lIns="94110" tIns="47055" rIns="94110" bIns="47055" anchor="b"/>
          <a:lstStyle/>
          <a:p>
            <a:pPr algn="r" defTabSz="941388"/>
            <a:fld id="{F64A9F49-AF57-4E31-BD5A-C7E555E48E51}" type="slidenum">
              <a:rPr lang="en-US" sz="1200"/>
              <a:pPr algn="r" defTabSz="941388"/>
              <a:t>1</a:t>
            </a:fld>
            <a:endParaRPr lang="en-US" sz="1200"/>
          </a:p>
        </p:txBody>
      </p:sp>
      <p:sp>
        <p:nvSpPr>
          <p:cNvPr id="15362" name="Rectangle 2"/>
          <p:cNvSpPr>
            <a:spLocks noGrp="1" noRot="1" noChangeArrowheads="1" noTextEdit="1"/>
          </p:cNvSpPr>
          <p:nvPr>
            <p:ph type="sldImg"/>
          </p:nvPr>
        </p:nvSpPr>
        <p:spPr>
          <a:ln/>
        </p:spPr>
      </p:sp>
      <p:sp>
        <p:nvSpPr>
          <p:cNvPr id="1536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txBox="1">
            <a:spLocks noGrp="1" noChangeArrowheads="1"/>
          </p:cNvSpPr>
          <p:nvPr/>
        </p:nvSpPr>
        <p:spPr bwMode="auto">
          <a:xfrm>
            <a:off x="4008438" y="8921750"/>
            <a:ext cx="3067050" cy="469900"/>
          </a:xfrm>
          <a:prstGeom prst="rect">
            <a:avLst/>
          </a:prstGeom>
          <a:noFill/>
          <a:ln w="9525">
            <a:noFill/>
            <a:miter lim="800000"/>
            <a:headEnd/>
            <a:tailEnd/>
          </a:ln>
        </p:spPr>
        <p:txBody>
          <a:bodyPr lIns="94110" tIns="47055" rIns="94110" bIns="47055" anchor="b"/>
          <a:lstStyle/>
          <a:p>
            <a:pPr algn="r" defTabSz="941388"/>
            <a:fld id="{9FB94D19-201D-41D7-85E7-DD769B358736}" type="slidenum">
              <a:rPr lang="en-US" sz="1200"/>
              <a:pPr algn="r" defTabSz="941388"/>
              <a:t>10</a:t>
            </a:fld>
            <a:endParaRPr lang="en-US" sz="1200"/>
          </a:p>
        </p:txBody>
      </p:sp>
      <p:sp>
        <p:nvSpPr>
          <p:cNvPr id="33794" name="Rectangle 2"/>
          <p:cNvSpPr>
            <a:spLocks noGrp="1" noRo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r>
              <a:rPr lang="en-US" sz="1000" b="1" smtClean="0"/>
              <a:t>Eugene:</a:t>
            </a:r>
            <a:r>
              <a:rPr lang="en-US" sz="1000" smtClean="0"/>
              <a:t>  “The ship was unloaded with litters dragging through the sea to the beach.  He said that the town was "raw" and every known device of gambling was there and many men lost their fortunes in a few minutes.  A gun was pulled at the least excuse and killing was common.  The dance hall girls and the red light districts flourished.  Food was expensive.  In later years Eugene told his daughter Glenice, that all the wickedness he saw was almost more than he could stand.  </a:t>
            </a:r>
          </a:p>
          <a:p>
            <a:endParaRPr lang="en-US" sz="1000" smtClean="0"/>
          </a:p>
          <a:p>
            <a:r>
              <a:rPr lang="en-US" sz="1000" smtClean="0"/>
              <a:t>At the height of the Nome gold rush, hundreds of tents extended for 15 miles along the beach to the west of town. </a:t>
            </a:r>
            <a:r>
              <a:rPr lang="en-US" sz="1000" b="1" smtClean="0"/>
              <a:t>When Elizabeth Robins</a:t>
            </a:r>
            <a:r>
              <a:rPr lang="en-US" sz="1000" smtClean="0"/>
              <a:t>, a British newspapers correspondent arrived she described the scene on the beach: </a:t>
            </a:r>
            <a:endParaRPr lang="en-US" sz="1000" i="1" smtClean="0"/>
          </a:p>
          <a:p>
            <a:r>
              <a:rPr lang="en-US" sz="1000" i="1" smtClean="0"/>
              <a:t>The space remaining is already piled with freight--food supplies barrels of beer and whiskey, bags of beans and flour higher than my head, lumber, acres of it, extending beyond the tents and up on the tundra, furniture, bedding, pots and pans, engines and boilers, Klondike Thawers, centrifugal pumps, pipe and hose-fittings, gold rockers, sides of bacon, blankets, smart portmanteaux and ancient sea chests--as odd a conglomeration as ever an eye rested on.</a:t>
            </a:r>
            <a:r>
              <a:rPr lang="en-US" sz="1000" smtClean="0"/>
              <a:t> </a:t>
            </a:r>
          </a:p>
          <a:p>
            <a:endParaRPr lang="en-US" sz="1000" smtClean="0"/>
          </a:p>
          <a:p>
            <a:r>
              <a:rPr lang="en-US" sz="1000" b="1" smtClean="0"/>
              <a:t>1900, Prospector Wilford McDonald:</a:t>
            </a:r>
            <a:r>
              <a:rPr lang="en-US" sz="1000" smtClean="0"/>
              <a:t>  “Nome's population had exploded from a few hundred to over twenty thousand in a year, making it the largest and most lawless town in Alaska. Gangs operated freely in the crowded streets -- men sometimes hauled away cabins at night with their owners still in them. Rowdy saloons proliferated along Front Street; in 1900, Nome had fifty saloons, a number that soon doubled. Wilfred wrote: " We are away from town and glad of it. Don't want to go there. It's full of bums and sure thing men. Lots of men are getting in bad circumstances here. I think the government will have to take them out."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txBox="1">
            <a:spLocks noGrp="1" noChangeArrowheads="1"/>
          </p:cNvSpPr>
          <p:nvPr/>
        </p:nvSpPr>
        <p:spPr bwMode="auto">
          <a:xfrm>
            <a:off x="4008438" y="8921750"/>
            <a:ext cx="3067050" cy="469900"/>
          </a:xfrm>
          <a:prstGeom prst="rect">
            <a:avLst/>
          </a:prstGeom>
          <a:noFill/>
          <a:ln w="9525">
            <a:noFill/>
            <a:miter lim="800000"/>
            <a:headEnd/>
            <a:tailEnd/>
          </a:ln>
        </p:spPr>
        <p:txBody>
          <a:bodyPr lIns="94110" tIns="47055" rIns="94110" bIns="47055" anchor="b"/>
          <a:lstStyle/>
          <a:p>
            <a:pPr algn="r" defTabSz="941388"/>
            <a:fld id="{8BA3A207-1290-411F-85EA-7712A0A13EC3}" type="slidenum">
              <a:rPr lang="en-US" sz="1200"/>
              <a:pPr algn="r" defTabSz="941388"/>
              <a:t>11</a:t>
            </a:fld>
            <a:endParaRPr lang="en-US" sz="1200"/>
          </a:p>
        </p:txBody>
      </p:sp>
      <p:sp>
        <p:nvSpPr>
          <p:cNvPr id="35842" name="Rectangle 2"/>
          <p:cNvSpPr>
            <a:spLocks noGrp="1" noRot="1" noChangeArrowheads="1" noTextEdit="1"/>
          </p:cNvSpPr>
          <p:nvPr>
            <p:ph type="sldImg"/>
          </p:nvPr>
        </p:nvSpPr>
        <p:spPr>
          <a:ln/>
        </p:spPr>
      </p:sp>
      <p:sp>
        <p:nvSpPr>
          <p:cNvPr id="35843" name="Rectangle 3"/>
          <p:cNvSpPr>
            <a:spLocks noGrp="1" noChangeArrowheads="1"/>
          </p:cNvSpPr>
          <p:nvPr>
            <p:ph type="body" idx="1"/>
          </p:nvPr>
        </p:nvSpPr>
        <p:spPr>
          <a:noFill/>
          <a:ln/>
        </p:spPr>
        <p:txBody>
          <a:bodyPr/>
          <a:lstStyle/>
          <a:p>
            <a:pPr eaLnBrk="1" hangingPunct="1"/>
            <a:r>
              <a:rPr lang="en-US" smtClean="0"/>
              <a:t>Orson, Everett, and Eugene worked on beach claims, then went to Buster Creek and worked claims there.  </a:t>
            </a:r>
          </a:p>
          <a:p>
            <a:pPr eaLnBrk="1" hangingPunct="1"/>
            <a:endParaRPr lang="en-US" smtClean="0"/>
          </a:p>
          <a:p>
            <a:pPr eaLnBrk="1" hangingPunct="1"/>
            <a:r>
              <a:rPr lang="en-US" smtClean="0"/>
              <a:t>He also said the scenery of the country was beautiful.  He said he always wanted to go back after the "Rush" was over and things had calmed down." </a:t>
            </a:r>
          </a:p>
          <a:p>
            <a:pPr eaLnBrk="1" hangingPunct="1"/>
            <a:endParaRPr lang="en-US" smtClean="0"/>
          </a:p>
          <a:p>
            <a:pPr eaLnBrk="1" hangingPunct="1"/>
            <a:r>
              <a:rPr lang="en-US" smtClean="0"/>
              <a:t>"We returned to Seattle by the inland passage (fall 1901).  Men died on the boat and they were wrapped in a canvas, a few words were said over them and then pushed over the side of the ship into the cold ocean below.  On his way home he carried his gold in a money belt around his waist.  One night someone took his belt off while he was sleeping and stole all he had.  He came home broke.  </a:t>
            </a:r>
          </a:p>
          <a:p>
            <a:pPr eaLnBrk="1" hangingPunct="1"/>
            <a:endParaRPr lang="en-US" smtClean="0"/>
          </a:p>
          <a:p>
            <a:pPr eaLnBrk="1" hangingPunct="1"/>
            <a:r>
              <a:rPr lang="en-US" b="1" smtClean="0"/>
              <a:t>CONCLUSION:</a:t>
            </a:r>
            <a:r>
              <a:rPr lang="en-US" smtClean="0"/>
              <a:t>  It was a good experience but never again did he want to be associated with people of that caliber.  He developed strong protective feelings towards his family and he always tried to shield them away from those who were not living as they should. </a:t>
            </a:r>
          </a:p>
          <a:p>
            <a:pPr eaLnBrk="1" hangingPunct="1"/>
            <a:endParaRPr lang="en-US" smtClean="0"/>
          </a:p>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txBox="1">
            <a:spLocks noGrp="1" noChangeArrowheads="1"/>
          </p:cNvSpPr>
          <p:nvPr/>
        </p:nvSpPr>
        <p:spPr bwMode="auto">
          <a:xfrm>
            <a:off x="4008438" y="8921750"/>
            <a:ext cx="3067050" cy="469900"/>
          </a:xfrm>
          <a:prstGeom prst="rect">
            <a:avLst/>
          </a:prstGeom>
          <a:noFill/>
          <a:ln w="9525">
            <a:noFill/>
            <a:miter lim="800000"/>
            <a:headEnd/>
            <a:tailEnd/>
          </a:ln>
        </p:spPr>
        <p:txBody>
          <a:bodyPr lIns="94110" tIns="47055" rIns="94110" bIns="47055" anchor="b"/>
          <a:lstStyle/>
          <a:p>
            <a:pPr algn="r" defTabSz="941388"/>
            <a:fld id="{49AF1E3A-9883-43BC-B2BB-E9E9C4F36383}" type="slidenum">
              <a:rPr lang="en-US" sz="1200"/>
              <a:pPr algn="r" defTabSz="941388"/>
              <a:t>12</a:t>
            </a:fld>
            <a:endParaRPr lang="en-US" sz="1200"/>
          </a:p>
        </p:txBody>
      </p:sp>
      <p:sp>
        <p:nvSpPr>
          <p:cNvPr id="37890" name="Rectangle 2"/>
          <p:cNvSpPr>
            <a:spLocks noGrp="1" noRot="1" noChangeArrowheads="1" noTextEdit="1"/>
          </p:cNvSpPr>
          <p:nvPr>
            <p:ph type="sldImg"/>
          </p:nvPr>
        </p:nvSpPr>
        <p:spPr>
          <a:ln/>
        </p:spPr>
      </p:sp>
      <p:sp>
        <p:nvSpPr>
          <p:cNvPr id="37891" name="Rectangle 3"/>
          <p:cNvSpPr>
            <a:spLocks noGrp="1" noChangeArrowheads="1"/>
          </p:cNvSpPr>
          <p:nvPr>
            <p:ph type="body" idx="1"/>
          </p:nvPr>
        </p:nvSpPr>
        <p:spPr>
          <a:xfrm>
            <a:off x="0" y="4462463"/>
            <a:ext cx="7077075" cy="4930775"/>
          </a:xfrm>
          <a:noFill/>
          <a:ln/>
        </p:spPr>
        <p:txBody>
          <a:bodyPr/>
          <a:lstStyle/>
          <a:p>
            <a:pPr eaLnBrk="1" hangingPunct="1"/>
            <a:r>
              <a:rPr lang="en-US" smtClean="0"/>
              <a:t>Eugene and Mary were courting in the fall of 1901</a:t>
            </a:r>
          </a:p>
          <a:p>
            <a:pPr eaLnBrk="1" hangingPunct="1"/>
            <a:endParaRPr lang="en-US" smtClean="0"/>
          </a:p>
          <a:p>
            <a:pPr eaLnBrk="1" hangingPunct="1"/>
            <a:r>
              <a:rPr lang="en-US" smtClean="0"/>
              <a:t>One letter exists, which Mary wrote:  “ . . . stay in Hyrum and let Mamma doctor it . . . Mr Larson took an unusually long time to get there (Logan), because he had to stop and admire each of the very numerous large stores, factories, and ware houses that are situated in the town.  Even after we got out of town he stopped the horses and took one farewell look at the beautiful sleeping village (Hyrum).  He explained his enthusiasm to Norman by telling him that he did it all to divert my mind and to give me time to get over parting with you.  He did it as a joke and did not realize how much he helped me."  </a:t>
            </a:r>
          </a:p>
          <a:p>
            <a:pPr eaLnBrk="1" hangingPunct="1"/>
            <a:r>
              <a:rPr lang="en-US" smtClean="0"/>
              <a:t>She signed it:  "Your true friend, Mary Christiansen". "P.S. remember to write ever chance you get and tell me where to address you and if you wish to hear from me, I will write you . . ."</a:t>
            </a:r>
          </a:p>
          <a:p>
            <a:pPr eaLnBrk="1" hangingPunct="1"/>
            <a:endParaRPr lang="en-US" smtClean="0"/>
          </a:p>
          <a:p>
            <a:r>
              <a:rPr lang="en-US" smtClean="0"/>
              <a:t>- Married 15 Jan 1903, Logan Temple, Reception in Hyrum hosted by her parents (dinner and dance).  Thomas X. gave them a cow, team of horses and some chickens</a:t>
            </a:r>
          </a:p>
          <a:p>
            <a:r>
              <a:rPr lang="en-US" smtClean="0"/>
              <a:t>- Spring 1903:  Eugene went to the Snake River Valley to look for a place</a:t>
            </a:r>
          </a:p>
          <a:p>
            <a:r>
              <a:rPr lang="en-US" smtClean="0"/>
              <a:t>	-- George and Martha </a:t>
            </a:r>
            <a:r>
              <a:rPr lang="en-US" b="1" smtClean="0"/>
              <a:t>Marler</a:t>
            </a:r>
            <a:r>
              <a:rPr lang="en-US" smtClean="0"/>
              <a:t>s already live in Lorenzo</a:t>
            </a:r>
          </a:p>
          <a:p>
            <a:r>
              <a:rPr lang="en-US" smtClean="0"/>
              <a:t>	-- Mary had spent a summer (~1896) previous helping her sister Martha</a:t>
            </a:r>
          </a:p>
          <a:p>
            <a:r>
              <a:rPr lang="en-US" smtClean="0"/>
              <a:t>	-- Returned to Hyrum in the fall, Mary pregnant</a:t>
            </a:r>
          </a:p>
          <a:p>
            <a:r>
              <a:rPr lang="en-US" smtClean="0"/>
              <a:t>- Spring 1904:  Eugene goes back to look for a place</a:t>
            </a:r>
          </a:p>
          <a:p>
            <a:r>
              <a:rPr lang="en-US" smtClean="0"/>
              <a:t>	-- Galbraith land, no home</a:t>
            </a:r>
          </a:p>
          <a:p>
            <a:r>
              <a:rPr lang="en-US" smtClean="0"/>
              <a:t>	-- Probably homestead like Marlers, live near them</a:t>
            </a:r>
          </a:p>
          <a:p>
            <a:r>
              <a:rPr lang="en-US" smtClean="0"/>
              <a:t>	-- Confusion about whether they live in LaBelle or Lorenzo (Glenice's writings)</a:t>
            </a:r>
          </a:p>
          <a:p>
            <a:r>
              <a:rPr lang="en-US" smtClean="0"/>
              <a:t>	-- In Lorenzo ward (church records confirm)</a:t>
            </a:r>
          </a:p>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txBox="1">
            <a:spLocks noGrp="1" noChangeArrowheads="1"/>
          </p:cNvSpPr>
          <p:nvPr/>
        </p:nvSpPr>
        <p:spPr bwMode="auto">
          <a:xfrm>
            <a:off x="4008438" y="8921750"/>
            <a:ext cx="3067050" cy="469900"/>
          </a:xfrm>
          <a:prstGeom prst="rect">
            <a:avLst/>
          </a:prstGeom>
          <a:noFill/>
          <a:ln w="9525">
            <a:noFill/>
            <a:miter lim="800000"/>
            <a:headEnd/>
            <a:tailEnd/>
          </a:ln>
        </p:spPr>
        <p:txBody>
          <a:bodyPr lIns="94110" tIns="47055" rIns="94110" bIns="47055" anchor="b"/>
          <a:lstStyle/>
          <a:p>
            <a:pPr algn="r" defTabSz="941388"/>
            <a:fld id="{42878F1F-279F-44F8-AD35-AD26B897F567}" type="slidenum">
              <a:rPr lang="en-US" sz="1200"/>
              <a:pPr algn="r" defTabSz="941388"/>
              <a:t>13</a:t>
            </a:fld>
            <a:endParaRPr lang="en-US" sz="1200"/>
          </a:p>
        </p:txBody>
      </p:sp>
      <p:sp>
        <p:nvSpPr>
          <p:cNvPr id="39938" name="Rectangle 2"/>
          <p:cNvSpPr>
            <a:spLocks noGrp="1" noRot="1" noChangeArrowheads="1" noTextEdit="1"/>
          </p:cNvSpPr>
          <p:nvPr>
            <p:ph type="sldImg"/>
          </p:nvPr>
        </p:nvSpPr>
        <p:spPr>
          <a:ln/>
        </p:spPr>
      </p:sp>
      <p:sp>
        <p:nvSpPr>
          <p:cNvPr id="39939" name="Rectangle 3"/>
          <p:cNvSpPr>
            <a:spLocks noGrp="1" noChangeArrowheads="1"/>
          </p:cNvSpPr>
          <p:nvPr>
            <p:ph type="body" idx="1"/>
          </p:nvPr>
        </p:nvSpPr>
        <p:spPr>
          <a:xfrm>
            <a:off x="0" y="4462463"/>
            <a:ext cx="7077075" cy="4930775"/>
          </a:xfrm>
          <a:noFill/>
          <a:ln/>
        </p:spPr>
        <p:txBody>
          <a:bodyPr/>
          <a:lstStyle/>
          <a:p>
            <a:pPr>
              <a:lnSpc>
                <a:spcPct val="90000"/>
              </a:lnSpc>
            </a:pPr>
            <a:r>
              <a:rPr lang="en-US" smtClean="0"/>
              <a:t>-- Homestead Act of 1862, Qualifications</a:t>
            </a:r>
          </a:p>
          <a:p>
            <a:pPr>
              <a:lnSpc>
                <a:spcPct val="90000"/>
              </a:lnSpc>
            </a:pPr>
            <a:r>
              <a:rPr lang="en-US" smtClean="0"/>
              <a:t>	   --- Live on land 5 years</a:t>
            </a:r>
          </a:p>
          <a:p>
            <a:pPr>
              <a:lnSpc>
                <a:spcPct val="90000"/>
              </a:lnSpc>
            </a:pPr>
            <a:r>
              <a:rPr lang="en-US" smtClean="0"/>
              <a:t>                        --- Build a Structure (12 x 14) and grow crops</a:t>
            </a:r>
          </a:p>
          <a:p>
            <a:pPr>
              <a:lnSpc>
                <a:spcPct val="90000"/>
              </a:lnSpc>
            </a:pPr>
            <a:r>
              <a:rPr lang="en-US" smtClean="0"/>
              <a:t>                        --- File for patent</a:t>
            </a:r>
          </a:p>
          <a:p>
            <a:pPr>
              <a:lnSpc>
                <a:spcPct val="90000"/>
              </a:lnSpc>
            </a:pPr>
            <a:r>
              <a:rPr lang="en-US" smtClean="0"/>
              <a:t>- Confusion about where live Lorenzo vs LaBelle</a:t>
            </a:r>
          </a:p>
          <a:p>
            <a:pPr marL="742950" lvl="1" indent="-285750">
              <a:lnSpc>
                <a:spcPct val="90000"/>
              </a:lnSpc>
            </a:pPr>
            <a:r>
              <a:rPr lang="en-US" smtClean="0"/>
              <a:t>Glenice reports LaBelle</a:t>
            </a:r>
          </a:p>
          <a:p>
            <a:pPr marL="742950" lvl="1" indent="-285750">
              <a:lnSpc>
                <a:spcPct val="90000"/>
              </a:lnSpc>
            </a:pPr>
            <a:r>
              <a:rPr lang="en-US" smtClean="0"/>
              <a:t>Records say Lorenzo</a:t>
            </a:r>
          </a:p>
          <a:p>
            <a:pPr>
              <a:lnSpc>
                <a:spcPct val="90000"/>
              </a:lnSpc>
              <a:buFontTx/>
              <a:buChar char="-"/>
            </a:pPr>
            <a:r>
              <a:rPr lang="en-US" smtClean="0"/>
              <a:t> Probably homesteaded like the Marlers</a:t>
            </a:r>
          </a:p>
          <a:p>
            <a:pPr>
              <a:lnSpc>
                <a:spcPct val="90000"/>
              </a:lnSpc>
            </a:pPr>
            <a:r>
              <a:rPr lang="en-US" smtClean="0"/>
              <a:t>- Mary takes a teaching job at LaBelle school, previous teacher took gun to school to protect self</a:t>
            </a:r>
          </a:p>
          <a:p>
            <a:pPr>
              <a:lnSpc>
                <a:spcPct val="90000"/>
              </a:lnSpc>
            </a:pPr>
            <a:r>
              <a:rPr lang="en-US" smtClean="0"/>
              <a:t>	-- Hire Susie Hulse to watch Leon</a:t>
            </a:r>
          </a:p>
          <a:p>
            <a:pPr>
              <a:lnSpc>
                <a:spcPct val="90000"/>
              </a:lnSpc>
              <a:buFontTx/>
              <a:buChar char="-"/>
            </a:pPr>
            <a:r>
              <a:rPr lang="en-US" smtClean="0"/>
              <a:t> Eugene sold Watkins products . . . Natural born salesman . . . He is loved everywhere</a:t>
            </a:r>
          </a:p>
          <a:p>
            <a:pPr>
              <a:lnSpc>
                <a:spcPct val="90000"/>
              </a:lnSpc>
            </a:pPr>
            <a:endParaRPr lang="en-US" b="1" smtClean="0"/>
          </a:p>
          <a:p>
            <a:pPr>
              <a:lnSpc>
                <a:spcPct val="90000"/>
              </a:lnSpc>
            </a:pPr>
            <a:r>
              <a:rPr lang="en-US" b="1" smtClean="0"/>
              <a:t>Eugene is "Loved Everywhere"</a:t>
            </a:r>
            <a:endParaRPr lang="en-US" smtClean="0"/>
          </a:p>
          <a:p>
            <a:pPr>
              <a:lnSpc>
                <a:spcPct val="90000"/>
              </a:lnSpc>
            </a:pPr>
            <a:r>
              <a:rPr lang="en-US" b="1" smtClean="0"/>
              <a:t>Feb 1916</a:t>
            </a:r>
          </a:p>
          <a:p>
            <a:pPr>
              <a:lnSpc>
                <a:spcPct val="90000"/>
              </a:lnSpc>
            </a:pPr>
            <a:r>
              <a:rPr lang="en-US" smtClean="0"/>
              <a:t>Family Friend:  “Yes it is good to know people like you.  You were liked here too.  Br Nelson said the other day, ‘Br Smith will get along all right because he is always </a:t>
            </a:r>
            <a:r>
              <a:rPr lang="en-US" b="1" i="1" smtClean="0"/>
              <a:t>loved everywhere</a:t>
            </a:r>
            <a:r>
              <a:rPr lang="en-US" smtClean="0"/>
              <a:t>.  We were always pleased when he came selling goods and that was long before we knew him as a neighbor.’" </a:t>
            </a:r>
          </a:p>
          <a:p>
            <a:pPr>
              <a:lnSpc>
                <a:spcPct val="90000"/>
              </a:lnSpc>
            </a:pPr>
            <a:endParaRPr lang="en-US" smtClean="0"/>
          </a:p>
          <a:p>
            <a:pPr>
              <a:lnSpc>
                <a:spcPct val="90000"/>
              </a:lnSpc>
            </a:pPr>
            <a:r>
              <a:rPr lang="en-US" smtClean="0"/>
              <a:t>- Pregnant in 1906</a:t>
            </a:r>
          </a:p>
          <a:p>
            <a:pPr>
              <a:lnSpc>
                <a:spcPct val="90000"/>
              </a:lnSpc>
            </a:pPr>
            <a:r>
              <a:rPr lang="en-US" smtClean="0"/>
              <a:t>	-- Kenneth born, dies six months later,</a:t>
            </a:r>
          </a:p>
          <a:p>
            <a:pPr>
              <a:lnSpc>
                <a:spcPct val="90000"/>
              </a:lnSpc>
            </a:pPr>
            <a:r>
              <a:rPr lang="en-US" smtClean="0"/>
              <a:t>	-- gossiping, “Mary shouldn’t have been working, wouldn’t have </a:t>
            </a:r>
          </a:p>
          <a:p>
            <a:pPr>
              <a:lnSpc>
                <a:spcPct val="90000"/>
              </a:lnSpc>
            </a:pPr>
            <a:r>
              <a:rPr lang="en-US" smtClean="0"/>
              <a:t>	   happened if she’d been at home”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txBox="1">
            <a:spLocks noGrp="1" noChangeArrowheads="1"/>
          </p:cNvSpPr>
          <p:nvPr/>
        </p:nvSpPr>
        <p:spPr bwMode="auto">
          <a:xfrm>
            <a:off x="4008438" y="8921750"/>
            <a:ext cx="3067050" cy="469900"/>
          </a:xfrm>
          <a:prstGeom prst="rect">
            <a:avLst/>
          </a:prstGeom>
          <a:noFill/>
          <a:ln w="9525">
            <a:noFill/>
            <a:miter lim="800000"/>
            <a:headEnd/>
            <a:tailEnd/>
          </a:ln>
        </p:spPr>
        <p:txBody>
          <a:bodyPr lIns="94110" tIns="47055" rIns="94110" bIns="47055" anchor="b"/>
          <a:lstStyle/>
          <a:p>
            <a:pPr algn="r" defTabSz="941388"/>
            <a:fld id="{A53C23C1-6D79-4D69-B169-4E5C273170CD}" type="slidenum">
              <a:rPr lang="en-US" sz="1200"/>
              <a:pPr algn="r" defTabSz="941388"/>
              <a:t>16</a:t>
            </a:fld>
            <a:endParaRPr lang="en-US" sz="1200"/>
          </a:p>
        </p:txBody>
      </p:sp>
      <p:sp>
        <p:nvSpPr>
          <p:cNvPr id="44034" name="Rectangle 2"/>
          <p:cNvSpPr>
            <a:spLocks noGrp="1" noRot="1" noChangeArrowheads="1" noTextEdit="1"/>
          </p:cNvSpPr>
          <p:nvPr>
            <p:ph type="sldImg"/>
          </p:nvPr>
        </p:nvSpPr>
        <p:spPr>
          <a:ln/>
        </p:spPr>
      </p:sp>
      <p:sp>
        <p:nvSpPr>
          <p:cNvPr id="44035" name="Rectangle 3"/>
          <p:cNvSpPr>
            <a:spLocks noGrp="1" noChangeArrowheads="1"/>
          </p:cNvSpPr>
          <p:nvPr>
            <p:ph type="body" idx="1"/>
          </p:nvPr>
        </p:nvSpPr>
        <p:spPr>
          <a:xfrm>
            <a:off x="0" y="4462463"/>
            <a:ext cx="7077075" cy="4930775"/>
          </a:xfrm>
          <a:noFill/>
          <a:ln/>
        </p:spPr>
        <p:txBody>
          <a:bodyPr/>
          <a:lstStyle/>
          <a:p>
            <a:r>
              <a:rPr lang="en-US" smtClean="0"/>
              <a:t>-1907:  Move to Independence </a:t>
            </a:r>
          </a:p>
          <a:p>
            <a:r>
              <a:rPr lang="en-US" b="1" smtClean="0"/>
              <a:t>  </a:t>
            </a:r>
            <a:r>
              <a:rPr lang="en-US" smtClean="0"/>
              <a:t>-- </a:t>
            </a:r>
            <a:r>
              <a:rPr lang="en-US" b="1" smtClean="0"/>
              <a:t>Lorenzo Ward</a:t>
            </a:r>
            <a:r>
              <a:rPr lang="en-US" smtClean="0"/>
              <a:t> records state Kenneth was born 8 Aug 1906, Lorenzo, </a:t>
            </a:r>
          </a:p>
          <a:p>
            <a:r>
              <a:rPr lang="en-US" smtClean="0"/>
              <a:t>      Fremont Co, ID.</a:t>
            </a:r>
          </a:p>
          <a:p>
            <a:r>
              <a:rPr lang="en-US" smtClean="0"/>
              <a:t>  -- But in January 1907, little six month old Kenneth became ill.  His throat got </a:t>
            </a:r>
          </a:p>
          <a:p>
            <a:r>
              <a:rPr lang="en-US" smtClean="0"/>
              <a:t>      infected, swollen, and sore.  Doctor Osborn was called and he gave them </a:t>
            </a:r>
          </a:p>
          <a:p>
            <a:r>
              <a:rPr lang="en-US" smtClean="0"/>
              <a:t>      medicine for Kenneth but neither did this or any of their home remedies work.  </a:t>
            </a:r>
          </a:p>
          <a:p>
            <a:r>
              <a:rPr lang="en-US" smtClean="0"/>
              <a:t>      Kenneth's condition only got worse and soon he could no longer get any food   </a:t>
            </a:r>
          </a:p>
          <a:p>
            <a:r>
              <a:rPr lang="en-US" smtClean="0"/>
              <a:t>      down and he finally died.  All were hearth broken. </a:t>
            </a:r>
          </a:p>
          <a:p>
            <a:endParaRPr lang="en-US" smtClean="0"/>
          </a:p>
          <a:p>
            <a:pPr>
              <a:buFontTx/>
              <a:buChar char="-"/>
            </a:pPr>
            <a:r>
              <a:rPr lang="en-US" smtClean="0"/>
              <a:t>18 March 1907: Fred Klingler sold 2 room board home in Independence and ~50 acres of farmland to </a:t>
            </a:r>
          </a:p>
          <a:p>
            <a:r>
              <a:rPr lang="en-US" smtClean="0"/>
              <a:t>   Eugene Smith for $2,400. </a:t>
            </a:r>
          </a:p>
          <a:p>
            <a:r>
              <a:rPr lang="en-US" smtClean="0"/>
              <a:t>	- “Independence Home”</a:t>
            </a:r>
          </a:p>
          <a:p>
            <a:endParaRPr lang="en-US" smtClean="0"/>
          </a:p>
          <a:p>
            <a:pPr>
              <a:buFontTx/>
              <a:buChar char="-"/>
            </a:pPr>
            <a:r>
              <a:rPr lang="en-US" smtClean="0"/>
              <a:t> Marlers move to Thornton and take over Lorenzo Merc.</a:t>
            </a:r>
          </a:p>
          <a:p>
            <a:pPr marL="742950" lvl="1" indent="-285750">
              <a:buFontTx/>
              <a:buChar char="-"/>
            </a:pPr>
            <a:r>
              <a:rPr lang="en-US" smtClean="0"/>
              <a:t>Who were the Marlers?</a:t>
            </a:r>
          </a:p>
          <a:p>
            <a:pPr marL="742950" lvl="1" indent="-285750">
              <a:buFontTx/>
              <a:buChar char="-"/>
            </a:pPr>
            <a:r>
              <a:rPr lang="en-US" smtClean="0"/>
              <a:t>Mary’s oldest sister, Martha</a:t>
            </a:r>
          </a:p>
          <a:p>
            <a:pPr marL="742950" lvl="1" indent="-285750">
              <a:buFontTx/>
              <a:buChar char="-"/>
            </a:pPr>
            <a:r>
              <a:rPr lang="en-US" smtClean="0"/>
              <a:t>Lived near each other for entire adult life (Lorenzo and Thornton)</a:t>
            </a:r>
          </a:p>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txBox="1">
            <a:spLocks noGrp="1" noChangeArrowheads="1"/>
          </p:cNvSpPr>
          <p:nvPr/>
        </p:nvSpPr>
        <p:spPr bwMode="auto">
          <a:xfrm>
            <a:off x="4008438" y="8921750"/>
            <a:ext cx="3067050" cy="469900"/>
          </a:xfrm>
          <a:prstGeom prst="rect">
            <a:avLst/>
          </a:prstGeom>
          <a:noFill/>
          <a:ln w="9525">
            <a:noFill/>
            <a:miter lim="800000"/>
            <a:headEnd/>
            <a:tailEnd/>
          </a:ln>
        </p:spPr>
        <p:txBody>
          <a:bodyPr lIns="94110" tIns="47055" rIns="94110" bIns="47055" anchor="b"/>
          <a:lstStyle/>
          <a:p>
            <a:pPr algn="r" defTabSz="941388"/>
            <a:fld id="{65688F1F-DFEE-432E-8CB4-26C8108BFCA1}" type="slidenum">
              <a:rPr lang="en-US" sz="1200"/>
              <a:pPr algn="r" defTabSz="941388"/>
              <a:t>17</a:t>
            </a:fld>
            <a:endParaRPr lang="en-US" sz="1200"/>
          </a:p>
        </p:txBody>
      </p:sp>
      <p:sp>
        <p:nvSpPr>
          <p:cNvPr id="46082" name="Rectangle 2"/>
          <p:cNvSpPr>
            <a:spLocks noGrp="1" noRot="1" noChangeArrowheads="1" noTextEdit="1"/>
          </p:cNvSpPr>
          <p:nvPr>
            <p:ph type="sldImg"/>
          </p:nvPr>
        </p:nvSpPr>
        <p:spPr>
          <a:xfrm>
            <a:off x="1176338" y="735013"/>
            <a:ext cx="4697412" cy="3522662"/>
          </a:xfrm>
          <a:ln/>
        </p:spPr>
      </p:sp>
      <p:sp>
        <p:nvSpPr>
          <p:cNvPr id="46083" name="Rectangle 3"/>
          <p:cNvSpPr>
            <a:spLocks noGrp="1" noChangeArrowheads="1"/>
          </p:cNvSpPr>
          <p:nvPr>
            <p:ph type="body" idx="1"/>
          </p:nvPr>
        </p:nvSpPr>
        <p:spPr>
          <a:noFill/>
          <a:ln/>
        </p:spPr>
        <p:txBody>
          <a:bodyPr/>
          <a:lstStyle/>
          <a:p>
            <a:pPr eaLnBrk="1" hangingPunct="1"/>
            <a:r>
              <a:rPr lang="en-US" smtClean="0"/>
              <a:t>1907:  Moved to Independence</a:t>
            </a:r>
          </a:p>
          <a:p>
            <a:pPr eaLnBrk="1" hangingPunct="1"/>
            <a:r>
              <a:rPr lang="en-US" smtClean="0"/>
              <a:t>Marlers moved to Thornton to take over Lorenzo Merc.</a:t>
            </a:r>
          </a:p>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rrowheads="1" noTextEdit="1"/>
          </p:cNvSpPr>
          <p:nvPr>
            <p:ph type="sldImg"/>
          </p:nvPr>
        </p:nvSpPr>
        <p:spPr>
          <a:ln/>
        </p:spPr>
      </p:sp>
      <p:sp>
        <p:nvSpPr>
          <p:cNvPr id="48130" name="Rectangle 3"/>
          <p:cNvSpPr>
            <a:spLocks noGrp="1" noChangeArrowheads="1"/>
          </p:cNvSpPr>
          <p:nvPr>
            <p:ph type="body" idx="1"/>
          </p:nvPr>
        </p:nvSpPr>
        <p:spPr>
          <a:xfrm>
            <a:off x="-42863" y="4316413"/>
            <a:ext cx="7162801" cy="4378325"/>
          </a:xfrm>
          <a:noFill/>
          <a:ln/>
        </p:spPr>
        <p:txBody>
          <a:bodyPr/>
          <a:lstStyle/>
          <a:p>
            <a:r>
              <a:rPr lang="en-US" b="1" smtClean="0"/>
              <a:t>Dry Farming:</a:t>
            </a:r>
          </a:p>
          <a:p>
            <a:endParaRPr lang="en-US" b="1" smtClean="0"/>
          </a:p>
          <a:p>
            <a:r>
              <a:rPr lang="en-US" smtClean="0"/>
              <a:t>-1909:  Enlarged Homestead Act Passed (320 vs 160 acres, land is marginal though)</a:t>
            </a:r>
          </a:p>
          <a:p>
            <a:r>
              <a:rPr lang="en-US" smtClean="0"/>
              <a:t>	-- Antelope Flats:  Homestead "Sheep Camp" dry farm (240 acres)		</a:t>
            </a:r>
          </a:p>
          <a:p>
            <a:r>
              <a:rPr lang="en-US" smtClean="0"/>
              <a:t>	-- Many friends from Lorenzo and Independence homesteading dry farms</a:t>
            </a:r>
          </a:p>
          <a:p>
            <a:endParaRPr lang="en-US" smtClean="0"/>
          </a:p>
          <a:p>
            <a:r>
              <a:rPr lang="en-US" smtClean="0"/>
              <a:t>- Many Lorenzo and Independence friends homestead dry farms out at Antelope Flats</a:t>
            </a:r>
          </a:p>
          <a:p>
            <a:r>
              <a:rPr lang="en-US" smtClean="0"/>
              <a:t>	</a:t>
            </a:r>
          </a:p>
          <a:p>
            <a:r>
              <a:rPr lang="en-US" smtClean="0"/>
              <a:t>- 1914:  Sells about 1 acre to Bishop Moss for Melba Church house, </a:t>
            </a:r>
          </a:p>
          <a:p>
            <a:r>
              <a:rPr lang="en-US" smtClean="0"/>
              <a:t>	-- Melba:  Church, school, small store, Post Office</a:t>
            </a:r>
          </a:p>
          <a:p>
            <a:endParaRPr lang="en-US" smtClean="0"/>
          </a:p>
          <a:p>
            <a:endParaRPr lang="en-US" b="1" smtClean="0"/>
          </a:p>
          <a:p>
            <a:endParaRPr lang="en-US" b="1"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txBox="1">
            <a:spLocks noGrp="1" noChangeArrowheads="1"/>
          </p:cNvSpPr>
          <p:nvPr/>
        </p:nvSpPr>
        <p:spPr bwMode="auto">
          <a:xfrm>
            <a:off x="4008438" y="8921750"/>
            <a:ext cx="3067050" cy="469900"/>
          </a:xfrm>
          <a:prstGeom prst="rect">
            <a:avLst/>
          </a:prstGeom>
          <a:noFill/>
          <a:ln w="9525">
            <a:noFill/>
            <a:miter lim="800000"/>
            <a:headEnd/>
            <a:tailEnd/>
          </a:ln>
        </p:spPr>
        <p:txBody>
          <a:bodyPr lIns="94110" tIns="47055" rIns="94110" bIns="47055" anchor="b"/>
          <a:lstStyle/>
          <a:p>
            <a:pPr algn="r" defTabSz="941388"/>
            <a:fld id="{E8A4998A-2275-41BF-A568-7A488B54624F}" type="slidenum">
              <a:rPr lang="en-US" sz="1200"/>
              <a:pPr algn="r" defTabSz="941388"/>
              <a:t>19</a:t>
            </a:fld>
            <a:endParaRPr lang="en-US" sz="1200"/>
          </a:p>
        </p:txBody>
      </p:sp>
      <p:sp>
        <p:nvSpPr>
          <p:cNvPr id="50178" name="Rectangle 2"/>
          <p:cNvSpPr>
            <a:spLocks noGrp="1" noRot="1" noChangeArrowheads="1" noTextEdit="1"/>
          </p:cNvSpPr>
          <p:nvPr>
            <p:ph type="sldImg"/>
          </p:nvPr>
        </p:nvSpPr>
        <p:spPr>
          <a:xfrm>
            <a:off x="1176338" y="658813"/>
            <a:ext cx="4697412" cy="3522662"/>
          </a:xfrm>
          <a:ln/>
        </p:spPr>
      </p:sp>
      <p:sp>
        <p:nvSpPr>
          <p:cNvPr id="50179" name="Rectangle 3"/>
          <p:cNvSpPr>
            <a:spLocks noGrp="1" noChangeArrowheads="1"/>
          </p:cNvSpPr>
          <p:nvPr>
            <p:ph type="body" idx="1"/>
          </p:nvPr>
        </p:nvSpPr>
        <p:spPr>
          <a:xfrm>
            <a:off x="-42863" y="4392613"/>
            <a:ext cx="7021513" cy="4225925"/>
          </a:xfrm>
          <a:noFill/>
          <a:ln/>
        </p:spPr>
        <p:txBody>
          <a:bodyPr/>
          <a:lstStyle/>
          <a:p>
            <a:r>
              <a:rPr lang="en-US" b="1" smtClean="0"/>
              <a:t>Summer 1915</a:t>
            </a:r>
          </a:p>
          <a:p>
            <a:r>
              <a:rPr lang="en-US" b="1" smtClean="0"/>
              <a:t>Glenice Rides a Horse and Scares Her Mother</a:t>
            </a:r>
          </a:p>
          <a:p>
            <a:r>
              <a:rPr lang="en-US" smtClean="0"/>
              <a:t>Glenice loved animals, particularly horses and always admired her older brother Leon and how well he could ride.  One day she walked down the east hillside of their Antelope farm house through the dirt to the willow sheds and log corrals.  She climbed up on the grain binder (a machine that they used to cut and tie bundles of grain with.), then up onto the corral fence and onto the back of an unbroken colt.  The horse started up the hill to where mother and papa and others were.  Glenice said she remembered her mother running to get her off the colt but she felt no fear.  However she could sense her mother's fear and felt bad she had scared her so much.  Glenice learned to ride when she was quite young and learned to do many tricks while riding bare-back. </a:t>
            </a:r>
          </a:p>
          <a:p>
            <a:endParaRPr lang="en-US" smtClean="0"/>
          </a:p>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txBox="1">
            <a:spLocks noGrp="1" noChangeArrowheads="1"/>
          </p:cNvSpPr>
          <p:nvPr/>
        </p:nvSpPr>
        <p:spPr bwMode="auto">
          <a:xfrm>
            <a:off x="4008438" y="8921750"/>
            <a:ext cx="3067050" cy="469900"/>
          </a:xfrm>
          <a:prstGeom prst="rect">
            <a:avLst/>
          </a:prstGeom>
          <a:noFill/>
          <a:ln w="9525">
            <a:noFill/>
            <a:miter lim="800000"/>
            <a:headEnd/>
            <a:tailEnd/>
          </a:ln>
        </p:spPr>
        <p:txBody>
          <a:bodyPr lIns="94110" tIns="47055" rIns="94110" bIns="47055" anchor="b"/>
          <a:lstStyle/>
          <a:p>
            <a:pPr algn="r" defTabSz="941388"/>
            <a:fld id="{D2CE5CFF-4349-40A8-A78A-530767923D63}" type="slidenum">
              <a:rPr lang="en-US" sz="1200"/>
              <a:pPr algn="r" defTabSz="941388"/>
              <a:t>20</a:t>
            </a:fld>
            <a:endParaRPr lang="en-US" sz="1200"/>
          </a:p>
        </p:txBody>
      </p:sp>
      <p:sp>
        <p:nvSpPr>
          <p:cNvPr id="52226" name="Rectangle 2"/>
          <p:cNvSpPr>
            <a:spLocks noGrp="1" noRot="1" noChangeArrowheads="1" noTextEdit="1"/>
          </p:cNvSpPr>
          <p:nvPr>
            <p:ph type="sldImg"/>
          </p:nvPr>
        </p:nvSpPr>
        <p:spPr>
          <a:ln/>
        </p:spPr>
      </p:sp>
      <p:sp>
        <p:nvSpPr>
          <p:cNvPr id="5222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txBox="1">
            <a:spLocks noGrp="1" noChangeArrowheads="1"/>
          </p:cNvSpPr>
          <p:nvPr/>
        </p:nvSpPr>
        <p:spPr bwMode="auto">
          <a:xfrm>
            <a:off x="4008438" y="8921750"/>
            <a:ext cx="3067050" cy="469900"/>
          </a:xfrm>
          <a:prstGeom prst="rect">
            <a:avLst/>
          </a:prstGeom>
          <a:noFill/>
          <a:ln w="9525">
            <a:noFill/>
            <a:miter lim="800000"/>
            <a:headEnd/>
            <a:tailEnd/>
          </a:ln>
        </p:spPr>
        <p:txBody>
          <a:bodyPr lIns="94110" tIns="47055" rIns="94110" bIns="47055" anchor="b"/>
          <a:lstStyle/>
          <a:p>
            <a:pPr algn="r" defTabSz="941388"/>
            <a:fld id="{EC570BDE-E463-49D6-AF4C-E8A4E2ECD654}" type="slidenum">
              <a:rPr lang="en-US" sz="1200"/>
              <a:pPr algn="r" defTabSz="941388"/>
              <a:t>21</a:t>
            </a:fld>
            <a:endParaRPr lang="en-US" sz="1200"/>
          </a:p>
        </p:txBody>
      </p:sp>
      <p:sp>
        <p:nvSpPr>
          <p:cNvPr id="54274" name="Rectangle 2"/>
          <p:cNvSpPr>
            <a:spLocks noGrp="1" noRot="1" noChangeArrowheads="1" noTextEdit="1"/>
          </p:cNvSpPr>
          <p:nvPr>
            <p:ph type="sldImg"/>
          </p:nvPr>
        </p:nvSpPr>
        <p:spPr>
          <a:ln/>
        </p:spPr>
      </p:sp>
      <p:sp>
        <p:nvSpPr>
          <p:cNvPr id="5427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p:spPr>
        <p:txBody>
          <a:bodyPr/>
          <a:lstStyle/>
          <a:p>
            <a:fld id="{4E2BB13B-C5B4-41E7-9ECA-783B7FA62836}" type="slidenum">
              <a:rPr lang="en-US" smtClean="0">
                <a:cs typeface="Arial" charset="0"/>
              </a:rPr>
              <a:pPr/>
              <a:t>2</a:t>
            </a:fld>
            <a:endParaRPr lang="en-US" smtClean="0">
              <a:cs typeface="Arial" charset="0"/>
            </a:endParaRPr>
          </a:p>
        </p:txBody>
      </p:sp>
      <p:sp>
        <p:nvSpPr>
          <p:cNvPr id="17410" name="Rectangle 2"/>
          <p:cNvSpPr>
            <a:spLocks noGrp="1" noRot="1" noChangeArrowheads="1" noTextEdit="1"/>
          </p:cNvSpPr>
          <p:nvPr>
            <p:ph type="sldImg"/>
          </p:nvPr>
        </p:nvSpPr>
        <p:spPr>
          <a:ln/>
        </p:spPr>
      </p:sp>
      <p:sp>
        <p:nvSpPr>
          <p:cNvPr id="1741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txBox="1">
            <a:spLocks noGrp="1" noChangeArrowheads="1"/>
          </p:cNvSpPr>
          <p:nvPr/>
        </p:nvSpPr>
        <p:spPr bwMode="auto">
          <a:xfrm>
            <a:off x="4008438" y="8921750"/>
            <a:ext cx="3067050" cy="469900"/>
          </a:xfrm>
          <a:prstGeom prst="rect">
            <a:avLst/>
          </a:prstGeom>
          <a:noFill/>
          <a:ln w="9525">
            <a:noFill/>
            <a:miter lim="800000"/>
            <a:headEnd/>
            <a:tailEnd/>
          </a:ln>
        </p:spPr>
        <p:txBody>
          <a:bodyPr lIns="94110" tIns="47055" rIns="94110" bIns="47055" anchor="b"/>
          <a:lstStyle/>
          <a:p>
            <a:pPr algn="r" defTabSz="941388"/>
            <a:fld id="{B22C3BDA-8AA0-4DCD-83E3-E4D30FDB8A33}" type="slidenum">
              <a:rPr lang="en-US" sz="1200"/>
              <a:pPr algn="r" defTabSz="941388"/>
              <a:t>22</a:t>
            </a:fld>
            <a:endParaRPr lang="en-US" sz="1200"/>
          </a:p>
        </p:txBody>
      </p:sp>
      <p:sp>
        <p:nvSpPr>
          <p:cNvPr id="56322" name="Rectangle 2"/>
          <p:cNvSpPr>
            <a:spLocks noGrp="1" noRot="1" noChangeArrowheads="1" noTextEdit="1"/>
          </p:cNvSpPr>
          <p:nvPr>
            <p:ph type="sldImg"/>
          </p:nvPr>
        </p:nvSpPr>
        <p:spPr>
          <a:ln/>
        </p:spPr>
      </p:sp>
      <p:sp>
        <p:nvSpPr>
          <p:cNvPr id="56323" name="Rectangle 3"/>
          <p:cNvSpPr>
            <a:spLocks noGrp="1" noChangeArrowheads="1"/>
          </p:cNvSpPr>
          <p:nvPr>
            <p:ph type="body" idx="1"/>
          </p:nvPr>
        </p:nvSpPr>
        <p:spPr>
          <a:xfrm>
            <a:off x="0" y="4462463"/>
            <a:ext cx="7077075" cy="4930775"/>
          </a:xfrm>
          <a:noFill/>
          <a:ln/>
        </p:spPr>
        <p:txBody>
          <a:bodyPr/>
          <a:lstStyle/>
          <a:p>
            <a:pPr eaLnBrk="1" hangingPunct="1"/>
            <a:r>
              <a:rPr lang="en-US" smtClean="0"/>
              <a:t>Glenice:  “It was the fall of 1915 and the Smiths were still living in Melba.  Mary had decided to take Dwinna and Glenice and go visit her sister Martha and her family in Thornton.  As they climbed up onto their single seated buggy, Mary put four year old Glenice on one side and two year old Dwinna on the other and off they went riding behind a spirited high-stepping bay team.  The girls were excited to see Aunt Martha and their cousins as they left Antelope that early autumn morning.  It was a long 25 miles to Thornton but through some of the prettiest country in the Snake River valley.  Down the dugway and over the river and through the valley they drove breathing in the wonderful crisp fall air.  As the girls rode along securely next to their mother, Mary would spin some of her of her wonderful stories to her girls.  She would say to them, “look at the rock banks along the Snake river and see how they look like elephants, camels, and other such animals.”  She would teach them about nature and to appreciate the deer, birds, rabbits, and such as they passed the wondrously beautiful countryside God had blessed them with.  After following the river for a number of miles they soon came to the ferry and crossed over at Heise and then continued on along the north side road along the majestic, yellow-leaved Cottonwood trees that lined the river bank.  By late afternoon the girls began to get tired as they rhythmically bumped along with the warm afternoon sun on their faces.  But Mary continued weaving and telling her endless wonderful tales as her two little girls listened on.  As the western sun began to set low and the late afternoon chill came on, Mary opened up her big wonderful black coat and wrapped her two girls inside to snuggle them up even closer in her loving arms just as a hen would gather her chicks closely under her wings.  Sitting there in their mother's warm embrace, Glenice said, "we felt very loved and secure".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txBox="1">
            <a:spLocks noGrp="1" noChangeArrowheads="1"/>
          </p:cNvSpPr>
          <p:nvPr/>
        </p:nvSpPr>
        <p:spPr bwMode="auto">
          <a:xfrm>
            <a:off x="4008438" y="8921750"/>
            <a:ext cx="3067050" cy="469900"/>
          </a:xfrm>
          <a:prstGeom prst="rect">
            <a:avLst/>
          </a:prstGeom>
          <a:noFill/>
          <a:ln w="9525">
            <a:noFill/>
            <a:miter lim="800000"/>
            <a:headEnd/>
            <a:tailEnd/>
          </a:ln>
        </p:spPr>
        <p:txBody>
          <a:bodyPr lIns="94110" tIns="47055" rIns="94110" bIns="47055" anchor="b"/>
          <a:lstStyle/>
          <a:p>
            <a:pPr algn="r" defTabSz="941388"/>
            <a:fld id="{3FAFC629-42F2-453A-B5F9-C28760EB4DB8}" type="slidenum">
              <a:rPr lang="en-US" sz="1200"/>
              <a:pPr algn="r" defTabSz="941388"/>
              <a:t>23</a:t>
            </a:fld>
            <a:endParaRPr lang="en-US" sz="1200"/>
          </a:p>
        </p:txBody>
      </p:sp>
      <p:sp>
        <p:nvSpPr>
          <p:cNvPr id="58370" name="Rectangle 2"/>
          <p:cNvSpPr>
            <a:spLocks noGrp="1" noRot="1" noChangeArrowheads="1" noTextEdit="1"/>
          </p:cNvSpPr>
          <p:nvPr>
            <p:ph type="sldImg"/>
          </p:nvPr>
        </p:nvSpPr>
        <p:spPr>
          <a:ln/>
        </p:spPr>
      </p:sp>
      <p:sp>
        <p:nvSpPr>
          <p:cNvPr id="58371" name="Rectangle 3"/>
          <p:cNvSpPr>
            <a:spLocks noGrp="1" noChangeArrowheads="1"/>
          </p:cNvSpPr>
          <p:nvPr>
            <p:ph type="body" idx="1"/>
          </p:nvPr>
        </p:nvSpPr>
        <p:spPr>
          <a:noFill/>
          <a:ln/>
        </p:spPr>
        <p:txBody>
          <a:bodyPr/>
          <a:lstStyle/>
          <a:p>
            <a:pPr eaLnBrk="1" hangingPunct="1"/>
            <a:r>
              <a:rPr lang="en-US" smtClean="0"/>
              <a:t>1915</a:t>
            </a:r>
          </a:p>
          <a:p>
            <a:pPr eaLnBrk="1" hangingPunct="1"/>
            <a:r>
              <a:rPr lang="en-US" smtClean="0"/>
              <a:t>Fall Harvest</a:t>
            </a:r>
          </a:p>
          <a:p>
            <a:pPr eaLnBrk="1" hangingPunct="1"/>
            <a:r>
              <a:rPr lang="en-US" smtClean="0"/>
              <a:t>Glenice:  “At harvest time a big white canvas tent was set outside on the north of the Smith cabin and log tables for the men to eat on were set up inside.  Mother and another lady cooked over the hot wood and coal stove enough food for three dozen men three times a day.  There were always white tablecloths on the table even if they had to be washed by hand on the board between each meal.  These men worked hard and ate a lot of food.  Sometimes they would eat a whole boiler of fresh corn on the cob and ten to twelve pies at a meal.  They would consume twenty to twenty-five pounds of meat and dozens of eggs.  These men followed the harvest with the exception of a few neighbors, and would remain on papa's job for one to three weeks.  Later as I grew up, I helped and cooked for twenty to twenty-five men three times a day.”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txBox="1">
            <a:spLocks noGrp="1" noChangeArrowheads="1"/>
          </p:cNvSpPr>
          <p:nvPr/>
        </p:nvSpPr>
        <p:spPr bwMode="auto">
          <a:xfrm>
            <a:off x="4008438" y="8921750"/>
            <a:ext cx="3067050" cy="469900"/>
          </a:xfrm>
          <a:prstGeom prst="rect">
            <a:avLst/>
          </a:prstGeom>
          <a:noFill/>
          <a:ln w="9525">
            <a:noFill/>
            <a:miter lim="800000"/>
            <a:headEnd/>
            <a:tailEnd/>
          </a:ln>
        </p:spPr>
        <p:txBody>
          <a:bodyPr lIns="94110" tIns="47055" rIns="94110" bIns="47055" anchor="b"/>
          <a:lstStyle/>
          <a:p>
            <a:pPr algn="r" defTabSz="941388"/>
            <a:fld id="{979CE7A0-F326-47B7-B1A4-7456E84DCD1F}" type="slidenum">
              <a:rPr lang="en-US" sz="1200"/>
              <a:pPr algn="r" defTabSz="941388"/>
              <a:t>24</a:t>
            </a:fld>
            <a:endParaRPr lang="en-US" sz="1200"/>
          </a:p>
        </p:txBody>
      </p:sp>
      <p:sp>
        <p:nvSpPr>
          <p:cNvPr id="60418" name="Rectangle 2"/>
          <p:cNvSpPr>
            <a:spLocks noGrp="1" noRot="1" noChangeArrowheads="1" noTextEdit="1"/>
          </p:cNvSpPr>
          <p:nvPr>
            <p:ph type="sldImg"/>
          </p:nvPr>
        </p:nvSpPr>
        <p:spPr>
          <a:ln/>
        </p:spPr>
      </p:sp>
      <p:sp>
        <p:nvSpPr>
          <p:cNvPr id="60419" name="Rectangle 3"/>
          <p:cNvSpPr>
            <a:spLocks noGrp="1" noChangeArrowheads="1"/>
          </p:cNvSpPr>
          <p:nvPr>
            <p:ph type="body" idx="1"/>
          </p:nvPr>
        </p:nvSpPr>
        <p:spPr>
          <a:xfrm>
            <a:off x="0" y="4240213"/>
            <a:ext cx="7077075" cy="5153025"/>
          </a:xfrm>
          <a:noFill/>
          <a:ln/>
        </p:spPr>
        <p:txBody>
          <a:bodyPr/>
          <a:lstStyle/>
          <a:p>
            <a:pPr eaLnBrk="1" hangingPunct="1"/>
            <a:r>
              <a:rPr lang="en-US" sz="1000" smtClean="0"/>
              <a:t>1914:  Originally called to the Western States Mission</a:t>
            </a:r>
          </a:p>
          <a:p>
            <a:pPr eaLnBrk="1" hangingPunct="1"/>
            <a:r>
              <a:rPr lang="en-US" sz="1000" smtClean="0"/>
              <a:t>10 Nov 1915:  Left for the Eastern States Mission</a:t>
            </a:r>
          </a:p>
          <a:p>
            <a:endParaRPr lang="en-US" sz="1000" b="1" smtClean="0"/>
          </a:p>
          <a:p>
            <a:r>
              <a:rPr lang="en-US" sz="1000" b="1" smtClean="0"/>
              <a:t>City of Scranton and the World Outside of Independence</a:t>
            </a:r>
          </a:p>
          <a:p>
            <a:r>
              <a:rPr lang="en-US" sz="1000" b="1" smtClean="0"/>
              <a:t>Dec 1915; Scranton, PA</a:t>
            </a:r>
            <a:endParaRPr lang="en-US" sz="1000" smtClean="0"/>
          </a:p>
          <a:p>
            <a:r>
              <a:rPr lang="en-US" sz="1000" smtClean="0"/>
              <a:t>The city of Scranton is one of the worst towns I have ever seen in all my life for wickedness.  There are about two thirds of the people who live from hand to mouth.  At pay day they first keep enough money on hand to keep them alive the rest then they spend for drink.  It is a pitiful sight to see how they do</a:t>
            </a:r>
          </a:p>
          <a:p>
            <a:endParaRPr lang="en-US" sz="1000" b="1" smtClean="0"/>
          </a:p>
          <a:p>
            <a:r>
              <a:rPr lang="en-US" sz="1000" b="1" smtClean="0"/>
              <a:t>Chewing Tobacco</a:t>
            </a:r>
          </a:p>
          <a:p>
            <a:r>
              <a:rPr lang="en-US" sz="1000" b="1" smtClean="0"/>
              <a:t>Dec 1915:	</a:t>
            </a:r>
            <a:endParaRPr lang="en-US" sz="1000" smtClean="0"/>
          </a:p>
          <a:p>
            <a:r>
              <a:rPr lang="en-US" sz="1000" smtClean="0"/>
              <a:t>Early in life Eugene had picked up the habit of chewing tobacco and had not quit this habit when he had entered the mission field.  He knew this wasn't right and against God's commandments.  After arriving in New York City </a:t>
            </a:r>
            <a:r>
              <a:rPr lang="en-US" sz="1000" b="1" smtClean="0"/>
              <a:t>he realized he had to decide whether to remain on his mission and live up to what the Lord expected of him or receive a dishonorable release.</a:t>
            </a:r>
            <a:r>
              <a:rPr lang="en-US" sz="1000" smtClean="0"/>
              <a:t>  He knew the later would make his family very unhappy and would weigh heavily on him for the rest of his life.  He finally made his decision, walked down to the Hudson River, and threw the tobacco as far as he could and never touched it again.  From then on he chewed only gum and had much more confidence in himself as a missionary.  President Monson, his mission president, wrote to Mary and told her about his change and resolved to never take up the chew again. He told her that her husband was a "country man" in a large city but was impressed by how well he was doing.  </a:t>
            </a:r>
            <a:endParaRPr lang="en-US" sz="1000" b="1" smtClean="0"/>
          </a:p>
          <a:p>
            <a:endParaRPr lang="en-US" sz="1000" b="1" smtClean="0"/>
          </a:p>
          <a:p>
            <a:r>
              <a:rPr lang="en-US" sz="1000" b="1" smtClean="0"/>
              <a:t>Changing Missions</a:t>
            </a:r>
          </a:p>
          <a:p>
            <a:r>
              <a:rPr lang="en-US" sz="1000" b="1" smtClean="0"/>
              <a:t>9 Dec 1915; Scranton, Pennsylvania</a:t>
            </a:r>
            <a:endParaRPr lang="en-US" sz="1000" smtClean="0"/>
          </a:p>
          <a:p>
            <a:r>
              <a:rPr lang="en-US" sz="1000" smtClean="0"/>
              <a:t>"You will never know how much I love you and how proud I am to know you are the mother of my children.  I took notice of what you said about me changing my mission from here to the Western States.  I have prayed about it and the answer is always the same.  The Western States is the place for you.  One day I am feeling pretty good and the next day I feel just like I have felt for a month.  My head and back ache all the time.  I have asked for the change and I will know in about a week.  It seems like it is impossible for me to stand this climate.  Don't you worry about me.”</a:t>
            </a:r>
            <a:br>
              <a:rPr lang="en-US" sz="1000" smtClean="0"/>
            </a:br>
            <a:endParaRPr lang="en-US" sz="100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txBox="1">
            <a:spLocks noGrp="1" noChangeArrowheads="1"/>
          </p:cNvSpPr>
          <p:nvPr/>
        </p:nvSpPr>
        <p:spPr bwMode="auto">
          <a:xfrm>
            <a:off x="4008438" y="8921750"/>
            <a:ext cx="3067050" cy="469900"/>
          </a:xfrm>
          <a:prstGeom prst="rect">
            <a:avLst/>
          </a:prstGeom>
          <a:noFill/>
          <a:ln w="9525">
            <a:noFill/>
            <a:miter lim="800000"/>
            <a:headEnd/>
            <a:tailEnd/>
          </a:ln>
        </p:spPr>
        <p:txBody>
          <a:bodyPr lIns="94110" tIns="47055" rIns="94110" bIns="47055" anchor="b"/>
          <a:lstStyle/>
          <a:p>
            <a:pPr algn="r" defTabSz="941388"/>
            <a:fld id="{67499B26-068E-4ADD-88CE-71305FEC9AF4}" type="slidenum">
              <a:rPr lang="en-US" sz="1200"/>
              <a:pPr algn="r" defTabSz="941388"/>
              <a:t>25</a:t>
            </a:fld>
            <a:endParaRPr lang="en-US" sz="1200"/>
          </a:p>
        </p:txBody>
      </p:sp>
      <p:sp>
        <p:nvSpPr>
          <p:cNvPr id="62466" name="Rectangle 2"/>
          <p:cNvSpPr>
            <a:spLocks noGrp="1" noRot="1" noChangeArrowheads="1" noTextEdit="1"/>
          </p:cNvSpPr>
          <p:nvPr>
            <p:ph type="sldImg"/>
          </p:nvPr>
        </p:nvSpPr>
        <p:spPr>
          <a:ln/>
        </p:spPr>
      </p:sp>
      <p:sp>
        <p:nvSpPr>
          <p:cNvPr id="62467" name="Rectangle 3"/>
          <p:cNvSpPr>
            <a:spLocks noGrp="1" noChangeArrowheads="1"/>
          </p:cNvSpPr>
          <p:nvPr>
            <p:ph type="body" idx="1"/>
          </p:nvPr>
        </p:nvSpPr>
        <p:spPr>
          <a:xfrm>
            <a:off x="0" y="4240213"/>
            <a:ext cx="7077075" cy="5153025"/>
          </a:xfrm>
          <a:noFill/>
          <a:ln/>
        </p:spPr>
        <p:txBody>
          <a:bodyPr/>
          <a:lstStyle/>
          <a:p>
            <a:r>
              <a:rPr lang="en-US" sz="1000" b="1" smtClean="0"/>
              <a:t>Tender Mercies:  The Lost Colt</a:t>
            </a:r>
          </a:p>
          <a:p>
            <a:r>
              <a:rPr lang="en-US" sz="1000" b="1" smtClean="0"/>
              <a:t>20 Dec 1915</a:t>
            </a:r>
          </a:p>
          <a:p>
            <a:r>
              <a:rPr lang="en-US" sz="1000" b="1" smtClean="0"/>
              <a:t>Rexburg (Independence), ID</a:t>
            </a:r>
            <a:endParaRPr lang="en-US" sz="1000" smtClean="0"/>
          </a:p>
          <a:p>
            <a:r>
              <a:rPr lang="en-US" sz="1000" smtClean="0"/>
              <a:t>"My dear Husband, Enclosed find check for $20. as per your request.  I wrote you a few minutes ago.  So you will know all the news.  </a:t>
            </a:r>
            <a:r>
              <a:rPr lang="en-US" sz="1000" b="1" smtClean="0"/>
              <a:t>The Lord is certainly good to us.</a:t>
            </a:r>
            <a:r>
              <a:rPr lang="en-US" sz="1000" smtClean="0"/>
              <a:t> I have been so worried over Dot's colt.  It got out of the field the next night after Mr Yoe brought it down and I had hunted everywhere for it.  I thought sure it was gone for good and felt so bad about it.  Day before yesterday I felt so blue, </a:t>
            </a:r>
            <a:r>
              <a:rPr lang="en-US" sz="1000" b="1" smtClean="0"/>
              <a:t>I knelt down and asked the Lord to help me find it.</a:t>
            </a:r>
            <a:r>
              <a:rPr lang="en-US" sz="1000" smtClean="0"/>
              <a:t>  When Leon came home from school, he brought it with him.  It came to the school grounds during their recess and he recognized it, caught it and brought it home.  They are all doing fine.  All send our very best love and prayers for your success.  With love from, Mary </a:t>
            </a:r>
          </a:p>
          <a:p>
            <a:endParaRPr lang="en-US" sz="1000" b="1" smtClean="0"/>
          </a:p>
          <a:p>
            <a:r>
              <a:rPr lang="en-US" sz="1000" b="1" smtClean="0"/>
              <a:t>Tender Mercies:  The Load of Coal</a:t>
            </a:r>
          </a:p>
          <a:p>
            <a:r>
              <a:rPr lang="en-US" sz="1000" b="1" smtClean="0"/>
              <a:t>10 Jan 1916</a:t>
            </a:r>
          </a:p>
          <a:p>
            <a:r>
              <a:rPr lang="en-US" sz="1000" b="1" smtClean="0"/>
              <a:t>Rexburg (Independence), ID</a:t>
            </a:r>
            <a:endParaRPr lang="en-US" sz="1000" smtClean="0"/>
          </a:p>
          <a:p>
            <a:r>
              <a:rPr lang="en-US" sz="1000" smtClean="0"/>
              <a:t>Let us be the best and think no more of the few sacrifices we are making we are making.  Yesterday Ariel Fjelstrom hauled me a load of coal.  When I wanted to pay him, he said, </a:t>
            </a:r>
            <a:r>
              <a:rPr lang="en-US" sz="1000" b="1" smtClean="0"/>
              <a:t>"You are welcome to the favor if there is anything due me, give it to Eugene and God bless him."</a:t>
            </a:r>
            <a:r>
              <a:rPr lang="en-US" sz="1000" smtClean="0"/>
              <a:t> Last night the Bishop told me to give you his best regards and wishes. </a:t>
            </a:r>
          </a:p>
          <a:p>
            <a:endParaRPr lang="en-US" sz="1000" b="1" smtClean="0"/>
          </a:p>
          <a:p>
            <a:r>
              <a:rPr lang="en-US" sz="1000" b="1" smtClean="0"/>
              <a:t>Mary's Faith:  The Lord will Bless us</a:t>
            </a:r>
          </a:p>
          <a:p>
            <a:r>
              <a:rPr lang="en-US" sz="1000" b="1" smtClean="0"/>
              <a:t>10 Jan 1916</a:t>
            </a:r>
          </a:p>
          <a:p>
            <a:r>
              <a:rPr lang="en-US" sz="1000" b="1" smtClean="0"/>
              <a:t>Rexburg (Independence), ID</a:t>
            </a:r>
            <a:endParaRPr lang="en-US" sz="1000" smtClean="0"/>
          </a:p>
          <a:p>
            <a:r>
              <a:rPr lang="en-US" sz="1000" smtClean="0"/>
              <a:t>"My dearest Eugene; I just received two letters from you.  You say don't get the blues.  I haven't got them.  I have no reason to have them unless you write again that you expect to be released in less than two years.  Why Eugene, we have no debts that the Lord will not help us pay.  Whether you stay or return we have to depend on His blessings to prosper us and if He won't and doesn't take care of us when you are away doing His work, well, I assure you he never will if you come home.  We have planned our work and our course in life for you to be away at least two years, even longer, don't for one moment think you can't stay that long.  You say it costs you $30.  a month, you can stay for a year more.  Pooh! Pooh! Don't you think I can get that much for you, yes, $35. if you have to have it.  Ten thousand dollars and the Lord behind you and yet fear that you can't raise $30. a month.  </a:t>
            </a:r>
            <a:r>
              <a:rPr lang="en-US" sz="1000" b="1" smtClean="0"/>
              <a:t>Where is your faith?</a:t>
            </a:r>
            <a:r>
              <a:rPr lang="en-US" sz="1000" smtClean="0"/>
              <a:t>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txBox="1">
            <a:spLocks noGrp="1" noChangeArrowheads="1"/>
          </p:cNvSpPr>
          <p:nvPr/>
        </p:nvSpPr>
        <p:spPr bwMode="auto">
          <a:xfrm>
            <a:off x="4008438" y="8921750"/>
            <a:ext cx="3067050" cy="469900"/>
          </a:xfrm>
          <a:prstGeom prst="rect">
            <a:avLst/>
          </a:prstGeom>
          <a:noFill/>
          <a:ln w="9525">
            <a:noFill/>
            <a:miter lim="800000"/>
            <a:headEnd/>
            <a:tailEnd/>
          </a:ln>
        </p:spPr>
        <p:txBody>
          <a:bodyPr lIns="94110" tIns="47055" rIns="94110" bIns="47055" anchor="b"/>
          <a:lstStyle/>
          <a:p>
            <a:pPr algn="r" defTabSz="941388"/>
            <a:fld id="{593B98C1-ABC8-4C54-9FA2-4C742AECC51D}" type="slidenum">
              <a:rPr lang="en-US" sz="1200"/>
              <a:pPr algn="r" defTabSz="941388"/>
              <a:t>26</a:t>
            </a:fld>
            <a:endParaRPr lang="en-US" sz="1200"/>
          </a:p>
        </p:txBody>
      </p:sp>
      <p:sp>
        <p:nvSpPr>
          <p:cNvPr id="64514" name="Rectangle 2"/>
          <p:cNvSpPr>
            <a:spLocks noGrp="1" noRot="1" noChangeArrowheads="1" noTextEdit="1"/>
          </p:cNvSpPr>
          <p:nvPr>
            <p:ph type="sldImg"/>
          </p:nvPr>
        </p:nvSpPr>
        <p:spPr>
          <a:ln/>
        </p:spPr>
      </p:sp>
      <p:sp>
        <p:nvSpPr>
          <p:cNvPr id="64515" name="Rectangle 3"/>
          <p:cNvSpPr>
            <a:spLocks noGrp="1" noChangeArrowheads="1"/>
          </p:cNvSpPr>
          <p:nvPr>
            <p:ph type="body" idx="1"/>
          </p:nvPr>
        </p:nvSpPr>
        <p:spPr>
          <a:xfrm>
            <a:off x="0" y="4240213"/>
            <a:ext cx="7077075" cy="5153025"/>
          </a:xfrm>
          <a:noFill/>
          <a:ln/>
        </p:spPr>
        <p:txBody>
          <a:bodyPr/>
          <a:lstStyle/>
          <a:p>
            <a:pPr>
              <a:lnSpc>
                <a:spcPct val="80000"/>
              </a:lnSpc>
            </a:pPr>
            <a:r>
              <a:rPr lang="en-US" sz="900" b="1" smtClean="0"/>
              <a:t>God's School</a:t>
            </a:r>
            <a:endParaRPr lang="en-US" sz="900" smtClean="0"/>
          </a:p>
          <a:p>
            <a:pPr>
              <a:lnSpc>
                <a:spcPct val="80000"/>
              </a:lnSpc>
            </a:pPr>
            <a:r>
              <a:rPr lang="en-US" sz="900" smtClean="0"/>
              <a:t>"My dear Husband, I hope you are well and are in better spirits than you were . . . Eugene, many men save for years, that they may take a college course.  You are in </a:t>
            </a:r>
            <a:r>
              <a:rPr lang="en-US" sz="900" b="1" smtClean="0"/>
              <a:t>God's school</a:t>
            </a:r>
            <a:r>
              <a:rPr lang="en-US" sz="900" smtClean="0"/>
              <a:t> and He is the master teacher.  Through His Holy Spirit he can reveal unto you countless stores of knowledge.  We are just what we desire and strive to be. </a:t>
            </a:r>
          </a:p>
          <a:p>
            <a:pPr>
              <a:lnSpc>
                <a:spcPct val="80000"/>
              </a:lnSpc>
            </a:pPr>
            <a:endParaRPr lang="en-US" sz="900" smtClean="0"/>
          </a:p>
          <a:p>
            <a:pPr>
              <a:lnSpc>
                <a:spcPct val="80000"/>
              </a:lnSpc>
            </a:pPr>
            <a:r>
              <a:rPr lang="en-US" sz="900" b="1" smtClean="0"/>
              <a:t>Mary's Love for her Husband </a:t>
            </a:r>
          </a:p>
          <a:p>
            <a:pPr>
              <a:lnSpc>
                <a:spcPct val="80000"/>
              </a:lnSpc>
            </a:pPr>
            <a:r>
              <a:rPr lang="en-US" sz="900" b="1" smtClean="0"/>
              <a:t>17 Jan 1916</a:t>
            </a:r>
          </a:p>
          <a:p>
            <a:pPr>
              <a:lnSpc>
                <a:spcPct val="80000"/>
              </a:lnSpc>
            </a:pPr>
            <a:r>
              <a:rPr lang="en-US" sz="900" b="1" smtClean="0"/>
              <a:t>Denver</a:t>
            </a:r>
          </a:p>
          <a:p>
            <a:pPr>
              <a:lnSpc>
                <a:spcPct val="80000"/>
              </a:lnSpc>
            </a:pPr>
            <a:r>
              <a:rPr lang="en-US" sz="900" b="1" smtClean="0"/>
              <a:t>Mary:</a:t>
            </a:r>
            <a:r>
              <a:rPr lang="en-US" sz="900" smtClean="0"/>
              <a:t>  "O you do not know how very dear and precious to me you are.  "And the twain shall become one flesh" is sure true.  God is good to give us one another.  Man without woman is not perfect, nor is the woman without the man perfect.  But when they unite as one, then they are complete.  How glad I am that my other half is you! </a:t>
            </a:r>
          </a:p>
          <a:p>
            <a:pPr>
              <a:lnSpc>
                <a:spcPct val="80000"/>
              </a:lnSpc>
            </a:pPr>
            <a:endParaRPr lang="en-US" sz="900" b="1" smtClean="0"/>
          </a:p>
          <a:p>
            <a:pPr>
              <a:lnSpc>
                <a:spcPct val="80000"/>
              </a:lnSpc>
            </a:pPr>
            <a:r>
              <a:rPr lang="en-US" sz="900" b="1" smtClean="0"/>
              <a:t>Mary Misses Husband (Funny)</a:t>
            </a:r>
            <a:endParaRPr lang="en-US" sz="900" smtClean="0"/>
          </a:p>
          <a:p>
            <a:pPr>
              <a:lnSpc>
                <a:spcPct val="80000"/>
              </a:lnSpc>
            </a:pPr>
            <a:r>
              <a:rPr lang="en-US" sz="900" b="1" smtClean="0"/>
              <a:t>28 Jan 1916</a:t>
            </a:r>
          </a:p>
          <a:p>
            <a:pPr>
              <a:lnSpc>
                <a:spcPct val="80000"/>
              </a:lnSpc>
            </a:pPr>
            <a:r>
              <a:rPr lang="en-US" sz="900" b="1" smtClean="0"/>
              <a:t>Rexburg (Independence), ID</a:t>
            </a:r>
          </a:p>
          <a:p>
            <a:pPr>
              <a:lnSpc>
                <a:spcPct val="80000"/>
              </a:lnSpc>
            </a:pPr>
            <a:r>
              <a:rPr lang="en-US" sz="900" smtClean="0"/>
              <a:t>The Bishop had quite a laugh at me not long ago.  For a long time after you left if anyone asked me how you were, I couldn't speak, the tears were too near.  So one day when I volunteered some remarks about you, the Bishop said, "You are feeling better aren't you Sister Smith?"  I answered, "</a:t>
            </a:r>
            <a:r>
              <a:rPr lang="en-US" sz="900" b="1" smtClean="0"/>
              <a:t>Yes, I've changed my song, now I sing "Oh for a man, a man, if I only had my good man again."</a:t>
            </a:r>
            <a:r>
              <a:rPr lang="en-US" sz="900" smtClean="0"/>
              <a:t>  He laughed and said, "So you think you'd appreciate him now, do you? </a:t>
            </a:r>
          </a:p>
          <a:p>
            <a:pPr>
              <a:lnSpc>
                <a:spcPct val="80000"/>
              </a:lnSpc>
            </a:pPr>
            <a:endParaRPr lang="en-US" sz="900" smtClean="0"/>
          </a:p>
          <a:p>
            <a:pPr>
              <a:lnSpc>
                <a:spcPct val="80000"/>
              </a:lnSpc>
            </a:pPr>
            <a:r>
              <a:rPr lang="en-US" sz="900" b="1" smtClean="0"/>
              <a:t>Why are you tired?</a:t>
            </a:r>
          </a:p>
          <a:p>
            <a:pPr>
              <a:lnSpc>
                <a:spcPct val="80000"/>
              </a:lnSpc>
            </a:pPr>
            <a:r>
              <a:rPr lang="en-US" sz="900" b="1" smtClean="0"/>
              <a:t>29 Feb 1916</a:t>
            </a:r>
            <a:endParaRPr lang="en-US" sz="900" smtClean="0"/>
          </a:p>
          <a:p>
            <a:pPr>
              <a:lnSpc>
                <a:spcPct val="80000"/>
              </a:lnSpc>
            </a:pPr>
            <a:r>
              <a:rPr lang="en-US" sz="900" smtClean="0"/>
              <a:t>Mary, what is it that </a:t>
            </a:r>
            <a:r>
              <a:rPr lang="en-US" sz="900" b="1" i="1" smtClean="0"/>
              <a:t>makes you sleepy</a:t>
            </a:r>
            <a:r>
              <a:rPr lang="en-US" sz="900" smtClean="0"/>
              <a:t> when you write to me.</a:t>
            </a:r>
            <a:endParaRPr lang="en-US" sz="900" b="1" smtClean="0"/>
          </a:p>
          <a:p>
            <a:pPr>
              <a:lnSpc>
                <a:spcPct val="80000"/>
              </a:lnSpc>
            </a:pPr>
            <a:endParaRPr lang="en-US" sz="900" b="1" smtClean="0"/>
          </a:p>
          <a:p>
            <a:pPr>
              <a:lnSpc>
                <a:spcPct val="80000"/>
              </a:lnSpc>
            </a:pPr>
            <a:r>
              <a:rPr lang="en-US" sz="900" b="1" smtClean="0"/>
              <a:t>2 Mar 1916</a:t>
            </a:r>
            <a:endParaRPr lang="en-US" sz="900" smtClean="0"/>
          </a:p>
          <a:p>
            <a:pPr>
              <a:lnSpc>
                <a:spcPct val="80000"/>
              </a:lnSpc>
            </a:pPr>
            <a:r>
              <a:rPr lang="en-US" sz="900" smtClean="0"/>
              <a:t>Sorry you didn't get your letter last Sunday.  I was not feeling very well last week and was almost "swamped" with work.  Eugene's work plus Mary's and occasionally a little extra keeps me busy, especially when it is snowing and blowing a gale.</a:t>
            </a:r>
          </a:p>
          <a:p>
            <a:pPr>
              <a:lnSpc>
                <a:spcPct val="80000"/>
              </a:lnSpc>
            </a:pPr>
            <a:endParaRPr lang="en-US" sz="900" smtClean="0"/>
          </a:p>
          <a:p>
            <a:pPr>
              <a:lnSpc>
                <a:spcPct val="80000"/>
              </a:lnSpc>
            </a:pPr>
            <a:r>
              <a:rPr lang="en-US" sz="900" b="1" smtClean="0"/>
              <a:t>Transfer to Pueblo and His First Baptism</a:t>
            </a:r>
          </a:p>
          <a:p>
            <a:pPr>
              <a:lnSpc>
                <a:spcPct val="80000"/>
              </a:lnSpc>
            </a:pPr>
            <a:r>
              <a:rPr lang="en-US" sz="900" b="1" smtClean="0"/>
              <a:t>26 Mar 1916</a:t>
            </a:r>
            <a:endParaRPr lang="en-US" sz="900" smtClean="0"/>
          </a:p>
          <a:p>
            <a:pPr>
              <a:lnSpc>
                <a:spcPct val="80000"/>
              </a:lnSpc>
            </a:pPr>
            <a:r>
              <a:rPr lang="en-US" sz="900" smtClean="0"/>
              <a:t>Tonite I have just said goodbye to some of my friends and I'm feeling quite sad.  When I went into the Mission meeting today, the President said we are making some changes.  I want Elder Smith to go down to Pueblo, I was surprised.  I don't know what he wants me to do down there.  But I think it is what I said it was.  I had my first experience in baptism.  Mr. and Mrs Long and Mrs Hattie Carson were baptized. I am very proud of having had the privilege to do so. It is Monday morning and I am getting ready to leave Denver.  Last night when I left the part of Denver where I have been laboring, the saints said to me that they were very sorry I was leaving.  I want to say I am very sorry to leave and I have friends there I can love and respect.  But if it is the Lord's will, I am willing to go.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txBox="1">
            <a:spLocks noGrp="1" noChangeArrowheads="1"/>
          </p:cNvSpPr>
          <p:nvPr/>
        </p:nvSpPr>
        <p:spPr bwMode="auto">
          <a:xfrm>
            <a:off x="4008438" y="8921750"/>
            <a:ext cx="3067050" cy="469900"/>
          </a:xfrm>
          <a:prstGeom prst="rect">
            <a:avLst/>
          </a:prstGeom>
          <a:noFill/>
          <a:ln w="9525">
            <a:noFill/>
            <a:miter lim="800000"/>
            <a:headEnd/>
            <a:tailEnd/>
          </a:ln>
        </p:spPr>
        <p:txBody>
          <a:bodyPr lIns="94110" tIns="47055" rIns="94110" bIns="47055" anchor="b"/>
          <a:lstStyle/>
          <a:p>
            <a:pPr algn="r" defTabSz="941388"/>
            <a:fld id="{A3170A28-EAFE-4174-930E-9A67FB512F2A}" type="slidenum">
              <a:rPr lang="en-US" sz="1200"/>
              <a:pPr algn="r" defTabSz="941388"/>
              <a:t>27</a:t>
            </a:fld>
            <a:endParaRPr lang="en-US" sz="1200"/>
          </a:p>
        </p:txBody>
      </p:sp>
      <p:sp>
        <p:nvSpPr>
          <p:cNvPr id="66562" name="Rectangle 2"/>
          <p:cNvSpPr>
            <a:spLocks noGrp="1" noRot="1" noChangeArrowheads="1" noTextEdit="1"/>
          </p:cNvSpPr>
          <p:nvPr>
            <p:ph type="sldImg"/>
          </p:nvPr>
        </p:nvSpPr>
        <p:spPr>
          <a:ln/>
        </p:spPr>
      </p:sp>
      <p:sp>
        <p:nvSpPr>
          <p:cNvPr id="66563" name="Rectangle 3"/>
          <p:cNvSpPr>
            <a:spLocks noGrp="1" noChangeArrowheads="1"/>
          </p:cNvSpPr>
          <p:nvPr>
            <p:ph type="body" idx="1"/>
          </p:nvPr>
        </p:nvSpPr>
        <p:spPr>
          <a:xfrm>
            <a:off x="33338" y="4392613"/>
            <a:ext cx="7077075" cy="4930775"/>
          </a:xfrm>
          <a:noFill/>
          <a:ln/>
        </p:spPr>
        <p:txBody>
          <a:bodyPr/>
          <a:lstStyle/>
          <a:p>
            <a:pPr>
              <a:lnSpc>
                <a:spcPct val="90000"/>
              </a:lnSpc>
            </a:pPr>
            <a:r>
              <a:rPr lang="en-US" b="1" smtClean="0"/>
              <a:t>Pueblo:  I feel Like Hell</a:t>
            </a:r>
          </a:p>
          <a:p>
            <a:pPr>
              <a:lnSpc>
                <a:spcPct val="90000"/>
              </a:lnSpc>
            </a:pPr>
            <a:r>
              <a:rPr lang="en-US" b="1" smtClean="0"/>
              <a:t>30 Mar 1916</a:t>
            </a:r>
            <a:endParaRPr lang="en-US" smtClean="0"/>
          </a:p>
          <a:p>
            <a:pPr>
              <a:lnSpc>
                <a:spcPct val="90000"/>
              </a:lnSpc>
            </a:pPr>
            <a:r>
              <a:rPr lang="en-US" smtClean="0"/>
              <a:t>"Dear Wife and Children, After leaving my friends in Denver and coming to this dropping off place, </a:t>
            </a:r>
            <a:r>
              <a:rPr lang="en-US" b="1" smtClean="0"/>
              <a:t>as Sister Christensen says</a:t>
            </a:r>
            <a:r>
              <a:rPr lang="en-US" smtClean="0"/>
              <a:t>, "I feel like hell".  After leaving Denver and coming down here and seeing the sun shine on Sis Christensen's face and hear her saying, "Br Smith, don't get the blues," it makes me feel much better.  If this is where the Lord wants me to work, I will stay here.” </a:t>
            </a:r>
          </a:p>
          <a:p>
            <a:pPr>
              <a:lnSpc>
                <a:spcPct val="90000"/>
              </a:lnSpc>
            </a:pPr>
            <a:endParaRPr lang="en-US" b="1" smtClean="0"/>
          </a:p>
          <a:p>
            <a:pPr>
              <a:lnSpc>
                <a:spcPct val="90000"/>
              </a:lnSpc>
            </a:pPr>
            <a:r>
              <a:rPr lang="en-US" b="1" smtClean="0"/>
              <a:t>**Eugene Grows in the Gospel</a:t>
            </a:r>
          </a:p>
          <a:p>
            <a:pPr>
              <a:lnSpc>
                <a:spcPct val="90000"/>
              </a:lnSpc>
            </a:pPr>
            <a:r>
              <a:rPr lang="en-US" b="1" smtClean="0"/>
              <a:t>3 Feb 1916</a:t>
            </a:r>
          </a:p>
          <a:p>
            <a:pPr>
              <a:lnSpc>
                <a:spcPct val="90000"/>
              </a:lnSpc>
            </a:pPr>
            <a:r>
              <a:rPr lang="en-US" b="1" smtClean="0"/>
              <a:t>Rexburg (Independence), ID</a:t>
            </a:r>
            <a:endParaRPr lang="en-US" smtClean="0"/>
          </a:p>
          <a:p>
            <a:pPr>
              <a:lnSpc>
                <a:spcPct val="90000"/>
              </a:lnSpc>
            </a:pPr>
            <a:r>
              <a:rPr lang="en-US" smtClean="0"/>
              <a:t>"Dear Eugene, Yes, Eugene, I would have felt better in the past if we could have worked together in the gospel work but would have felt much better to have had you take the lead and then I could have assisted and sustained you in your labors.  I take great joy in knowing this will be the case when you return.  You know I hate to take a back seat for anyone but it will be a joy to be led by my husband. </a:t>
            </a:r>
          </a:p>
          <a:p>
            <a:pPr>
              <a:lnSpc>
                <a:spcPct val="90000"/>
              </a:lnSpc>
            </a:pPr>
            <a:endParaRPr lang="en-US" smtClean="0"/>
          </a:p>
          <a:p>
            <a:pPr>
              <a:lnSpc>
                <a:spcPct val="90000"/>
              </a:lnSpc>
            </a:pPr>
            <a:r>
              <a:rPr lang="en-US" b="1" smtClean="0"/>
              <a:t>11 Feb 1916</a:t>
            </a:r>
            <a:endParaRPr lang="en-US" smtClean="0"/>
          </a:p>
          <a:p>
            <a:pPr>
              <a:lnSpc>
                <a:spcPct val="90000"/>
              </a:lnSpc>
            </a:pPr>
            <a:r>
              <a:rPr lang="en-US" smtClean="0"/>
              <a:t>Eugene:  You said in the letter you were working for the Lord at home while I am working in the mission field.  The only thing I am sorry for is that I did not work like you do when I was home.</a:t>
            </a:r>
          </a:p>
          <a:p>
            <a:pPr>
              <a:lnSpc>
                <a:spcPct val="90000"/>
              </a:lnSpc>
            </a:pPr>
            <a:endParaRPr lang="en-US" smtClean="0"/>
          </a:p>
          <a:p>
            <a:pPr>
              <a:lnSpc>
                <a:spcPct val="90000"/>
              </a:lnSpc>
            </a:pPr>
            <a:r>
              <a:rPr lang="en-US" b="1" smtClean="0"/>
              <a:t>Message from a Friend whom Eugene had not written (Funny)</a:t>
            </a:r>
          </a:p>
          <a:p>
            <a:pPr>
              <a:lnSpc>
                <a:spcPct val="90000"/>
              </a:lnSpc>
            </a:pPr>
            <a:r>
              <a:rPr lang="en-US" b="1" smtClean="0"/>
              <a:t>31 May 1916</a:t>
            </a:r>
            <a:endParaRPr lang="en-US" smtClean="0"/>
          </a:p>
          <a:p>
            <a:pPr>
              <a:lnSpc>
                <a:spcPct val="90000"/>
              </a:lnSpc>
            </a:pPr>
            <a:r>
              <a:rPr lang="en-US" smtClean="0"/>
              <a:t>“Big Ilre always sends a cheering message.  "Say, tell Eugene I think just as much of him as he does of me!"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4008438" y="8921750"/>
            <a:ext cx="3067050" cy="469900"/>
          </a:xfrm>
          <a:prstGeom prst="rect">
            <a:avLst/>
          </a:prstGeom>
          <a:noFill/>
          <a:ln w="9525">
            <a:noFill/>
            <a:miter lim="800000"/>
            <a:headEnd/>
            <a:tailEnd/>
          </a:ln>
        </p:spPr>
        <p:txBody>
          <a:bodyPr lIns="94110" tIns="47055" rIns="94110" bIns="47055" anchor="b"/>
          <a:lstStyle/>
          <a:p>
            <a:pPr algn="r" defTabSz="941388"/>
            <a:fld id="{1A1AD83E-D342-4E14-9D55-EF70D8118DF7}" type="slidenum">
              <a:rPr lang="en-US" sz="1200"/>
              <a:pPr algn="r" defTabSz="941388"/>
              <a:t>28</a:t>
            </a:fld>
            <a:endParaRPr lang="en-US" sz="1200"/>
          </a:p>
        </p:txBody>
      </p:sp>
      <p:sp>
        <p:nvSpPr>
          <p:cNvPr id="68610" name="Rectangle 2"/>
          <p:cNvSpPr>
            <a:spLocks noGrp="1" noRot="1" noChangeArrowheads="1" noTextEdit="1"/>
          </p:cNvSpPr>
          <p:nvPr>
            <p:ph type="sldImg"/>
          </p:nvPr>
        </p:nvSpPr>
        <p:spPr>
          <a:ln/>
        </p:spPr>
      </p:sp>
      <p:sp>
        <p:nvSpPr>
          <p:cNvPr id="68611" name="Rectangle 3"/>
          <p:cNvSpPr>
            <a:spLocks noGrp="1" noChangeArrowheads="1"/>
          </p:cNvSpPr>
          <p:nvPr>
            <p:ph type="body" idx="1"/>
          </p:nvPr>
        </p:nvSpPr>
        <p:spPr>
          <a:xfrm>
            <a:off x="0" y="4316413"/>
            <a:ext cx="7077075" cy="5076825"/>
          </a:xfrm>
          <a:noFill/>
          <a:ln/>
        </p:spPr>
        <p:txBody>
          <a:bodyPr/>
          <a:lstStyle/>
          <a:p>
            <a:pPr>
              <a:lnSpc>
                <a:spcPct val="80000"/>
              </a:lnSpc>
            </a:pPr>
            <a:r>
              <a:rPr lang="en-US" sz="900" b="1" smtClean="0"/>
              <a:t>Perspective:  Eugene's Testimony Grows</a:t>
            </a:r>
          </a:p>
          <a:p>
            <a:pPr>
              <a:lnSpc>
                <a:spcPct val="80000"/>
              </a:lnSpc>
            </a:pPr>
            <a:r>
              <a:rPr lang="en-US" sz="900" b="1" smtClean="0"/>
              <a:t>12 Apr 1916</a:t>
            </a:r>
            <a:endParaRPr lang="en-US" sz="900" smtClean="0"/>
          </a:p>
          <a:p>
            <a:pPr>
              <a:lnSpc>
                <a:spcPct val="80000"/>
              </a:lnSpc>
            </a:pPr>
            <a:r>
              <a:rPr lang="en-US" sz="900" smtClean="0"/>
              <a:t>Mary, I only wish I could have looked at the gospel years ago like I do now.  Possible I would have been able to make more of a mark in life.  I am trying to accomplish the things that I ought to have done years ago, I don't know whether I will succeed or not.  They say where there is life there is hope, so I guess the only thing I can do is try.” </a:t>
            </a:r>
          </a:p>
          <a:p>
            <a:pPr>
              <a:lnSpc>
                <a:spcPct val="80000"/>
              </a:lnSpc>
            </a:pPr>
            <a:endParaRPr lang="en-US" sz="900" smtClean="0"/>
          </a:p>
          <a:p>
            <a:pPr>
              <a:lnSpc>
                <a:spcPct val="80000"/>
              </a:lnSpc>
            </a:pPr>
            <a:r>
              <a:rPr lang="en-US" sz="900" b="1" smtClean="0"/>
              <a:t>Mission:  The Sacrafice is Worth it</a:t>
            </a:r>
          </a:p>
          <a:p>
            <a:pPr>
              <a:lnSpc>
                <a:spcPct val="80000"/>
              </a:lnSpc>
            </a:pPr>
            <a:r>
              <a:rPr lang="en-US" sz="900" b="1" smtClean="0"/>
              <a:t>3 May 1916</a:t>
            </a:r>
            <a:endParaRPr lang="en-US" sz="900" smtClean="0"/>
          </a:p>
          <a:p>
            <a:pPr>
              <a:lnSpc>
                <a:spcPct val="80000"/>
              </a:lnSpc>
            </a:pPr>
            <a:r>
              <a:rPr lang="en-US" sz="900" smtClean="0"/>
              <a:t>"You say, "I wonder if you miss me like I miss you."  You will never, never know how I have and do miss you, Eugene.  I know that you could not possibly have passed through the same experiences that I have, longing for your presence, the responsibility of raising the children and not having you to comfort and advise me.  But there is no use in thinking about it.  I know that I have never regretted your going and that the Lord has blessed us wonderfully.  Willingly would I sacrifice that much and more for the reward I have received in reading of the change you have underwent in your Faith, as you have revealed it to me in your letters.  I know there will be greater unity between us and greater love in store for us.  Eugene, to know that we can work hand in hand in building up God's kingdom and in rearing the children we now have and which may be given to us, fills me with exquisite joy.”</a:t>
            </a:r>
          </a:p>
          <a:p>
            <a:pPr>
              <a:lnSpc>
                <a:spcPct val="80000"/>
              </a:lnSpc>
            </a:pPr>
            <a:endParaRPr lang="en-US" sz="900" smtClean="0"/>
          </a:p>
          <a:p>
            <a:pPr>
              <a:lnSpc>
                <a:spcPct val="80000"/>
              </a:lnSpc>
            </a:pPr>
            <a:r>
              <a:rPr lang="en-US" sz="900" b="1" smtClean="0"/>
              <a:t>Without Purse or Script</a:t>
            </a:r>
          </a:p>
          <a:p>
            <a:pPr>
              <a:lnSpc>
                <a:spcPct val="80000"/>
              </a:lnSpc>
            </a:pPr>
            <a:r>
              <a:rPr lang="en-US" sz="900" b="1" smtClean="0"/>
              <a:t>25 June 1916</a:t>
            </a:r>
            <a:endParaRPr lang="en-US" sz="900" smtClean="0"/>
          </a:p>
          <a:p>
            <a:pPr>
              <a:lnSpc>
                <a:spcPct val="80000"/>
              </a:lnSpc>
            </a:pPr>
            <a:r>
              <a:rPr lang="en-US" sz="900" smtClean="0"/>
              <a:t>"Dear Wife and Children, I just returned from my trip into the country.  I started out </a:t>
            </a:r>
            <a:r>
              <a:rPr lang="en-US" sz="900" b="1" smtClean="0"/>
              <a:t>without purse or script</a:t>
            </a:r>
            <a:r>
              <a:rPr lang="en-US" sz="900" smtClean="0"/>
              <a:t> depending on the Lord to help me and he certainly did guide me to the honest in heart.  Most all of the people I met were Mexicans, those I talk to I explained to them that the Book of Mormon was a history of their people and they were most surprised and asked me a good many questions.  I like to work among them.  If I could only speak their language, I believe I could accomplish a good work among them.  I just sent to the office for a Spanish dictionary.  I am going to try to learn their language.  Elder Taylor is in bed singing "Home Sweet Home". </a:t>
            </a:r>
          </a:p>
          <a:p>
            <a:pPr>
              <a:lnSpc>
                <a:spcPct val="80000"/>
              </a:lnSpc>
            </a:pPr>
            <a:endParaRPr lang="en-US" sz="900" smtClean="0"/>
          </a:p>
          <a:p>
            <a:pPr>
              <a:lnSpc>
                <a:spcPct val="80000"/>
              </a:lnSpc>
            </a:pPr>
            <a:r>
              <a:rPr lang="en-US" sz="900" b="1" smtClean="0"/>
              <a:t>Starkeville:  Teaching the Mexican Miners</a:t>
            </a:r>
          </a:p>
          <a:p>
            <a:pPr>
              <a:lnSpc>
                <a:spcPct val="80000"/>
              </a:lnSpc>
            </a:pPr>
            <a:r>
              <a:rPr lang="en-US" sz="900" b="1" smtClean="0"/>
              <a:t>11 July 1916 </a:t>
            </a:r>
            <a:endParaRPr lang="en-US" sz="900" smtClean="0"/>
          </a:p>
          <a:p>
            <a:pPr>
              <a:lnSpc>
                <a:spcPct val="80000"/>
              </a:lnSpc>
            </a:pPr>
            <a:r>
              <a:rPr lang="en-US" sz="900" smtClean="0"/>
              <a:t>"Monday we were very successful in holding our </a:t>
            </a:r>
            <a:r>
              <a:rPr lang="en-US" sz="900" b="1" smtClean="0"/>
              <a:t>meeting at Starkville</a:t>
            </a:r>
            <a:r>
              <a:rPr lang="en-US" sz="900" smtClean="0"/>
              <a:t>.  There were 15 present.  I thought that was fine.  I spoke on authority . . . I am first getting ready to go over to the coal camp by the name of Jensen to see some of our Spanish saints that are living there.  When I come back I will tell you what they had to say.  We saw our Spanish friends and they treated us just fine.  The old lady is going to be baptized in a little while. </a:t>
            </a:r>
          </a:p>
          <a:p>
            <a:pPr>
              <a:lnSpc>
                <a:spcPct val="80000"/>
              </a:lnSpc>
            </a:pPr>
            <a:endParaRPr lang="en-US" sz="900" smtClean="0"/>
          </a:p>
          <a:p>
            <a:pPr>
              <a:lnSpc>
                <a:spcPct val="80000"/>
              </a:lnSpc>
            </a:pPr>
            <a:r>
              <a:rPr lang="en-US" sz="900" b="1" smtClean="0"/>
              <a:t>Trinidad:  Eugene Organizes Relief Society &amp; Sunday School</a:t>
            </a:r>
          </a:p>
          <a:p>
            <a:pPr>
              <a:lnSpc>
                <a:spcPct val="80000"/>
              </a:lnSpc>
            </a:pPr>
            <a:r>
              <a:rPr lang="en-US" sz="900" b="1" smtClean="0"/>
              <a:t>9 Nov 1916</a:t>
            </a:r>
            <a:endParaRPr lang="en-US" sz="900" smtClean="0"/>
          </a:p>
          <a:p>
            <a:pPr>
              <a:lnSpc>
                <a:spcPct val="80000"/>
              </a:lnSpc>
            </a:pPr>
            <a:r>
              <a:rPr lang="en-US" sz="900" smtClean="0"/>
              <a:t>In November 1916, Eugene organized the first LDS Relief Society and Sunday School in Trinidad, Colorado.  Is transferred back to Denver.</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txBox="1">
            <a:spLocks noGrp="1" noChangeArrowheads="1"/>
          </p:cNvSpPr>
          <p:nvPr/>
        </p:nvSpPr>
        <p:spPr bwMode="auto">
          <a:xfrm>
            <a:off x="4008438" y="8921750"/>
            <a:ext cx="3067050" cy="469900"/>
          </a:xfrm>
          <a:prstGeom prst="rect">
            <a:avLst/>
          </a:prstGeom>
          <a:noFill/>
          <a:ln w="9525">
            <a:noFill/>
            <a:miter lim="800000"/>
            <a:headEnd/>
            <a:tailEnd/>
          </a:ln>
        </p:spPr>
        <p:txBody>
          <a:bodyPr lIns="94110" tIns="47055" rIns="94110" bIns="47055" anchor="b"/>
          <a:lstStyle/>
          <a:p>
            <a:pPr algn="r" defTabSz="941388"/>
            <a:fld id="{A51A243B-DA42-41D9-9B3A-448B7B99BFAC}" type="slidenum">
              <a:rPr lang="en-US" sz="1200"/>
              <a:pPr algn="r" defTabSz="941388"/>
              <a:t>29</a:t>
            </a:fld>
            <a:endParaRPr lang="en-US" sz="1200"/>
          </a:p>
        </p:txBody>
      </p:sp>
      <p:sp>
        <p:nvSpPr>
          <p:cNvPr id="70658" name="Rectangle 2"/>
          <p:cNvSpPr>
            <a:spLocks noGrp="1" noRot="1" noChangeArrowheads="1" noTextEdit="1"/>
          </p:cNvSpPr>
          <p:nvPr>
            <p:ph type="sldImg"/>
          </p:nvPr>
        </p:nvSpPr>
        <p:spPr>
          <a:ln/>
        </p:spPr>
      </p:sp>
      <p:sp>
        <p:nvSpPr>
          <p:cNvPr id="70659" name="Rectangle 3"/>
          <p:cNvSpPr>
            <a:spLocks noGrp="1" noChangeArrowheads="1"/>
          </p:cNvSpPr>
          <p:nvPr>
            <p:ph type="body" idx="1"/>
          </p:nvPr>
        </p:nvSpPr>
        <p:spPr>
          <a:xfrm>
            <a:off x="0" y="4462463"/>
            <a:ext cx="7077075" cy="4930775"/>
          </a:xfrm>
          <a:noFill/>
          <a:ln/>
        </p:spPr>
        <p:txBody>
          <a:bodyPr/>
          <a:lstStyle/>
          <a:p>
            <a:r>
              <a:rPr lang="en-US" b="1" smtClean="0"/>
              <a:t>Leon:  Virtued Graces</a:t>
            </a:r>
            <a:endParaRPr lang="en-US" smtClean="0"/>
          </a:p>
          <a:p>
            <a:r>
              <a:rPr lang="en-US" smtClean="0"/>
              <a:t>Mary:  “Leon is getting proficient at politely raising his hat and performing the virtued graces of a gentleman.  I commend and encourage him to practice the inward graces of a gentleman too.  </a:t>
            </a:r>
            <a:r>
              <a:rPr lang="en-US" i="1" smtClean="0"/>
              <a:t>The old people in the ward like to have a hat tipped to them and quietly tell me so</a:t>
            </a:r>
            <a:r>
              <a:rPr lang="en-US" smtClean="0"/>
              <a:t>.” </a:t>
            </a:r>
          </a:p>
          <a:p>
            <a:endParaRPr lang="en-US" smtClean="0"/>
          </a:p>
          <a:p>
            <a:r>
              <a:rPr lang="en-US" b="1" smtClean="0"/>
              <a:t>Company and Dinner at the Smiths</a:t>
            </a:r>
          </a:p>
          <a:p>
            <a:r>
              <a:rPr lang="en-US" b="1" smtClean="0"/>
              <a:t>15 Mar 1916</a:t>
            </a:r>
          </a:p>
          <a:p>
            <a:r>
              <a:rPr lang="en-US" b="1" smtClean="0"/>
              <a:t>Independence</a:t>
            </a:r>
            <a:endParaRPr lang="en-US" smtClean="0"/>
          </a:p>
          <a:p>
            <a:r>
              <a:rPr lang="en-US" smtClean="0"/>
              <a:t>Mary:  “All day I have been so busy and had company tonight.  Bro and Sis Wilford Anderson and I went around inviting people to our Ward Reunion and telling them what to bring for our big dinner.  Chicken, roast pork and roast beef with brown gravy, mashed potatoes, baked beans, chilli-corn-carne, corn, tomatoes, (cabbage, potatoes and fruit salads) fruit pies, cake, ice cream, hot chocolate and deviled eggs is the menu.  How I wish you could join us.  Clara, Esther, Amanda Freeman, Emma Hansen, Sister Anderson and I have charge of the dinner.  Esther and Clara came up tonight and we had such a lovely talk.” </a:t>
            </a:r>
          </a:p>
          <a:p>
            <a:endParaRPr lang="en-US" smtClean="0"/>
          </a:p>
          <a:p>
            <a:r>
              <a:rPr lang="en-US" b="1" smtClean="0"/>
              <a:t>Eugene's friend Joins the Church</a:t>
            </a:r>
          </a:p>
          <a:p>
            <a:r>
              <a:rPr lang="en-US" b="1" smtClean="0"/>
              <a:t>26 June 1916</a:t>
            </a:r>
            <a:endParaRPr lang="en-US" smtClean="0"/>
          </a:p>
          <a:p>
            <a:r>
              <a:rPr lang="en-US" smtClean="0"/>
              <a:t>I received a letter from George Rumsey and he said he has joined the church.  He said that I was responsible to a great extent that he had done it.  What do you think of that? We never know where we are planting a seed and when it is going to grow.</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txBox="1">
            <a:spLocks noGrp="1" noChangeArrowheads="1"/>
          </p:cNvSpPr>
          <p:nvPr/>
        </p:nvSpPr>
        <p:spPr bwMode="auto">
          <a:xfrm>
            <a:off x="4008438" y="8921750"/>
            <a:ext cx="3067050" cy="469900"/>
          </a:xfrm>
          <a:prstGeom prst="rect">
            <a:avLst/>
          </a:prstGeom>
          <a:noFill/>
          <a:ln w="9525">
            <a:noFill/>
            <a:miter lim="800000"/>
            <a:headEnd/>
            <a:tailEnd/>
          </a:ln>
        </p:spPr>
        <p:txBody>
          <a:bodyPr lIns="94110" tIns="47055" rIns="94110" bIns="47055" anchor="b"/>
          <a:lstStyle/>
          <a:p>
            <a:pPr algn="r" defTabSz="941388"/>
            <a:fld id="{2CC9395D-025F-4484-A80F-59008CEB2106}" type="slidenum">
              <a:rPr lang="en-US" sz="1200"/>
              <a:pPr algn="r" defTabSz="941388"/>
              <a:t>30</a:t>
            </a:fld>
            <a:endParaRPr lang="en-US" sz="1200"/>
          </a:p>
        </p:txBody>
      </p:sp>
      <p:sp>
        <p:nvSpPr>
          <p:cNvPr id="72706" name="Rectangle 2"/>
          <p:cNvSpPr>
            <a:spLocks noGrp="1" noRot="1" noChangeArrowheads="1" noTextEdit="1"/>
          </p:cNvSpPr>
          <p:nvPr>
            <p:ph type="sldImg"/>
          </p:nvPr>
        </p:nvSpPr>
        <p:spPr>
          <a:ln/>
        </p:spPr>
      </p:sp>
      <p:sp>
        <p:nvSpPr>
          <p:cNvPr id="72707" name="Rectangle 3"/>
          <p:cNvSpPr>
            <a:spLocks noGrp="1" noChangeArrowheads="1"/>
          </p:cNvSpPr>
          <p:nvPr>
            <p:ph type="body" idx="1"/>
          </p:nvPr>
        </p:nvSpPr>
        <p:spPr>
          <a:xfrm>
            <a:off x="0" y="4462463"/>
            <a:ext cx="7077075" cy="4930775"/>
          </a:xfrm>
          <a:noFill/>
          <a:ln/>
        </p:spPr>
        <p:txBody>
          <a:bodyPr/>
          <a:lstStyle/>
          <a:p>
            <a:pPr eaLnBrk="1" hangingPunct="1"/>
            <a:r>
              <a:rPr lang="en-US" b="1" smtClean="0"/>
              <a:t>9 Aug 1916</a:t>
            </a:r>
          </a:p>
          <a:p>
            <a:pPr eaLnBrk="1" hangingPunct="1"/>
            <a:r>
              <a:rPr lang="en-US" b="1" smtClean="0"/>
              <a:t>Pinock Hot Springs</a:t>
            </a:r>
          </a:p>
          <a:p>
            <a:pPr eaLnBrk="1" hangingPunct="1"/>
            <a:r>
              <a:rPr lang="en-US" smtClean="0"/>
              <a:t>"Dearest Eugene, I'm just on my way home from a pleasure outing. Bp and Sis Thomason, Br's Charles Anderson, Wilford Anderson, A.J. Fjelstrom and wives and ten children, Leon and I have been two days at Pinock's Hot Springs about six miles southeast of Canyon Creek.  We've had a glorious time.  How I have longed for you and wish you could have been with us.  It makes me envious to see the other women enjoying the love and companionship of their husbands.  But I know I have your love, a greater measure of love than most women and I thank God for it and rejoice over it.  All are well.”</a:t>
            </a:r>
          </a:p>
          <a:p>
            <a:pPr eaLnBrk="1" hangingPunct="1"/>
            <a:endParaRPr lang="en-US" smtClean="0"/>
          </a:p>
          <a:p>
            <a:pPr eaLnBrk="1" hangingPunct="1"/>
            <a:r>
              <a:rPr lang="en-US" b="1" smtClean="0"/>
              <a:t>Fall 1916</a:t>
            </a:r>
          </a:p>
          <a:p>
            <a:pPr eaLnBrk="1" hangingPunct="1"/>
            <a:r>
              <a:rPr lang="en-US" b="1" smtClean="0"/>
              <a:t>Huckle Berry Picking</a:t>
            </a:r>
          </a:p>
          <a:p>
            <a:pPr eaLnBrk="1" hangingPunct="1"/>
            <a:r>
              <a:rPr lang="en-US" smtClean="0"/>
              <a:t>Lime Kiln Canyon &amp; Hell’s Hole . . . Go out for the day with friends and go picking.</a:t>
            </a:r>
          </a:p>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txBox="1">
            <a:spLocks noGrp="1" noChangeArrowheads="1"/>
          </p:cNvSpPr>
          <p:nvPr/>
        </p:nvSpPr>
        <p:spPr bwMode="auto">
          <a:xfrm>
            <a:off x="4008438" y="8921750"/>
            <a:ext cx="3067050" cy="469900"/>
          </a:xfrm>
          <a:prstGeom prst="rect">
            <a:avLst/>
          </a:prstGeom>
          <a:noFill/>
          <a:ln w="9525">
            <a:noFill/>
            <a:miter lim="800000"/>
            <a:headEnd/>
            <a:tailEnd/>
          </a:ln>
        </p:spPr>
        <p:txBody>
          <a:bodyPr lIns="94110" tIns="47055" rIns="94110" bIns="47055" anchor="b"/>
          <a:lstStyle/>
          <a:p>
            <a:pPr algn="r" defTabSz="941388"/>
            <a:fld id="{681E8EFF-413C-40E3-84CF-16343ECF9263}" type="slidenum">
              <a:rPr lang="en-US" sz="1200"/>
              <a:pPr algn="r" defTabSz="941388"/>
              <a:t>31</a:t>
            </a:fld>
            <a:endParaRPr lang="en-US" sz="1200"/>
          </a:p>
        </p:txBody>
      </p:sp>
      <p:sp>
        <p:nvSpPr>
          <p:cNvPr id="74754" name="Rectangle 2"/>
          <p:cNvSpPr>
            <a:spLocks noGrp="1" noRot="1" noChangeArrowheads="1" noTextEdit="1"/>
          </p:cNvSpPr>
          <p:nvPr>
            <p:ph type="sldImg"/>
          </p:nvPr>
        </p:nvSpPr>
        <p:spPr>
          <a:xfrm>
            <a:off x="1176338" y="735013"/>
            <a:ext cx="4697412" cy="3522662"/>
          </a:xfrm>
          <a:ln/>
        </p:spPr>
      </p:sp>
      <p:sp>
        <p:nvSpPr>
          <p:cNvPr id="74755" name="Rectangle 3"/>
          <p:cNvSpPr>
            <a:spLocks noGrp="1" noChangeArrowheads="1"/>
          </p:cNvSpPr>
          <p:nvPr>
            <p:ph type="body" idx="1"/>
          </p:nvPr>
        </p:nvSpPr>
        <p:spPr>
          <a:xfrm>
            <a:off x="0" y="4462463"/>
            <a:ext cx="7077075" cy="4930775"/>
          </a:xfrm>
          <a:noFill/>
          <a:ln/>
        </p:spPr>
        <p:txBody>
          <a:bodyPr/>
          <a:lstStyle/>
          <a:p>
            <a:pPr eaLnBrk="1" hangingPunct="1">
              <a:lnSpc>
                <a:spcPct val="90000"/>
              </a:lnSpc>
            </a:pPr>
            <a:r>
              <a:rPr lang="en-US" b="1" smtClean="0"/>
              <a:t>Nov 1916</a:t>
            </a:r>
          </a:p>
          <a:p>
            <a:pPr eaLnBrk="1" hangingPunct="1">
              <a:lnSpc>
                <a:spcPct val="90000"/>
              </a:lnSpc>
            </a:pPr>
            <a:r>
              <a:rPr lang="en-US" b="1" smtClean="0"/>
              <a:t>Mabel:</a:t>
            </a:r>
            <a:r>
              <a:rPr lang="en-US" smtClean="0"/>
              <a:t>  "My Dear Brother, Was so glad to hear from you, but am sure anxious to know what is bothering you.  Open up your heart to me.  I shall sure be glad to know.  I thought you would be so happy to be back to Denver.  Now dear bro. tell me, don't you like your work?  From the trend of your letter t'would lead me to think that you are discontented and dissatisfied.  </a:t>
            </a:r>
            <a:r>
              <a:rPr lang="en-US" b="1" smtClean="0"/>
              <a:t>When an Elder becomes dissatisfied and discontented, his first thoughts are of home.  His second thought is what justifiable excuse can I give for being released?  </a:t>
            </a:r>
            <a:r>
              <a:rPr lang="en-US" smtClean="0"/>
              <a:t>This is Satan's first inroad, he depicts the need of your being home to look after things more urgent, more necessary and consequently of more importance than missionary work . . .This is a fallacy.  Disbandon your mind of such thought.  Arrange a weekly program for your labors, follow it accurately.  Know where you will spend each Sunday in the month.  Observe your fast days, be prayerful, study as hard as you can.  Write out a sermon each week on paper.  Read it to your companion and ask for suggestions on how it may be improved.  Memorize one scriptural quotation each day.  Sing the songs of Zion with your companion and you will do away with blues and homesickness.  Be sure you have the faith and prayers of your entire family at home. </a:t>
            </a:r>
          </a:p>
          <a:p>
            <a:pPr eaLnBrk="1" hangingPunct="1">
              <a:lnSpc>
                <a:spcPct val="90000"/>
              </a:lnSpc>
            </a:pPr>
            <a:endParaRPr lang="en-US" smtClean="0"/>
          </a:p>
          <a:p>
            <a:pPr>
              <a:lnSpc>
                <a:spcPct val="90000"/>
              </a:lnSpc>
            </a:pPr>
            <a:r>
              <a:rPr lang="en-US" b="1" smtClean="0"/>
              <a:t>My Heart is Tender</a:t>
            </a:r>
          </a:p>
          <a:p>
            <a:pPr>
              <a:lnSpc>
                <a:spcPct val="90000"/>
              </a:lnSpc>
            </a:pPr>
            <a:r>
              <a:rPr lang="en-US" b="1" smtClean="0"/>
              <a:t>March 1917</a:t>
            </a:r>
            <a:endParaRPr lang="en-US" smtClean="0"/>
          </a:p>
          <a:p>
            <a:pPr>
              <a:lnSpc>
                <a:spcPct val="90000"/>
              </a:lnSpc>
            </a:pPr>
            <a:r>
              <a:rPr lang="en-US" smtClean="0"/>
              <a:t>Mary:  “ . . . although you are away from me, it is the happiest time of my life, because I know we are more united than we have ever been and our aims are truly one now.  There is nothing that gives us greater joy than to know that we are striving to do our duty and that our efforts are bringing forth fruit.  So when I receive a message of love from you such as Elder Jacobs brought me last Sunday and a testimony of the good you are accomplishing such as Elder Sellers bore today altho you are absent from me, my heart rejoices . . . Dearest Eugene, my heart is very tender tonight.  I want to do right, I want to be very, very near to you and have you love me with all your heart.  I am glad you are doing your duty and that your influence is being felt.”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p:spPr>
        <p:txBody>
          <a:bodyPr/>
          <a:lstStyle/>
          <a:p>
            <a:fld id="{5114DF77-6F7E-4B2D-8B17-99BD2C2FCF30}" type="slidenum">
              <a:rPr lang="en-US" smtClean="0">
                <a:cs typeface="Arial" charset="0"/>
              </a:rPr>
              <a:pPr/>
              <a:t>3</a:t>
            </a:fld>
            <a:endParaRPr lang="en-US" smtClean="0">
              <a:cs typeface="Arial" charset="0"/>
            </a:endParaRPr>
          </a:p>
        </p:txBody>
      </p:sp>
      <p:sp>
        <p:nvSpPr>
          <p:cNvPr id="19458" name="Rectangle 2"/>
          <p:cNvSpPr>
            <a:spLocks noGrp="1" noRot="1" noChangeArrowheads="1" noTextEdit="1"/>
          </p:cNvSpPr>
          <p:nvPr>
            <p:ph type="sldImg"/>
          </p:nvPr>
        </p:nvSpPr>
        <p:spPr>
          <a:ln/>
        </p:spPr>
      </p:sp>
      <p:sp>
        <p:nvSpPr>
          <p:cNvPr id="19459"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txBox="1">
            <a:spLocks noGrp="1" noChangeArrowheads="1"/>
          </p:cNvSpPr>
          <p:nvPr/>
        </p:nvSpPr>
        <p:spPr bwMode="auto">
          <a:xfrm>
            <a:off x="4008438" y="8921750"/>
            <a:ext cx="3067050" cy="469900"/>
          </a:xfrm>
          <a:prstGeom prst="rect">
            <a:avLst/>
          </a:prstGeom>
          <a:noFill/>
          <a:ln w="9525">
            <a:noFill/>
            <a:miter lim="800000"/>
            <a:headEnd/>
            <a:tailEnd/>
          </a:ln>
        </p:spPr>
        <p:txBody>
          <a:bodyPr lIns="94110" tIns="47055" rIns="94110" bIns="47055" anchor="b"/>
          <a:lstStyle/>
          <a:p>
            <a:pPr algn="r" defTabSz="941388"/>
            <a:fld id="{66737393-5EE9-4B51-AB88-8D6D0635BA48}" type="slidenum">
              <a:rPr lang="en-US" sz="1200"/>
              <a:pPr algn="r" defTabSz="941388"/>
              <a:t>32</a:t>
            </a:fld>
            <a:endParaRPr lang="en-US" sz="1200"/>
          </a:p>
        </p:txBody>
      </p:sp>
      <p:sp>
        <p:nvSpPr>
          <p:cNvPr id="76802" name="Rectangle 2"/>
          <p:cNvSpPr>
            <a:spLocks noGrp="1" noRot="1" noChangeArrowheads="1" noTextEdit="1"/>
          </p:cNvSpPr>
          <p:nvPr>
            <p:ph type="sldImg"/>
          </p:nvPr>
        </p:nvSpPr>
        <p:spPr>
          <a:ln/>
        </p:spPr>
      </p:sp>
      <p:sp>
        <p:nvSpPr>
          <p:cNvPr id="76803" name="Rectangle 3"/>
          <p:cNvSpPr>
            <a:spLocks noGrp="1" noChangeArrowheads="1"/>
          </p:cNvSpPr>
          <p:nvPr>
            <p:ph type="body" idx="1"/>
          </p:nvPr>
        </p:nvSpPr>
        <p:spPr>
          <a:xfrm>
            <a:off x="0" y="4462463"/>
            <a:ext cx="7077075" cy="4930775"/>
          </a:xfrm>
          <a:noFill/>
          <a:ln/>
        </p:spPr>
        <p:txBody>
          <a:bodyPr/>
          <a:lstStyle/>
          <a:p>
            <a:r>
              <a:rPr lang="en-US" b="1" smtClean="0"/>
              <a:t>The end of a “Perfect Day"</a:t>
            </a:r>
          </a:p>
          <a:p>
            <a:r>
              <a:rPr lang="en-US" b="1" smtClean="0"/>
              <a:t>3 Apr 1917</a:t>
            </a:r>
            <a:endParaRPr lang="en-US" smtClean="0"/>
          </a:p>
          <a:p>
            <a:r>
              <a:rPr lang="en-US" smtClean="0"/>
              <a:t>Sunday night, Zella Jones and Ariel Fjelstrom came and spent the evening with us.  It was such a beautiful moonlit night that after supper we sat on the couch and in the rocking chairs and sang and told stories while the moon flooded the room with light.  I do not remember when I spent such a rarely peaceful evening.  Zella said it was like a benediction.  One of the songs we sang was "</a:t>
            </a:r>
            <a:r>
              <a:rPr lang="en-US" b="1" smtClean="0"/>
              <a:t>The End of a Perfect Day</a:t>
            </a:r>
            <a:r>
              <a:rPr lang="en-US" smtClean="0"/>
              <a:t>".   Learn it, if you can.  I want you to sing it to me.  When you do, I know it will be one of the perfect days in my life.  Days can never again be other than perfect when you are with me.”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4008438" y="8921750"/>
            <a:ext cx="3067050" cy="469900"/>
          </a:xfrm>
          <a:prstGeom prst="rect">
            <a:avLst/>
          </a:prstGeom>
          <a:noFill/>
          <a:ln w="9525">
            <a:noFill/>
            <a:miter lim="800000"/>
            <a:headEnd/>
            <a:tailEnd/>
          </a:ln>
        </p:spPr>
        <p:txBody>
          <a:bodyPr lIns="94110" tIns="47055" rIns="94110" bIns="47055" anchor="b"/>
          <a:lstStyle/>
          <a:p>
            <a:pPr algn="r" defTabSz="941388"/>
            <a:fld id="{98643C66-A01B-4B29-BBAE-EA240299226A}" type="slidenum">
              <a:rPr lang="en-US" sz="1200"/>
              <a:pPr algn="r" defTabSz="941388"/>
              <a:t>33</a:t>
            </a:fld>
            <a:endParaRPr lang="en-US" sz="1200"/>
          </a:p>
        </p:txBody>
      </p:sp>
      <p:sp>
        <p:nvSpPr>
          <p:cNvPr id="78850" name="Rectangle 2"/>
          <p:cNvSpPr>
            <a:spLocks noGrp="1" noRot="1" noChangeArrowheads="1" noTextEdit="1"/>
          </p:cNvSpPr>
          <p:nvPr>
            <p:ph type="sldImg"/>
          </p:nvPr>
        </p:nvSpPr>
        <p:spPr>
          <a:xfrm>
            <a:off x="1176338" y="658813"/>
            <a:ext cx="4697412" cy="3522662"/>
          </a:xfrm>
          <a:ln/>
        </p:spPr>
      </p:sp>
      <p:sp>
        <p:nvSpPr>
          <p:cNvPr id="78851" name="Rectangle 5"/>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txBox="1">
            <a:spLocks noGrp="1" noChangeArrowheads="1"/>
          </p:cNvSpPr>
          <p:nvPr/>
        </p:nvSpPr>
        <p:spPr bwMode="auto">
          <a:xfrm>
            <a:off x="4008438" y="8921750"/>
            <a:ext cx="3067050" cy="469900"/>
          </a:xfrm>
          <a:prstGeom prst="rect">
            <a:avLst/>
          </a:prstGeom>
          <a:noFill/>
          <a:ln w="9525">
            <a:noFill/>
            <a:miter lim="800000"/>
            <a:headEnd/>
            <a:tailEnd/>
          </a:ln>
        </p:spPr>
        <p:txBody>
          <a:bodyPr lIns="94110" tIns="47055" rIns="94110" bIns="47055" anchor="b"/>
          <a:lstStyle/>
          <a:p>
            <a:pPr algn="r" defTabSz="941388"/>
            <a:fld id="{69512C79-1ECF-4774-9C22-ABF5C0DF2204}" type="slidenum">
              <a:rPr lang="en-US" sz="1200"/>
              <a:pPr algn="r" defTabSz="941388"/>
              <a:t>34</a:t>
            </a:fld>
            <a:endParaRPr lang="en-US" sz="1200"/>
          </a:p>
        </p:txBody>
      </p:sp>
      <p:sp>
        <p:nvSpPr>
          <p:cNvPr id="80898" name="Rectangle 2"/>
          <p:cNvSpPr>
            <a:spLocks noGrp="1" noRot="1" noChangeArrowheads="1" noTextEdit="1"/>
          </p:cNvSpPr>
          <p:nvPr>
            <p:ph type="sldImg"/>
          </p:nvPr>
        </p:nvSpPr>
        <p:spPr>
          <a:ln/>
        </p:spPr>
      </p:sp>
      <p:sp>
        <p:nvSpPr>
          <p:cNvPr id="80899" name="Rectangle 3"/>
          <p:cNvSpPr>
            <a:spLocks noGrp="1" noChangeArrowheads="1"/>
          </p:cNvSpPr>
          <p:nvPr>
            <p:ph type="body" idx="1"/>
          </p:nvPr>
        </p:nvSpPr>
        <p:spPr>
          <a:noFill/>
          <a:ln/>
        </p:spPr>
        <p:txBody>
          <a:bodyPr/>
          <a:lstStyle/>
          <a:p>
            <a:pPr eaLnBrk="1" hangingPunct="1">
              <a:lnSpc>
                <a:spcPct val="90000"/>
              </a:lnSpc>
            </a:pPr>
            <a:r>
              <a:rPr lang="en-US" b="1" smtClean="0"/>
              <a:t>20 Dec 1916</a:t>
            </a:r>
          </a:p>
          <a:p>
            <a:pPr eaLnBrk="1" hangingPunct="1">
              <a:lnSpc>
                <a:spcPct val="90000"/>
              </a:lnSpc>
            </a:pPr>
            <a:r>
              <a:rPr lang="en-US" b="1" smtClean="0"/>
              <a:t>Fort Logan, Denver</a:t>
            </a:r>
          </a:p>
          <a:p>
            <a:pPr eaLnBrk="1" hangingPunct="1">
              <a:lnSpc>
                <a:spcPct val="90000"/>
              </a:lnSpc>
            </a:pPr>
            <a:r>
              <a:rPr lang="en-US" b="1" smtClean="0"/>
              <a:t>Eugene:</a:t>
            </a:r>
            <a:r>
              <a:rPr lang="en-US" smtClean="0"/>
              <a:t>  “Last Sunday evening I was sent out to Fort Logan to preach to the soldiers there.  I preached to them for nearly an hour and when I got through, they came up to me and complimented me on the talk I made.  The Elder that was with me said I had all of the Elders beat so far as speaking was concerned.  I better be careful or I will get swelled up in the pride of my heart.” </a:t>
            </a:r>
          </a:p>
          <a:p>
            <a:pPr eaLnBrk="1" hangingPunct="1">
              <a:lnSpc>
                <a:spcPct val="90000"/>
              </a:lnSpc>
            </a:pPr>
            <a:endParaRPr lang="en-US" smtClean="0"/>
          </a:p>
          <a:p>
            <a:pPr eaLnBrk="1" hangingPunct="1">
              <a:lnSpc>
                <a:spcPct val="90000"/>
              </a:lnSpc>
            </a:pPr>
            <a:r>
              <a:rPr lang="en-US" b="1" smtClean="0"/>
              <a:t>19 June 1917</a:t>
            </a:r>
          </a:p>
          <a:p>
            <a:pPr eaLnBrk="1" hangingPunct="1">
              <a:lnSpc>
                <a:spcPct val="90000"/>
              </a:lnSpc>
            </a:pPr>
            <a:r>
              <a:rPr lang="en-US" b="1" smtClean="0"/>
              <a:t>Hyrum</a:t>
            </a:r>
          </a:p>
          <a:p>
            <a:pPr eaLnBrk="1" hangingPunct="1">
              <a:lnSpc>
                <a:spcPct val="90000"/>
              </a:lnSpc>
            </a:pPr>
            <a:r>
              <a:rPr lang="en-US" b="1" smtClean="0"/>
              <a:t>Mary:</a:t>
            </a:r>
            <a:r>
              <a:rPr lang="en-US" smtClean="0"/>
              <a:t>  “Today I have been reading of Gen Pershing entering England with some of our men.  It seems so strange for us to be living so happily and peacefully, while such a terrible conflict is destroying so many of our fellowmen.  Thank God for the gospel which brought our parents out of the nations of the earth, and led them to safety in the mountains and valleys.” </a:t>
            </a:r>
          </a:p>
          <a:p>
            <a:pPr eaLnBrk="1" hangingPunct="1">
              <a:lnSpc>
                <a:spcPct val="90000"/>
              </a:lnSpc>
            </a:pPr>
            <a:endParaRPr lang="en-US" smtClean="0"/>
          </a:p>
          <a:p>
            <a:pPr eaLnBrk="1" hangingPunct="1">
              <a:lnSpc>
                <a:spcPct val="90000"/>
              </a:lnSpc>
            </a:pPr>
            <a:r>
              <a:rPr lang="en-US" b="1" smtClean="0"/>
              <a:t>14 Apr 1917</a:t>
            </a:r>
          </a:p>
          <a:p>
            <a:pPr eaLnBrk="1" hangingPunct="1">
              <a:lnSpc>
                <a:spcPct val="90000"/>
              </a:lnSpc>
            </a:pPr>
            <a:r>
              <a:rPr lang="en-US" b="1" smtClean="0"/>
              <a:t>Logan</a:t>
            </a:r>
          </a:p>
          <a:p>
            <a:pPr eaLnBrk="1" hangingPunct="1">
              <a:lnSpc>
                <a:spcPct val="90000"/>
              </a:lnSpc>
            </a:pPr>
            <a:r>
              <a:rPr lang="en-US" b="1" smtClean="0"/>
              <a:t>Ane Smith:</a:t>
            </a:r>
            <a:r>
              <a:rPr lang="en-US" smtClean="0"/>
              <a:t>  “The mothers are feeling badly about their boys.  There are many that have enlisted in Logan and also all the other towns.   I would much rather you were in the missionary field than at war.”</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txBox="1">
            <a:spLocks noGrp="1" noChangeArrowheads="1"/>
          </p:cNvSpPr>
          <p:nvPr/>
        </p:nvSpPr>
        <p:spPr bwMode="auto">
          <a:xfrm>
            <a:off x="4008438" y="8921750"/>
            <a:ext cx="3067050" cy="469900"/>
          </a:xfrm>
          <a:prstGeom prst="rect">
            <a:avLst/>
          </a:prstGeom>
          <a:noFill/>
          <a:ln w="9525">
            <a:noFill/>
            <a:miter lim="800000"/>
            <a:headEnd/>
            <a:tailEnd/>
          </a:ln>
        </p:spPr>
        <p:txBody>
          <a:bodyPr lIns="94110" tIns="47055" rIns="94110" bIns="47055" anchor="b"/>
          <a:lstStyle/>
          <a:p>
            <a:pPr algn="r" defTabSz="941388"/>
            <a:fld id="{FB8E1930-8F5C-4CF3-8564-A1C3A9B93B4A}" type="slidenum">
              <a:rPr lang="en-US" sz="1200"/>
              <a:pPr algn="r" defTabSz="941388"/>
              <a:t>35</a:t>
            </a:fld>
            <a:endParaRPr lang="en-US" sz="1200"/>
          </a:p>
        </p:txBody>
      </p:sp>
      <p:sp>
        <p:nvSpPr>
          <p:cNvPr id="82946" name="Rectangle 2"/>
          <p:cNvSpPr>
            <a:spLocks noGrp="1" noRot="1" noChangeArrowheads="1" noTextEdit="1"/>
          </p:cNvSpPr>
          <p:nvPr>
            <p:ph type="sldImg"/>
          </p:nvPr>
        </p:nvSpPr>
        <p:spPr>
          <a:ln/>
        </p:spPr>
      </p:sp>
      <p:sp>
        <p:nvSpPr>
          <p:cNvPr id="82947" name="Rectangle 3"/>
          <p:cNvSpPr>
            <a:spLocks noGrp="1" noChangeArrowheads="1"/>
          </p:cNvSpPr>
          <p:nvPr>
            <p:ph type="body" idx="1"/>
          </p:nvPr>
        </p:nvSpPr>
        <p:spPr>
          <a:xfrm>
            <a:off x="0" y="4462463"/>
            <a:ext cx="7077075" cy="4930775"/>
          </a:xfrm>
          <a:noFill/>
          <a:ln/>
        </p:spPr>
        <p:txBody>
          <a:bodyPr/>
          <a:lstStyle/>
          <a:p>
            <a:pPr eaLnBrk="1" hangingPunct="1"/>
            <a:r>
              <a:rPr lang="en-US" smtClean="0"/>
              <a:t>End of August sometime:  Mary took the train to Denver, kids stayed sister Marie’s in Wellsville.</a:t>
            </a:r>
          </a:p>
          <a:p>
            <a:pPr eaLnBrk="1" hangingPunct="1"/>
            <a:endParaRPr lang="en-US" smtClean="0"/>
          </a:p>
          <a:p>
            <a:pPr eaLnBrk="1" hangingPunct="1"/>
            <a:r>
              <a:rPr lang="en-US" smtClean="0"/>
              <a:t>The train ride was an adventure in itself.  While on her journey she met a seventeen year old young man, </a:t>
            </a:r>
            <a:r>
              <a:rPr lang="en-US" b="1" smtClean="0"/>
              <a:t>Vernon C. Sprinkle</a:t>
            </a:r>
            <a:r>
              <a:rPr lang="en-US" smtClean="0"/>
              <a:t>, who had run away from home and had struck up a conversation with him.  As the young man's story unfolded he revealed that he had not told his mother where he had gone. In her kind and loving motherly way, Mary encouraged Vernon to write his mother who was surely worried sick about him.  She also managed to coax out his mother's address and promised to write her a letter too.  She also gave Vernon her own address and told him to write her anytime he wanted to.  For years Vernon wrote and always signed his letters, "your son".  The Smith's kept a framed picture of their adopted "son" on the piano and the children always told everyone he was their brother.</a:t>
            </a:r>
          </a:p>
          <a:p>
            <a:pPr eaLnBrk="1" hangingPunct="1"/>
            <a:endParaRPr lang="en-US" smtClean="0"/>
          </a:p>
          <a:p>
            <a:pPr eaLnBrk="1" hangingPunct="1"/>
            <a:r>
              <a:rPr lang="en-US" smtClean="0"/>
              <a:t>10 Sep 1917:  Eugene Released from his mission. Returned to Hyrum to get the kids.</a:t>
            </a:r>
          </a:p>
          <a:p>
            <a:pPr eaLnBrk="1" hangingPunct="1"/>
            <a:endParaRPr lang="en-US" smtClean="0"/>
          </a:p>
          <a:p>
            <a:pPr eaLnBrk="1" hangingPunct="1"/>
            <a:endParaRPr lang="en-US" smtClean="0"/>
          </a:p>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rrowheads="1" noTextEdit="1"/>
          </p:cNvSpPr>
          <p:nvPr>
            <p:ph type="sldImg"/>
          </p:nvPr>
        </p:nvSpPr>
        <p:spPr>
          <a:ln/>
        </p:spPr>
      </p:sp>
      <p:sp>
        <p:nvSpPr>
          <p:cNvPr id="84994" name="Rectangle 3"/>
          <p:cNvSpPr>
            <a:spLocks noGrp="1" noChangeArrowheads="1"/>
          </p:cNvSpPr>
          <p:nvPr>
            <p:ph type="body" idx="1"/>
          </p:nvPr>
        </p:nvSpPr>
        <p:spPr>
          <a:noFill/>
          <a:ln/>
        </p:spPr>
        <p:txBody>
          <a:bodyPr/>
          <a:lstStyle/>
          <a:p>
            <a:r>
              <a:rPr lang="en-US" smtClean="0"/>
              <a:t>Overview of the places the Smith’s LIVED, WORKED, and WORSHIPPED</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Rot="1" noChangeArrowheads="1" noTextEdit="1"/>
          </p:cNvSpPr>
          <p:nvPr>
            <p:ph type="sldImg"/>
          </p:nvPr>
        </p:nvSpPr>
        <p:spPr>
          <a:ln/>
        </p:spPr>
      </p:sp>
      <p:sp>
        <p:nvSpPr>
          <p:cNvPr id="87042" name="Rectangle 3"/>
          <p:cNvSpPr>
            <a:spLocks noGrp="1" noChangeArrowheads="1"/>
          </p:cNvSpPr>
          <p:nvPr>
            <p:ph type="body" idx="1"/>
          </p:nvPr>
        </p:nvSpPr>
        <p:spPr>
          <a:xfrm>
            <a:off x="0" y="4462463"/>
            <a:ext cx="7077075" cy="4930775"/>
          </a:xfrm>
          <a:noFill/>
          <a:ln/>
        </p:spPr>
        <p:txBody>
          <a:bodyPr/>
          <a:lstStyle/>
          <a:p>
            <a:r>
              <a:rPr lang="en-US" smtClean="0"/>
              <a:t>Dec 1917:</a:t>
            </a:r>
          </a:p>
          <a:p>
            <a:pPr>
              <a:buFontTx/>
              <a:buChar char="-"/>
            </a:pPr>
            <a:r>
              <a:rPr lang="en-US" smtClean="0"/>
              <a:t>No records of the Independence home and farm sale </a:t>
            </a:r>
          </a:p>
          <a:p>
            <a:pPr>
              <a:buFontTx/>
              <a:buChar char="-"/>
            </a:pPr>
            <a:endParaRPr lang="en-US" smtClean="0"/>
          </a:p>
          <a:p>
            <a:pPr>
              <a:buFontTx/>
              <a:buChar char="-"/>
            </a:pPr>
            <a:r>
              <a:rPr lang="en-US" smtClean="0"/>
              <a:t> Sold Antelope Dry farm Homestead to neighbor Lewis Adamson - $8,200.</a:t>
            </a:r>
          </a:p>
          <a:p>
            <a:endParaRPr lang="en-US" smtClean="0"/>
          </a:p>
          <a:p>
            <a:r>
              <a:rPr lang="en-US" smtClean="0"/>
              <a:t>- Bought the Thornton Home and 80 acre farm from A. J. Fjelstrom for $8,300.</a:t>
            </a:r>
          </a:p>
          <a:p>
            <a:r>
              <a:rPr lang="en-US" smtClean="0"/>
              <a:t>Almost new house (43.46.539N 111.50.673W) on it in Thornton, just up the road from Mary's sister Martha's home in Thornton.  It was located one and a half miles west of the Mark Beet Dump and one mile north of Thornton and only about one half mile east of their old Independence home along the Burton highway.  To the Smith's, particularly the children, this new home seemed like a castle.  There was a hand pump inside for water and gas ceiling lights.  It had a back and front porch, two big bedrooms, living room, two closets, and a big country kitchen.  This was to be the Smith's final home where they lived out their remaining years.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rrowheads="1" noTextEdit="1"/>
          </p:cNvSpPr>
          <p:nvPr>
            <p:ph type="sldImg"/>
          </p:nvPr>
        </p:nvSpPr>
        <p:spPr>
          <a:ln/>
        </p:spPr>
      </p:sp>
      <p:sp>
        <p:nvSpPr>
          <p:cNvPr id="8909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txBox="1">
            <a:spLocks noGrp="1" noChangeArrowheads="1"/>
          </p:cNvSpPr>
          <p:nvPr/>
        </p:nvSpPr>
        <p:spPr bwMode="auto">
          <a:xfrm>
            <a:off x="4008438" y="8921750"/>
            <a:ext cx="3067050" cy="469900"/>
          </a:xfrm>
          <a:prstGeom prst="rect">
            <a:avLst/>
          </a:prstGeom>
          <a:noFill/>
          <a:ln w="9525">
            <a:noFill/>
            <a:miter lim="800000"/>
            <a:headEnd/>
            <a:tailEnd/>
          </a:ln>
        </p:spPr>
        <p:txBody>
          <a:bodyPr lIns="94110" tIns="47055" rIns="94110" bIns="47055" anchor="b"/>
          <a:lstStyle/>
          <a:p>
            <a:pPr algn="r" defTabSz="941388"/>
            <a:fld id="{053DAE0E-6099-4CD0-BFDD-73093AD5FCC6}" type="slidenum">
              <a:rPr lang="en-US" sz="1200"/>
              <a:pPr algn="r" defTabSz="941388"/>
              <a:t>39</a:t>
            </a:fld>
            <a:endParaRPr lang="en-US" sz="1200"/>
          </a:p>
        </p:txBody>
      </p:sp>
      <p:sp>
        <p:nvSpPr>
          <p:cNvPr id="91138" name="Rectangle 2"/>
          <p:cNvSpPr>
            <a:spLocks noGrp="1" noRot="1" noChangeArrowheads="1" noTextEdit="1"/>
          </p:cNvSpPr>
          <p:nvPr>
            <p:ph type="sldImg"/>
          </p:nvPr>
        </p:nvSpPr>
        <p:spPr>
          <a:ln/>
        </p:spPr>
      </p:sp>
      <p:sp>
        <p:nvSpPr>
          <p:cNvPr id="91139" name="Rectangle 3"/>
          <p:cNvSpPr>
            <a:spLocks noGrp="1" noChangeArrowheads="1"/>
          </p:cNvSpPr>
          <p:nvPr>
            <p:ph type="body" idx="1"/>
          </p:nvPr>
        </p:nvSpPr>
        <p:spPr>
          <a:xfrm>
            <a:off x="0" y="4462463"/>
            <a:ext cx="7077075" cy="4930775"/>
          </a:xfrm>
          <a:noFill/>
          <a:ln/>
        </p:spPr>
        <p:txBody>
          <a:bodyPr/>
          <a:lstStyle/>
          <a:p>
            <a:pPr eaLnBrk="1" hangingPunct="1"/>
            <a:r>
              <a:rPr lang="en-US" b="1" smtClean="0"/>
              <a:t>1 Feb 1923</a:t>
            </a:r>
            <a:r>
              <a:rPr lang="en-US" smtClean="0"/>
              <a:t>:  </a:t>
            </a:r>
          </a:p>
          <a:p>
            <a:pPr eaLnBrk="1" hangingPunct="1"/>
            <a:r>
              <a:rPr lang="en-US" smtClean="0"/>
              <a:t>Eugene purchased a 120 acre farm on the Rexburg bench.  It was about 1.5 miles east of Cedar Point School.  Dwinna Bennett sold the land to Mark Ricks of Rexburg, on 6 Jan 1953 after her father had passed away. </a:t>
            </a:r>
          </a:p>
          <a:p>
            <a:pPr eaLnBrk="1" hangingPunct="1">
              <a:buFontTx/>
              <a:buChar char="-"/>
            </a:pPr>
            <a:r>
              <a:rPr lang="en-US" smtClean="0"/>
              <a:t>~1/2 mile east of Cedar Point</a:t>
            </a:r>
          </a:p>
          <a:p>
            <a:pPr eaLnBrk="1" hangingPunct="1">
              <a:buFontTx/>
              <a:buChar char="-"/>
            </a:pPr>
            <a:r>
              <a:rPr lang="en-US" smtClean="0"/>
              <a:t> ~ 11/2 miles east of Thornton Farm</a:t>
            </a:r>
          </a:p>
          <a:p>
            <a:pPr eaLnBrk="1" hangingPunct="1">
              <a:buFontTx/>
              <a:buChar char="-"/>
            </a:pPr>
            <a:endParaRPr lang="en-US" smtClean="0"/>
          </a:p>
          <a:p>
            <a:r>
              <a:rPr lang="en-US" b="1" smtClean="0"/>
              <a:t>Mary's Love for Reading . . . teaches to Children</a:t>
            </a:r>
            <a:endParaRPr lang="en-US" smtClean="0"/>
          </a:p>
          <a:p>
            <a:r>
              <a:rPr lang="en-US" smtClean="0"/>
              <a:t>1920's</a:t>
            </a:r>
          </a:p>
          <a:p>
            <a:r>
              <a:rPr lang="en-US" smtClean="0"/>
              <a:t>"Mother taught Glenice, Leon, and I and helped us have a deep love for poetry and books.  When mother would start reading and the sky could have fallen in around her and she never would have noticed!  We could always tell what part of the book she was reading for she would laugh or cry or sigh!  To watch her was almost as good as reading the book ourselves!  </a:t>
            </a:r>
            <a:r>
              <a:rPr lang="en-US" b="1" smtClean="0"/>
              <a:t>Mother was our radio</a:t>
            </a:r>
            <a:r>
              <a:rPr lang="en-US" smtClean="0"/>
              <a:t> and television, which wasn't invented at that time.  She kept us busy by telling us stories or singing with us, helping us with names and dates, multiplication, adding etc… She kept us busy washing and drying dishes, sewing carpet rags, peeling apples, sewing crocheting, busy and happy! </a:t>
            </a:r>
          </a:p>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txBox="1">
            <a:spLocks noGrp="1" noChangeArrowheads="1"/>
          </p:cNvSpPr>
          <p:nvPr/>
        </p:nvSpPr>
        <p:spPr bwMode="auto">
          <a:xfrm>
            <a:off x="4008438" y="8921750"/>
            <a:ext cx="3067050" cy="469900"/>
          </a:xfrm>
          <a:prstGeom prst="rect">
            <a:avLst/>
          </a:prstGeom>
          <a:noFill/>
          <a:ln w="9525">
            <a:noFill/>
            <a:miter lim="800000"/>
            <a:headEnd/>
            <a:tailEnd/>
          </a:ln>
        </p:spPr>
        <p:txBody>
          <a:bodyPr lIns="94110" tIns="47055" rIns="94110" bIns="47055" anchor="b"/>
          <a:lstStyle/>
          <a:p>
            <a:pPr algn="r" defTabSz="941388"/>
            <a:fld id="{9E62DBBC-B2EF-4AC3-854C-8C59641A158D}" type="slidenum">
              <a:rPr lang="en-US" sz="1200"/>
              <a:pPr algn="r" defTabSz="941388"/>
              <a:t>40</a:t>
            </a:fld>
            <a:endParaRPr lang="en-US" sz="1200"/>
          </a:p>
        </p:txBody>
      </p:sp>
      <p:sp>
        <p:nvSpPr>
          <p:cNvPr id="93186" name="Rectangle 2"/>
          <p:cNvSpPr>
            <a:spLocks noGrp="1" noRot="1" noChangeArrowheads="1" noTextEdit="1"/>
          </p:cNvSpPr>
          <p:nvPr>
            <p:ph type="sldImg"/>
          </p:nvPr>
        </p:nvSpPr>
        <p:spPr>
          <a:ln/>
        </p:spPr>
      </p:sp>
      <p:sp>
        <p:nvSpPr>
          <p:cNvPr id="93187" name="Rectangle 3"/>
          <p:cNvSpPr>
            <a:spLocks noGrp="1" noChangeArrowheads="1"/>
          </p:cNvSpPr>
          <p:nvPr>
            <p:ph type="body" idx="1"/>
          </p:nvPr>
        </p:nvSpPr>
        <p:spPr>
          <a:xfrm>
            <a:off x="0" y="4462463"/>
            <a:ext cx="7077075" cy="4930775"/>
          </a:xfrm>
          <a:noFill/>
          <a:ln/>
        </p:spPr>
        <p:txBody>
          <a:bodyPr/>
          <a:lstStyle/>
          <a:p>
            <a:pPr eaLnBrk="1" hangingPunct="1"/>
            <a:r>
              <a:rPr lang="en-US" sz="1000" smtClean="0"/>
              <a:t>Taught school from 1904-1930</a:t>
            </a:r>
          </a:p>
          <a:p>
            <a:pPr eaLnBrk="1" hangingPunct="1"/>
            <a:r>
              <a:rPr lang="en-US" sz="1000" smtClean="0"/>
              <a:t>1904-06:  LaBelle . . . LaBelle School District needed a teacher and they came to Mary Smith and asked her to teach.  She was hesitant about doing so because of her young baby.  The previous teacher had to carry a gun to school to keep order . . . Mary said some of the pupils were older than she (22) and some would come to school with a hang over.  But she had no trouble with discipline. Her students revered and respected her. </a:t>
            </a:r>
          </a:p>
          <a:p>
            <a:pPr eaLnBrk="1" hangingPunct="1"/>
            <a:endParaRPr lang="en-US" sz="1000" smtClean="0"/>
          </a:p>
          <a:p>
            <a:pPr eaLnBrk="1" hangingPunct="1"/>
            <a:r>
              <a:rPr lang="en-US" sz="1000" smtClean="0"/>
              <a:t>1906-07:  Lorenzo School . . . Principal and taught</a:t>
            </a:r>
          </a:p>
          <a:p>
            <a:pPr eaLnBrk="1" hangingPunct="1"/>
            <a:endParaRPr lang="en-US" sz="1000" smtClean="0"/>
          </a:p>
          <a:p>
            <a:pPr eaLnBrk="1" hangingPunct="1"/>
            <a:r>
              <a:rPr lang="en-US" sz="1000" smtClean="0"/>
              <a:t>1915-18:  Burton School . . . Challenging, immigrant children no English, $75 per month (taught 3</a:t>
            </a:r>
            <a:r>
              <a:rPr lang="en-US" sz="1000" baseline="30000" smtClean="0"/>
              <a:t>rd</a:t>
            </a:r>
            <a:r>
              <a:rPr lang="en-US" sz="1000" smtClean="0"/>
              <a:t>, 4</a:t>
            </a:r>
            <a:r>
              <a:rPr lang="en-US" sz="1000" baseline="30000" smtClean="0"/>
              <a:t>th</a:t>
            </a:r>
            <a:r>
              <a:rPr lang="en-US" sz="1000" smtClean="0"/>
              <a:t>, 5</a:t>
            </a:r>
            <a:r>
              <a:rPr lang="en-US" sz="1000" baseline="30000" smtClean="0"/>
              <a:t>th</a:t>
            </a:r>
            <a:r>
              <a:rPr lang="en-US" sz="1000" smtClean="0"/>
              <a:t> grades)</a:t>
            </a:r>
          </a:p>
          <a:p>
            <a:pPr eaLnBrk="1" hangingPunct="1"/>
            <a:endParaRPr lang="en-US" sz="1000" smtClean="0"/>
          </a:p>
          <a:p>
            <a:pPr eaLnBrk="1" hangingPunct="1"/>
            <a:r>
              <a:rPr lang="en-US" sz="1000" smtClean="0"/>
              <a:t>Mary had no one to look after her two little daughters, Glenice and Dwinna.  So she would have to take them to school with her.  They were usually pretty good at school but as a consequence learned to read and write much earlier than most children their ages. I have 27 pupils in school.  One little girl cannot speak or understand English.  She is certainly a problem to me.  I suppose she will gradually learn by playing with the children and watching us work. </a:t>
            </a:r>
          </a:p>
          <a:p>
            <a:pPr eaLnBrk="1" hangingPunct="1"/>
            <a:endParaRPr lang="en-US" sz="1000" smtClean="0"/>
          </a:p>
          <a:p>
            <a:pPr eaLnBrk="1" hangingPunct="1"/>
            <a:r>
              <a:rPr lang="en-US" sz="1000" smtClean="0"/>
              <a:t>1918-22(?):  Cedar Point School</a:t>
            </a:r>
          </a:p>
          <a:p>
            <a:pPr eaLnBrk="1" hangingPunct="1"/>
            <a:endParaRPr lang="en-US" sz="1000" smtClean="0"/>
          </a:p>
          <a:p>
            <a:pPr eaLnBrk="1" hangingPunct="1"/>
            <a:r>
              <a:rPr lang="en-US" sz="1000" smtClean="0"/>
              <a:t>1922-23:  Independence School  (taught all 8 grades)</a:t>
            </a:r>
          </a:p>
          <a:p>
            <a:pPr eaLnBrk="1" hangingPunct="1"/>
            <a:endParaRPr lang="en-US" sz="1000" smtClean="0"/>
          </a:p>
          <a:p>
            <a:pPr eaLnBrk="1" hangingPunct="1"/>
            <a:r>
              <a:rPr lang="en-US" sz="1000" smtClean="0"/>
              <a:t>1923-28(?) :  Cedar Point School, $115 per month</a:t>
            </a:r>
          </a:p>
          <a:p>
            <a:pPr eaLnBrk="1" hangingPunct="1"/>
            <a:endParaRPr lang="en-US" sz="1000" smtClean="0"/>
          </a:p>
          <a:p>
            <a:pPr eaLnBrk="1" hangingPunct="1"/>
            <a:r>
              <a:rPr lang="en-US" sz="1000" smtClean="0"/>
              <a:t>1928-29:  Independence School</a:t>
            </a:r>
          </a:p>
          <a:p>
            <a:pPr eaLnBrk="1" hangingPunct="1"/>
            <a:r>
              <a:rPr lang="en-US" sz="1000" smtClean="0"/>
              <a:t>1930-31:  Last year she taught in school, taught for about 27 years.</a:t>
            </a:r>
          </a:p>
          <a:p>
            <a:pPr eaLnBrk="1" hangingPunct="1"/>
            <a:endParaRPr lang="en-US" sz="100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txBox="1">
            <a:spLocks noGrp="1" noChangeArrowheads="1"/>
          </p:cNvSpPr>
          <p:nvPr/>
        </p:nvSpPr>
        <p:spPr bwMode="auto">
          <a:xfrm>
            <a:off x="4008438" y="8921750"/>
            <a:ext cx="3067050" cy="469900"/>
          </a:xfrm>
          <a:prstGeom prst="rect">
            <a:avLst/>
          </a:prstGeom>
          <a:noFill/>
          <a:ln w="9525">
            <a:noFill/>
            <a:miter lim="800000"/>
            <a:headEnd/>
            <a:tailEnd/>
          </a:ln>
        </p:spPr>
        <p:txBody>
          <a:bodyPr lIns="94110" tIns="47055" rIns="94110" bIns="47055" anchor="b"/>
          <a:lstStyle/>
          <a:p>
            <a:pPr algn="r" defTabSz="941388"/>
            <a:fld id="{550C6C72-295C-472F-9013-A5D4DFD608CF}" type="slidenum">
              <a:rPr lang="en-US" sz="1200"/>
              <a:pPr algn="r" defTabSz="941388"/>
              <a:t>41</a:t>
            </a:fld>
            <a:endParaRPr lang="en-US" sz="1200"/>
          </a:p>
        </p:txBody>
      </p:sp>
      <p:sp>
        <p:nvSpPr>
          <p:cNvPr id="95234" name="Rectangle 2"/>
          <p:cNvSpPr>
            <a:spLocks noGrp="1" noRot="1" noChangeArrowheads="1" noTextEdit="1"/>
          </p:cNvSpPr>
          <p:nvPr>
            <p:ph type="sldImg"/>
          </p:nvPr>
        </p:nvSpPr>
        <p:spPr>
          <a:ln/>
        </p:spPr>
      </p:sp>
      <p:sp>
        <p:nvSpPr>
          <p:cNvPr id="95235" name="Rectangle 3"/>
          <p:cNvSpPr>
            <a:spLocks noGrp="1" noChangeArrowheads="1"/>
          </p:cNvSpPr>
          <p:nvPr>
            <p:ph type="body" idx="1"/>
          </p:nvPr>
        </p:nvSpPr>
        <p:spPr>
          <a:xfrm>
            <a:off x="0" y="4240213"/>
            <a:ext cx="7077075" cy="5153025"/>
          </a:xfrm>
          <a:noFill/>
          <a:ln/>
        </p:spPr>
        <p:txBody>
          <a:bodyPr/>
          <a:lstStyle/>
          <a:p>
            <a:pPr eaLnBrk="1" hangingPunct="1">
              <a:lnSpc>
                <a:spcPct val="90000"/>
              </a:lnSpc>
            </a:pPr>
            <a:r>
              <a:rPr lang="en-US" sz="1000" smtClean="0"/>
              <a:t>Summer 1930:  Dwinna met Harold Bennett  </a:t>
            </a:r>
          </a:p>
          <a:p>
            <a:pPr eaLnBrk="1" hangingPunct="1">
              <a:lnSpc>
                <a:spcPct val="90000"/>
              </a:lnSpc>
            </a:pPr>
            <a:r>
              <a:rPr lang="en-US" sz="1000" smtClean="0"/>
              <a:t>"I was in love".  I went to the church school college dances at "Jingles", Riverside Gardens, about three miles south of our Thornton home, where I met Harold. I never missed a dance and that was wonderful, for I loved to dance.  Dad let us take our car.  We'd get some girls to go with us.  So after my Freshman year, I really didn't date much." </a:t>
            </a:r>
          </a:p>
          <a:p>
            <a:pPr eaLnBrk="1" hangingPunct="1">
              <a:lnSpc>
                <a:spcPct val="90000"/>
              </a:lnSpc>
            </a:pPr>
            <a:endParaRPr lang="en-US" sz="1000" smtClean="0"/>
          </a:p>
          <a:p>
            <a:pPr eaLnBrk="1" hangingPunct="1">
              <a:lnSpc>
                <a:spcPct val="90000"/>
              </a:lnSpc>
            </a:pPr>
            <a:r>
              <a:rPr lang="en-US" sz="1000" b="1" smtClean="0"/>
              <a:t>Farming Accidents:</a:t>
            </a:r>
          </a:p>
          <a:p>
            <a:pPr>
              <a:lnSpc>
                <a:spcPct val="90000"/>
              </a:lnSpc>
            </a:pPr>
            <a:r>
              <a:rPr lang="en-US" sz="1000" smtClean="0"/>
              <a:t>1924:  Horse bucks him in the Thornton north field, broken leg (Shin), crawls part way home, Hansen’s see him and take him.  Reset the leg, six men to assist.  Rebroken and reset three more times, Pneumonia three times, given a blessing almost died.  Excruciating pain all summer long.</a:t>
            </a:r>
          </a:p>
          <a:p>
            <a:pPr>
              <a:lnSpc>
                <a:spcPct val="90000"/>
              </a:lnSpc>
            </a:pPr>
            <a:r>
              <a:rPr lang="en-US" sz="1000" smtClean="0"/>
              <a:t>1926:  Horse kicked him in the ankle and broke it at the beet dump, laid up once again.</a:t>
            </a:r>
          </a:p>
          <a:p>
            <a:pPr>
              <a:lnSpc>
                <a:spcPct val="90000"/>
              </a:lnSpc>
            </a:pPr>
            <a:r>
              <a:rPr lang="en-US" sz="1000" smtClean="0"/>
              <a:t>1944:  Horses got spooked dragged him behind field plane for a distance. 65 years old, no broken bones but banged up really good.  Aggravated his Parkinsons.  Arthritis and Rheumatism set in.</a:t>
            </a:r>
          </a:p>
          <a:p>
            <a:pPr>
              <a:lnSpc>
                <a:spcPct val="90000"/>
              </a:lnSpc>
            </a:pPr>
            <a:r>
              <a:rPr lang="en-US" sz="1000" smtClean="0"/>
              <a:t>It bothered Eugene to have to depend on others to assist him. Commenting on unfortunate turn of events Eugene said to his daughter one day "Glenice, I don't know why this happened to me, I loved to talk and sing.  And now I am not doing any good here, just wearing Mary out."  In response, Glenice resolutely looked at her father and said, "Daddy, I guess if you haven't done anything else you have learned patience and you are teaching me to be patient too and to look at other's viewpoints." </a:t>
            </a:r>
          </a:p>
          <a:p>
            <a:pPr>
              <a:lnSpc>
                <a:spcPct val="90000"/>
              </a:lnSpc>
            </a:pPr>
            <a:endParaRPr lang="en-US" sz="1000" smtClean="0"/>
          </a:p>
          <a:p>
            <a:pPr>
              <a:lnSpc>
                <a:spcPct val="90000"/>
              </a:lnSpc>
            </a:pPr>
            <a:r>
              <a:rPr lang="en-US" sz="1000" b="1" smtClean="0"/>
              <a:t>Stanley Anderson Come a Courting (funny)</a:t>
            </a:r>
          </a:p>
          <a:p>
            <a:pPr>
              <a:lnSpc>
                <a:spcPct val="90000"/>
              </a:lnSpc>
            </a:pPr>
            <a:r>
              <a:rPr lang="en-US" sz="1000" smtClean="0"/>
              <a:t>It was about 1937 when Stanley Anderson was courting Glenice Smith.  Her sister Dwinna had been married about six years and she and her husband spent a lot of time at the Smith home in Thornton.  Harold Bennett, the youngest of the Smith grandchildren recalls this story of his Uncle Stanley being told to him.  </a:t>
            </a:r>
          </a:p>
          <a:p>
            <a:pPr>
              <a:lnSpc>
                <a:spcPct val="90000"/>
              </a:lnSpc>
            </a:pPr>
            <a:r>
              <a:rPr lang="en-US" sz="1000" smtClean="0"/>
              <a:t>	</a:t>
            </a:r>
          </a:p>
          <a:p>
            <a:pPr>
              <a:lnSpc>
                <a:spcPct val="90000"/>
              </a:lnSpc>
            </a:pPr>
            <a:r>
              <a:rPr lang="en-US" sz="1000" smtClean="0"/>
              <a:t>"My uncle Leon and my father were big teases and Uncle Stanley was quite a bashful person.  One time he was having dinner at the Smith's home with grandma and grandpa Smith, my folks, and Glenice.  Grandma had fried up a big plate of chicken, there were potato's, pea's, rolls, and other food.  When it was time to sit down at the table Leon and my father positioned themselves so each was on either side of Stanley.  All through the meal, just as Stanley was about to put a bite of food in his mouth, either Harold or Leon would take turns interrupting him to ask him to pass some item of food or ask him a question.  They kept this up all evening long.  Stanley, being polite, would quietly oblige each request from his table partners.  After a while everyone realized what was afoot.  Finally, Dwinna gave her husband a swift kick in the shin under the table to try and stop their shenanigans but this only goaded them on even more.  By the time dinner was over though, poor Stanley had hardly had a bite to eat much to the snickering delight of the two jokesters."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txBox="1">
            <a:spLocks noGrp="1" noChangeArrowheads="1"/>
          </p:cNvSpPr>
          <p:nvPr/>
        </p:nvSpPr>
        <p:spPr bwMode="auto">
          <a:xfrm>
            <a:off x="4008438" y="8921750"/>
            <a:ext cx="3067050" cy="469900"/>
          </a:xfrm>
          <a:prstGeom prst="rect">
            <a:avLst/>
          </a:prstGeom>
          <a:noFill/>
          <a:ln w="9525">
            <a:noFill/>
            <a:miter lim="800000"/>
            <a:headEnd/>
            <a:tailEnd/>
          </a:ln>
        </p:spPr>
        <p:txBody>
          <a:bodyPr lIns="94110" tIns="47055" rIns="94110" bIns="47055" anchor="b"/>
          <a:lstStyle/>
          <a:p>
            <a:pPr algn="r" defTabSz="941388"/>
            <a:fld id="{B5E93CE4-375A-4A5A-A781-B5F44E4BE9C2}" type="slidenum">
              <a:rPr lang="en-US" sz="1200"/>
              <a:pPr algn="r" defTabSz="941388"/>
              <a:t>4</a:t>
            </a:fld>
            <a:endParaRPr lang="en-US" sz="1200"/>
          </a:p>
        </p:txBody>
      </p:sp>
      <p:sp>
        <p:nvSpPr>
          <p:cNvPr id="21506" name="Rectangle 2"/>
          <p:cNvSpPr>
            <a:spLocks noGrp="1" noRot="1" noChangeArrowheads="1" noTextEdit="1"/>
          </p:cNvSpPr>
          <p:nvPr>
            <p:ph type="sldImg"/>
          </p:nvPr>
        </p:nvSpPr>
        <p:spPr>
          <a:ln/>
        </p:spPr>
      </p:sp>
      <p:sp>
        <p:nvSpPr>
          <p:cNvPr id="21507" name="Rectangle 3"/>
          <p:cNvSpPr>
            <a:spLocks noGrp="1" noChangeArrowheads="1"/>
          </p:cNvSpPr>
          <p:nvPr>
            <p:ph type="body" idx="1"/>
          </p:nvPr>
        </p:nvSpPr>
        <p:spPr>
          <a:xfrm>
            <a:off x="0" y="4392613"/>
            <a:ext cx="7077075" cy="5000625"/>
          </a:xfrm>
          <a:noFill/>
          <a:ln/>
        </p:spPr>
        <p:txBody>
          <a:bodyPr/>
          <a:lstStyle/>
          <a:p>
            <a:pPr eaLnBrk="1" hangingPunct="1"/>
            <a:r>
              <a:rPr lang="en-US" b="1" smtClean="0"/>
              <a:t>Smith Family</a:t>
            </a:r>
          </a:p>
          <a:p>
            <a:pPr eaLnBrk="1" hangingPunct="1"/>
            <a:r>
              <a:rPr lang="en-US" sz="1000" smtClean="0"/>
              <a:t>  Thomas converted and immigrated in 1852</a:t>
            </a:r>
          </a:p>
          <a:p>
            <a:pPr eaLnBrk="1" hangingPunct="1"/>
            <a:r>
              <a:rPr lang="en-US" sz="1000" smtClean="0"/>
              <a:t>  Anne Howe converted when 16, family baptized by Moses Thatcher</a:t>
            </a:r>
          </a:p>
          <a:p>
            <a:pPr eaLnBrk="1" hangingPunct="1"/>
            <a:r>
              <a:rPr lang="en-US" sz="1000" smtClean="0"/>
              <a:t>  Married TXS, settled in Logan</a:t>
            </a:r>
          </a:p>
          <a:p>
            <a:pPr eaLnBrk="1" hangingPunct="1"/>
            <a:r>
              <a:rPr lang="en-US" sz="1000" smtClean="0"/>
              <a:t>  Eugene third to oldest of seven, David and “Fanny” oldest</a:t>
            </a:r>
          </a:p>
          <a:p>
            <a:pPr eaLnBrk="1" hangingPunct="1"/>
            <a:endParaRPr lang="en-US" sz="1000" smtClean="0"/>
          </a:p>
          <a:p>
            <a:pPr eaLnBrk="1" hangingPunct="1"/>
            <a:r>
              <a:rPr lang="en-US" b="1" smtClean="0"/>
              <a:t>Christiansen Family</a:t>
            </a:r>
          </a:p>
          <a:p>
            <a:pPr eaLnBrk="1" hangingPunct="1"/>
            <a:r>
              <a:rPr lang="en-US" sz="1000" smtClean="0"/>
              <a:t>  Parents joined the church in 1861, immigrated in 1862, settled in Hyrum </a:t>
            </a:r>
          </a:p>
          <a:p>
            <a:pPr eaLnBrk="1" hangingPunct="1"/>
            <a:r>
              <a:rPr lang="en-US" sz="1000" smtClean="0"/>
              <a:t>  Mary fifth of eight children, all sisters except one younger brother</a:t>
            </a:r>
          </a:p>
          <a:p>
            <a:pPr eaLnBrk="1" hangingPunct="1"/>
            <a:endParaRPr lang="en-US" sz="1000" smtClean="0"/>
          </a:p>
          <a:p>
            <a:pPr eaLnBrk="1" hangingPunct="1"/>
            <a:r>
              <a:rPr lang="en-US" sz="1000" smtClean="0"/>
              <a:t>First Generation converts had the fire of the Gospel and the suffered persecution for their religious beliefs and came to America, to Utah.</a:t>
            </a:r>
          </a:p>
          <a:p>
            <a:pPr eaLnBrk="1" hangingPunct="1"/>
            <a:endParaRPr lang="en-US" sz="1000" smtClean="0"/>
          </a:p>
          <a:p>
            <a:pPr eaLnBrk="1" hangingPunct="1"/>
            <a:endParaRPr lang="en-US" sz="100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txBox="1">
            <a:spLocks noGrp="1" noChangeArrowheads="1"/>
          </p:cNvSpPr>
          <p:nvPr/>
        </p:nvSpPr>
        <p:spPr bwMode="auto">
          <a:xfrm>
            <a:off x="4008438" y="8921750"/>
            <a:ext cx="3067050" cy="469900"/>
          </a:xfrm>
          <a:prstGeom prst="rect">
            <a:avLst/>
          </a:prstGeom>
          <a:noFill/>
          <a:ln w="9525">
            <a:noFill/>
            <a:miter lim="800000"/>
            <a:headEnd/>
            <a:tailEnd/>
          </a:ln>
        </p:spPr>
        <p:txBody>
          <a:bodyPr lIns="94110" tIns="47055" rIns="94110" bIns="47055" anchor="b"/>
          <a:lstStyle/>
          <a:p>
            <a:pPr algn="r" defTabSz="941388"/>
            <a:fld id="{D523B1BA-0F25-46EE-B251-A65123E95182}" type="slidenum">
              <a:rPr lang="en-US" sz="1200"/>
              <a:pPr algn="r" defTabSz="941388"/>
              <a:t>42</a:t>
            </a:fld>
            <a:endParaRPr lang="en-US" sz="1200"/>
          </a:p>
        </p:txBody>
      </p:sp>
      <p:sp>
        <p:nvSpPr>
          <p:cNvPr id="97282" name="Rectangle 2"/>
          <p:cNvSpPr>
            <a:spLocks noGrp="1" noRot="1" noChangeArrowheads="1" noTextEdit="1"/>
          </p:cNvSpPr>
          <p:nvPr>
            <p:ph type="sldImg"/>
          </p:nvPr>
        </p:nvSpPr>
        <p:spPr>
          <a:ln/>
        </p:spPr>
      </p:sp>
      <p:sp>
        <p:nvSpPr>
          <p:cNvPr id="97283" name="Rectangle 3"/>
          <p:cNvSpPr>
            <a:spLocks noGrp="1" noChangeArrowheads="1"/>
          </p:cNvSpPr>
          <p:nvPr>
            <p:ph type="body" idx="1"/>
          </p:nvPr>
        </p:nvSpPr>
        <p:spPr>
          <a:xfrm>
            <a:off x="0" y="4462463"/>
            <a:ext cx="7077075" cy="4930775"/>
          </a:xfrm>
          <a:noFill/>
          <a:ln/>
        </p:spPr>
        <p:txBody>
          <a:bodyPr/>
          <a:lstStyle/>
          <a:p>
            <a:pPr eaLnBrk="1" hangingPunct="1"/>
            <a:r>
              <a:rPr lang="en-US" sz="1000" smtClean="0"/>
              <a:t>More Family Tragedies:</a:t>
            </a:r>
          </a:p>
          <a:p>
            <a:pPr eaLnBrk="1" hangingPunct="1"/>
            <a:r>
              <a:rPr lang="en-US" sz="1000" smtClean="0"/>
              <a:t>July 1946:  Leon had a heart attack and died (43)</a:t>
            </a:r>
          </a:p>
          <a:p>
            <a:pPr eaLnBrk="1" hangingPunct="1"/>
            <a:r>
              <a:rPr lang="en-US" sz="1000" smtClean="0"/>
              <a:t>1947:  Bennett’s stricken with Polio, Dwinna crippled for life.  (40% lower muscle use), 5 children, 16&lt;</a:t>
            </a:r>
          </a:p>
          <a:p>
            <a:pPr eaLnBrk="1" hangingPunct="1"/>
            <a:endParaRPr lang="en-US" sz="1000" smtClean="0"/>
          </a:p>
          <a:p>
            <a:pPr eaLnBrk="1" hangingPunct="1"/>
            <a:r>
              <a:rPr lang="en-US" sz="1000" smtClean="0"/>
              <a:t>Sensing time was short letters were more focused on what was important to them: gospel, family, bearing testimony to posterity.  Eugene sanctioned her writings:</a:t>
            </a:r>
          </a:p>
          <a:p>
            <a:pPr eaLnBrk="1" hangingPunct="1"/>
            <a:r>
              <a:rPr lang="en-US" sz="1000" smtClean="0"/>
              <a:t>“Your father and I both wish to bear to you our testimony as to the truthfulness of the gospel and to say heed its teachings, study them, then obey that you may receive all the blessings promised.  Sometimes we are </a:t>
            </a:r>
            <a:r>
              <a:rPr lang="en-US" sz="1000" i="1" smtClean="0"/>
              <a:t>impatient and want to grasp all our joy now</a:t>
            </a:r>
            <a:r>
              <a:rPr lang="en-US" sz="1000" smtClean="0"/>
              <a:t> and not wait until we have </a:t>
            </a:r>
            <a:r>
              <a:rPr lang="en-US" sz="1000" i="1" smtClean="0"/>
              <a:t>earned</a:t>
            </a:r>
            <a:r>
              <a:rPr lang="en-US" sz="1000" smtClean="0"/>
              <a:t> them.  When we think that, "Oh, it will come out all right for me," </a:t>
            </a:r>
            <a:r>
              <a:rPr lang="en-US" sz="1000" i="1" smtClean="0"/>
              <a:t>we are misled</a:t>
            </a:r>
            <a:r>
              <a:rPr lang="en-US" sz="1000" smtClean="0"/>
              <a:t>.  It will come out all right when we have </a:t>
            </a:r>
            <a:r>
              <a:rPr lang="en-US" sz="1000" i="1" smtClean="0"/>
              <a:t>earned our blessings</a:t>
            </a:r>
            <a:r>
              <a:rPr lang="en-US" sz="1000" smtClean="0"/>
              <a:t>," then what joy will be ours. “</a:t>
            </a:r>
          </a:p>
          <a:p>
            <a:pPr eaLnBrk="1" hangingPunct="1"/>
            <a:endParaRPr lang="en-US" sz="1000" smtClean="0"/>
          </a:p>
          <a:p>
            <a:pPr eaLnBrk="1" hangingPunct="1"/>
            <a:r>
              <a:rPr lang="en-US" sz="1000" b="1" smtClean="0"/>
              <a:t>1950</a:t>
            </a:r>
          </a:p>
          <a:p>
            <a:pPr eaLnBrk="1" hangingPunct="1"/>
            <a:r>
              <a:rPr lang="en-US" sz="1000" b="1" smtClean="0"/>
              <a:t>Mary:</a:t>
            </a:r>
            <a:r>
              <a:rPr lang="en-US" sz="1000" smtClean="0"/>
              <a:t>  “Heartaches may be yours now but oh the joy when you have overcome and attained the blessing.  God cannot lie.  He keeps all his promises.  He has not promised to bless those who do not keep "True to the Faith". </a:t>
            </a:r>
          </a:p>
          <a:p>
            <a:pPr eaLnBrk="1" hangingPunct="1"/>
            <a:endParaRPr lang="en-US" sz="1000" smtClean="0"/>
          </a:p>
          <a:p>
            <a:pPr eaLnBrk="1" hangingPunct="1"/>
            <a:r>
              <a:rPr lang="en-US" sz="1000" b="1" smtClean="0"/>
              <a:t>Mary</a:t>
            </a:r>
          </a:p>
          <a:p>
            <a:pPr eaLnBrk="1" hangingPunct="1">
              <a:buFontTx/>
              <a:buChar char="-"/>
            </a:pPr>
            <a:r>
              <a:rPr lang="en-US" sz="1000" smtClean="0"/>
              <a:t> June 1951:  Kidney operation</a:t>
            </a:r>
          </a:p>
          <a:p>
            <a:pPr eaLnBrk="1" hangingPunct="1">
              <a:buFontTx/>
              <a:buChar char="-"/>
            </a:pPr>
            <a:r>
              <a:rPr lang="en-US" sz="1000" smtClean="0"/>
              <a:t> October underwent another operation but did not succeed, died 20 Oct 1951</a:t>
            </a:r>
          </a:p>
          <a:p>
            <a:pPr eaLnBrk="1" hangingPunct="1">
              <a:buFontTx/>
              <a:buChar char="-"/>
            </a:pPr>
            <a:endParaRPr lang="en-US" sz="1000" smtClean="0"/>
          </a:p>
          <a:p>
            <a:pPr eaLnBrk="1" hangingPunct="1"/>
            <a:r>
              <a:rPr lang="en-US" sz="1000" b="1" smtClean="0"/>
              <a:t>Eugene</a:t>
            </a:r>
          </a:p>
          <a:p>
            <a:pPr eaLnBrk="1" hangingPunct="1">
              <a:buFontTx/>
              <a:buChar char="-"/>
            </a:pPr>
            <a:r>
              <a:rPr lang="en-US" sz="1000" smtClean="0"/>
              <a:t> Parkinsons Disease</a:t>
            </a:r>
          </a:p>
          <a:p>
            <a:pPr eaLnBrk="1" hangingPunct="1">
              <a:buFontTx/>
              <a:buChar char="-"/>
            </a:pPr>
            <a:r>
              <a:rPr lang="en-US" sz="1000" smtClean="0"/>
              <a:t> Lived with Bennetts until Aug 1952</a:t>
            </a:r>
          </a:p>
          <a:p>
            <a:pPr eaLnBrk="1" hangingPunct="1">
              <a:buFontTx/>
              <a:buChar char="-"/>
            </a:pPr>
            <a:r>
              <a:rPr lang="en-US" sz="1000" smtClean="0"/>
              <a:t> Hospitalized for better care</a:t>
            </a:r>
          </a:p>
          <a:p>
            <a:pPr eaLnBrk="1" hangingPunct="1">
              <a:buFontTx/>
              <a:buChar char="-"/>
            </a:pPr>
            <a:r>
              <a:rPr lang="en-US" sz="1000" smtClean="0"/>
              <a:t> Died 3 Sep 1952</a:t>
            </a:r>
          </a:p>
          <a:p>
            <a:pPr eaLnBrk="1" hangingPunct="1">
              <a:buFontTx/>
              <a:buChar char="-"/>
            </a:pPr>
            <a:r>
              <a:rPr lang="en-US" sz="1000" smtClean="0"/>
              <a:t> He mostly missed his beloved Mary</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txBox="1">
            <a:spLocks noGrp="1" noChangeArrowheads="1"/>
          </p:cNvSpPr>
          <p:nvPr/>
        </p:nvSpPr>
        <p:spPr bwMode="auto">
          <a:xfrm>
            <a:off x="4008438" y="8921750"/>
            <a:ext cx="3067050" cy="469900"/>
          </a:xfrm>
          <a:prstGeom prst="rect">
            <a:avLst/>
          </a:prstGeom>
          <a:noFill/>
          <a:ln w="9525">
            <a:noFill/>
            <a:miter lim="800000"/>
            <a:headEnd/>
            <a:tailEnd/>
          </a:ln>
        </p:spPr>
        <p:txBody>
          <a:bodyPr lIns="94110" tIns="47055" rIns="94110" bIns="47055" anchor="b"/>
          <a:lstStyle/>
          <a:p>
            <a:pPr algn="r" defTabSz="941388"/>
            <a:fld id="{FE86F1FA-86BC-4FCD-B56E-48DB3143C630}" type="slidenum">
              <a:rPr lang="en-US" sz="1200"/>
              <a:pPr algn="r" defTabSz="941388"/>
              <a:t>43</a:t>
            </a:fld>
            <a:endParaRPr lang="en-US" sz="1200"/>
          </a:p>
        </p:txBody>
      </p:sp>
      <p:sp>
        <p:nvSpPr>
          <p:cNvPr id="101378" name="Rectangle 2"/>
          <p:cNvSpPr>
            <a:spLocks noGrp="1" noRot="1" noChangeArrowheads="1" noTextEdit="1"/>
          </p:cNvSpPr>
          <p:nvPr>
            <p:ph type="sldImg"/>
          </p:nvPr>
        </p:nvSpPr>
        <p:spPr>
          <a:xfrm>
            <a:off x="1176338" y="658813"/>
            <a:ext cx="4697412" cy="3522662"/>
          </a:xfrm>
          <a:ln/>
        </p:spPr>
      </p:sp>
      <p:sp>
        <p:nvSpPr>
          <p:cNvPr id="101379" name="Rectangle 3"/>
          <p:cNvSpPr>
            <a:spLocks noGrp="1" noChangeArrowheads="1"/>
          </p:cNvSpPr>
          <p:nvPr>
            <p:ph type="body" idx="1"/>
          </p:nvPr>
        </p:nvSpPr>
        <p:spPr>
          <a:xfrm>
            <a:off x="0" y="4462463"/>
            <a:ext cx="7077075" cy="4930775"/>
          </a:xfrm>
          <a:noFill/>
          <a:ln/>
        </p:spPr>
        <p:txBody>
          <a:bodyPr/>
          <a:lstStyle/>
          <a:p>
            <a:pPr>
              <a:lnSpc>
                <a:spcPct val="80000"/>
              </a:lnSpc>
            </a:pPr>
            <a:r>
              <a:rPr lang="en-US" sz="1000" b="1" smtClean="0"/>
              <a:t>Legacy:   </a:t>
            </a:r>
          </a:p>
          <a:p>
            <a:pPr>
              <a:lnSpc>
                <a:spcPct val="80000"/>
              </a:lnSpc>
            </a:pPr>
            <a:r>
              <a:rPr lang="en-US" sz="1000" smtClean="0"/>
              <a:t>A gentleman told the family, "When my folks' could not afford a down payment on our farm, your Dad signed a note with us so we could get the farm."  Eugene sent $5.00 ($61.00 value in 2010) every month for many years to his mother and later to his sister Mabel to help them out. These quiet acts of generosity were a common occurrence for the Smiths.  Their love for their fellowman and sense of duty compelled them to acknowledge the hand of the Lord in their life's which inspired them to live by the Savior's admonition to "love one another, even as I have loved you."   Grandson Harold Bennett said, "They'd just as soon give up their family's own meal and feed someone else in need than eat it themselves." </a:t>
            </a:r>
            <a:br>
              <a:rPr lang="en-US" sz="1000" smtClean="0"/>
            </a:br>
            <a:endParaRPr lang="en-US" sz="1000" smtClean="0"/>
          </a:p>
          <a:p>
            <a:pPr>
              <a:lnSpc>
                <a:spcPct val="80000"/>
              </a:lnSpc>
            </a:pPr>
            <a:r>
              <a:rPr lang="en-US" sz="1000" b="1" smtClean="0"/>
              <a:t>Their testimony:  “</a:t>
            </a:r>
            <a:r>
              <a:rPr lang="en-US" sz="1000" smtClean="0"/>
              <a:t>How I rejoiced to know that I had married a man staunch in the faith, willing to do his share, patient in times of trials, never a murmur when sorrow came and realized that through that marriage in the House of the Lord for time and all eternity. I know God lives, I know Joseph Smith was a true prophet, I know that the gospel is true and I know that by obeying its teachings we will fine joy.  My prayer is that my children and children's children shall ever be true and live lives of purity. May God bless you all, everyone of you.  To my grandchildren, I say Honor your father and your mother, heed their teachings. Never lower your standards.  Never compromise and be willing to do less or take less than you have a right to expect.  Seek good company and try to be better each day of your life.  May joy, peace, satisfaction, and love attend you.” </a:t>
            </a:r>
          </a:p>
          <a:p>
            <a:pPr>
              <a:lnSpc>
                <a:spcPct val="80000"/>
              </a:lnSpc>
            </a:pPr>
            <a:endParaRPr lang="en-US" sz="1000" smtClean="0"/>
          </a:p>
          <a:p>
            <a:pPr>
              <a:lnSpc>
                <a:spcPct val="80000"/>
              </a:lnSpc>
            </a:pPr>
            <a:r>
              <a:rPr lang="en-US" sz="1000" b="1" smtClean="0"/>
              <a:t>"Most Wonderous Feeling of Love"</a:t>
            </a:r>
            <a:endParaRPr lang="en-US" sz="1000" smtClean="0"/>
          </a:p>
          <a:p>
            <a:pPr>
              <a:lnSpc>
                <a:spcPct val="80000"/>
              </a:lnSpc>
            </a:pPr>
            <a:r>
              <a:rPr lang="en-US" sz="1000" smtClean="0"/>
              <a:t>At the end of May 1951, Dwinna and her husband drove up to Thornton and got her parents and brought them home so they could better take care of them.  They were there for only a short while when on 6 June Mary became seriously ill. Eventually Mary had to have a kidney operation. Of her mother's last and brief stay in their home before she was hospitalized, Dwinna wrote,  </a:t>
            </a:r>
          </a:p>
          <a:p>
            <a:pPr>
              <a:lnSpc>
                <a:spcPct val="80000"/>
              </a:lnSpc>
            </a:pPr>
            <a:r>
              <a:rPr lang="en-US" sz="1000" smtClean="0"/>
              <a:t>"I will never forget the last night mother and dad spent in our home - that is before her last illness.  At that time I was recovering and struggling to overcome as much as possible the handicaps from polio and a condition caused by it.  I had a great worry on my mind of which I was heart broken over.  It was the last time I was ever to lean on mother for comfort --- I didn't realize that at the time.  When I, and all were in bed, there was a most wondrous feeling of love and comfort flowing to me from the room where mother and dad were - It was like rays of sunshine, searching, penetrating to the very core of my being.  I thought, "Dear God, how wonderful, what a heavenly gift to have, that ones very presence in a home could bring such a feeling of comfort and love so as to drive out all evil to such an extent that one could not even have and unkind thought, I will never forget it!" </a:t>
            </a:r>
          </a:p>
          <a:p>
            <a:pPr>
              <a:lnSpc>
                <a:spcPct val="80000"/>
              </a:lnSpc>
            </a:pPr>
            <a:endParaRPr lang="en-US" sz="1000" smtClean="0"/>
          </a:p>
          <a:p>
            <a:pPr>
              <a:lnSpc>
                <a:spcPct val="80000"/>
              </a:lnSpc>
            </a:pPr>
            <a:r>
              <a:rPr lang="en-US" sz="1000" b="1" smtClean="0"/>
              <a:t>Mary and Eugene's Desire to Preach Gospel Together</a:t>
            </a:r>
          </a:p>
          <a:p>
            <a:pPr>
              <a:lnSpc>
                <a:spcPct val="80000"/>
              </a:lnSpc>
            </a:pPr>
            <a:r>
              <a:rPr lang="en-US" sz="1000" b="1" smtClean="0"/>
              <a:t>29 Feb 1916</a:t>
            </a:r>
            <a:endParaRPr lang="en-US" sz="1000" smtClean="0"/>
          </a:p>
          <a:p>
            <a:pPr>
              <a:lnSpc>
                <a:spcPct val="80000"/>
              </a:lnSpc>
            </a:pPr>
            <a:r>
              <a:rPr lang="en-US" sz="1000" smtClean="0"/>
              <a:t>Eugene:  “Mary, I hope that someday we will be able to travel around and preach the Lord's gospel.”</a:t>
            </a:r>
          </a:p>
          <a:p>
            <a:pPr>
              <a:lnSpc>
                <a:spcPct val="80000"/>
              </a:lnSpc>
            </a:pPr>
            <a:endParaRPr lang="en-US" sz="100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p:spPr>
        <p:txBody>
          <a:bodyPr/>
          <a:lstStyle/>
          <a:p>
            <a:fld id="{F94E4EFA-DE2B-462A-AE4A-2B37043915FF}" type="slidenum">
              <a:rPr lang="en-US" smtClean="0">
                <a:cs typeface="Arial" charset="0"/>
              </a:rPr>
              <a:pPr/>
              <a:t>44</a:t>
            </a:fld>
            <a:endParaRPr lang="en-US" smtClean="0">
              <a:cs typeface="Arial" charset="0"/>
            </a:endParaRPr>
          </a:p>
        </p:txBody>
      </p:sp>
      <p:sp>
        <p:nvSpPr>
          <p:cNvPr id="103426" name="Rectangle 2"/>
          <p:cNvSpPr>
            <a:spLocks noGrp="1" noRot="1" noChangeArrowheads="1" noTextEdit="1"/>
          </p:cNvSpPr>
          <p:nvPr>
            <p:ph type="sldImg"/>
          </p:nvPr>
        </p:nvSpPr>
        <p:spPr>
          <a:ln/>
        </p:spPr>
      </p:sp>
      <p:sp>
        <p:nvSpPr>
          <p:cNvPr id="10342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txBox="1">
            <a:spLocks noGrp="1" noChangeArrowheads="1"/>
          </p:cNvSpPr>
          <p:nvPr/>
        </p:nvSpPr>
        <p:spPr bwMode="auto">
          <a:xfrm>
            <a:off x="4008438" y="8921750"/>
            <a:ext cx="3067050" cy="469900"/>
          </a:xfrm>
          <a:prstGeom prst="rect">
            <a:avLst/>
          </a:prstGeom>
          <a:noFill/>
          <a:ln w="9525">
            <a:noFill/>
            <a:miter lim="800000"/>
            <a:headEnd/>
            <a:tailEnd/>
          </a:ln>
        </p:spPr>
        <p:txBody>
          <a:bodyPr lIns="94110" tIns="47055" rIns="94110" bIns="47055" anchor="b"/>
          <a:lstStyle/>
          <a:p>
            <a:pPr algn="r" defTabSz="941388"/>
            <a:fld id="{842B0EE8-C6F7-4F71-AE31-224AD0ADD7A5}" type="slidenum">
              <a:rPr lang="en-US" sz="1200"/>
              <a:pPr algn="r" defTabSz="941388"/>
              <a:t>45</a:t>
            </a:fld>
            <a:endParaRPr lang="en-US" sz="1200"/>
          </a:p>
        </p:txBody>
      </p:sp>
      <p:sp>
        <p:nvSpPr>
          <p:cNvPr id="105474" name="Rectangle 2"/>
          <p:cNvSpPr>
            <a:spLocks noGrp="1" noRot="1" noChangeArrowheads="1" noTextEdit="1"/>
          </p:cNvSpPr>
          <p:nvPr>
            <p:ph type="sldImg"/>
          </p:nvPr>
        </p:nvSpPr>
        <p:spPr>
          <a:ln/>
        </p:spPr>
      </p:sp>
      <p:sp>
        <p:nvSpPr>
          <p:cNvPr id="10547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txBox="1">
            <a:spLocks noGrp="1" noChangeArrowheads="1"/>
          </p:cNvSpPr>
          <p:nvPr/>
        </p:nvSpPr>
        <p:spPr bwMode="auto">
          <a:xfrm>
            <a:off x="4008438" y="8921750"/>
            <a:ext cx="3067050" cy="469900"/>
          </a:xfrm>
          <a:prstGeom prst="rect">
            <a:avLst/>
          </a:prstGeom>
          <a:noFill/>
          <a:ln w="9525">
            <a:noFill/>
            <a:miter lim="800000"/>
            <a:headEnd/>
            <a:tailEnd/>
          </a:ln>
        </p:spPr>
        <p:txBody>
          <a:bodyPr lIns="94110" tIns="47055" rIns="94110" bIns="47055" anchor="b"/>
          <a:lstStyle/>
          <a:p>
            <a:pPr algn="r" defTabSz="941388"/>
            <a:fld id="{CA4DF4B5-88D6-4EC6-B5E0-55E689CFA417}" type="slidenum">
              <a:rPr lang="en-US" sz="1200"/>
              <a:pPr algn="r" defTabSz="941388"/>
              <a:t>46</a:t>
            </a:fld>
            <a:endParaRPr lang="en-US" sz="1200"/>
          </a:p>
        </p:txBody>
      </p:sp>
      <p:sp>
        <p:nvSpPr>
          <p:cNvPr id="107522" name="Rectangle 2"/>
          <p:cNvSpPr>
            <a:spLocks noGrp="1" noRot="1" noChangeArrowheads="1" noTextEdit="1"/>
          </p:cNvSpPr>
          <p:nvPr>
            <p:ph type="sldImg"/>
          </p:nvPr>
        </p:nvSpPr>
        <p:spPr>
          <a:ln/>
        </p:spPr>
      </p:sp>
      <p:sp>
        <p:nvSpPr>
          <p:cNvPr id="10752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rrowheads="1" noTextEdit="1"/>
          </p:cNvSpPr>
          <p:nvPr>
            <p:ph type="sldImg"/>
          </p:nvPr>
        </p:nvSpPr>
        <p:spPr>
          <a:ln/>
        </p:spPr>
      </p:sp>
      <p:sp>
        <p:nvSpPr>
          <p:cNvPr id="11059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txBox="1">
            <a:spLocks noGrp="1" noChangeArrowheads="1"/>
          </p:cNvSpPr>
          <p:nvPr/>
        </p:nvSpPr>
        <p:spPr bwMode="auto">
          <a:xfrm>
            <a:off x="4008438" y="8921750"/>
            <a:ext cx="3067050" cy="469900"/>
          </a:xfrm>
          <a:prstGeom prst="rect">
            <a:avLst/>
          </a:prstGeom>
          <a:noFill/>
          <a:ln w="9525">
            <a:noFill/>
            <a:miter lim="800000"/>
            <a:headEnd/>
            <a:tailEnd/>
          </a:ln>
        </p:spPr>
        <p:txBody>
          <a:bodyPr lIns="94110" tIns="47055" rIns="94110" bIns="47055" anchor="b"/>
          <a:lstStyle/>
          <a:p>
            <a:pPr algn="r" defTabSz="941388"/>
            <a:fld id="{4E1F20B4-A646-4BD5-A68C-9A3405E247A4}" type="slidenum">
              <a:rPr lang="en-US" sz="1200"/>
              <a:pPr algn="r" defTabSz="941388"/>
              <a:t>5</a:t>
            </a:fld>
            <a:endParaRPr lang="en-US" sz="1200"/>
          </a:p>
        </p:txBody>
      </p:sp>
      <p:sp>
        <p:nvSpPr>
          <p:cNvPr id="23554" name="Rectangle 2"/>
          <p:cNvSpPr>
            <a:spLocks noGrp="1" noRot="1" noChangeArrowheads="1" noTextEdit="1"/>
          </p:cNvSpPr>
          <p:nvPr>
            <p:ph type="sldImg"/>
          </p:nvPr>
        </p:nvSpPr>
        <p:spPr>
          <a:ln/>
        </p:spPr>
      </p:sp>
      <p:sp>
        <p:nvSpPr>
          <p:cNvPr id="23555" name="Rectangle 3"/>
          <p:cNvSpPr>
            <a:spLocks noGrp="1" noChangeArrowheads="1"/>
          </p:cNvSpPr>
          <p:nvPr>
            <p:ph type="body" idx="1"/>
          </p:nvPr>
        </p:nvSpPr>
        <p:spPr>
          <a:xfrm>
            <a:off x="0" y="4240213"/>
            <a:ext cx="7077075" cy="5153025"/>
          </a:xfrm>
          <a:noFill/>
          <a:ln/>
        </p:spPr>
        <p:txBody>
          <a:bodyPr/>
          <a:lstStyle/>
          <a:p>
            <a:pPr eaLnBrk="1" hangingPunct="1"/>
            <a:r>
              <a:rPr lang="en-US" smtClean="0"/>
              <a:t>Eugene </a:t>
            </a:r>
          </a:p>
          <a:p>
            <a:pPr eaLnBrk="1" hangingPunct="1"/>
            <a:r>
              <a:rPr lang="en-US" sz="1000" smtClean="0"/>
              <a:t>  -- 24 May 1879: born</a:t>
            </a:r>
          </a:p>
          <a:p>
            <a:r>
              <a:rPr lang="en-US" sz="1000" smtClean="0"/>
              <a:t>   I remember well one incident that happened in my schooling.  Miss Rice had forbidden us to duck our heads in the stream of water flowing past the school.  One day seven of we boys disobeyed.  We were placed in a row in front of the pupils to remain until the close of school.  Strictly she enjoined us not to laugh saying, "The first one that laughs, I'll whip with this ruler."  Solemnly we stood there.  In a little while I looked along the line at my fellow offenders. The dejected expression on the solemn face of Alfred Liljenquist, who looked like a drowned rat with his hair plastered close to his tanned face and neck and water dripping to the floor was too much for me.  I could not suppress my feelings but indulged in hearty laugh.</a:t>
            </a:r>
          </a:p>
          <a:p>
            <a:r>
              <a:rPr lang="en-US" sz="1000" smtClean="0"/>
              <a:t>    At the close of school, I received my punishment.  Whack came the ruler over my back and shoulders, then over my head.  For a time I did not flinch then the punishment became so severe that it brought tears to my eyes.  They must have touched Miss Rice.  She desisted, closed the school, but asked me to remain.  During her talk to me we both cried.  From that time forth she was kinder to me and I tried in every way to please her and be a help to her. </a:t>
            </a:r>
          </a:p>
          <a:p>
            <a:pPr eaLnBrk="1" hangingPunct="1"/>
            <a:endParaRPr lang="en-US" sz="1000" smtClean="0"/>
          </a:p>
          <a:p>
            <a:pPr eaLnBrk="1" hangingPunct="1"/>
            <a:r>
              <a:rPr lang="en-US" smtClean="0"/>
              <a:t>Mary</a:t>
            </a:r>
          </a:p>
          <a:p>
            <a:pPr eaLnBrk="1" hangingPunct="1"/>
            <a:r>
              <a:rPr lang="en-US" sz="1000" smtClean="0"/>
              <a:t> -- 29 Mar 1882: Born</a:t>
            </a:r>
          </a:p>
          <a:p>
            <a:pPr eaLnBrk="1" hangingPunct="1"/>
            <a:r>
              <a:rPr lang="en-US" sz="1000" smtClean="0"/>
              <a:t> -- 1896-1900:  Attended Agricultural College of Utah, Logan/Short Commercial Course</a:t>
            </a:r>
          </a:p>
          <a:p>
            <a:pPr eaLnBrk="1" hangingPunct="1"/>
            <a:r>
              <a:rPr lang="en-US" sz="1000" smtClean="0"/>
              <a:t> -- ~1895:  Marlers one summer in Lorenzo</a:t>
            </a:r>
          </a:p>
          <a:p>
            <a:r>
              <a:rPr lang="en-US" smtClean="0"/>
              <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txBox="1">
            <a:spLocks noGrp="1" noChangeArrowheads="1"/>
          </p:cNvSpPr>
          <p:nvPr/>
        </p:nvSpPr>
        <p:spPr bwMode="auto">
          <a:xfrm>
            <a:off x="4008438" y="8921750"/>
            <a:ext cx="3067050" cy="469900"/>
          </a:xfrm>
          <a:prstGeom prst="rect">
            <a:avLst/>
          </a:prstGeom>
          <a:noFill/>
          <a:ln w="9525">
            <a:noFill/>
            <a:miter lim="800000"/>
            <a:headEnd/>
            <a:tailEnd/>
          </a:ln>
        </p:spPr>
        <p:txBody>
          <a:bodyPr lIns="94110" tIns="47055" rIns="94110" bIns="47055" anchor="b"/>
          <a:lstStyle/>
          <a:p>
            <a:pPr algn="r" defTabSz="941388"/>
            <a:fld id="{1F5FAE7D-1A78-45F3-B5A1-0494283CA709}" type="slidenum">
              <a:rPr lang="en-US" sz="1200"/>
              <a:pPr algn="r" defTabSz="941388"/>
              <a:t>6</a:t>
            </a:fld>
            <a:endParaRPr lang="en-US" sz="1200"/>
          </a:p>
        </p:txBody>
      </p:sp>
      <p:sp>
        <p:nvSpPr>
          <p:cNvPr id="25602" name="Rectangle 2"/>
          <p:cNvSpPr>
            <a:spLocks noGrp="1" noRot="1" noChangeArrowheads="1" noTextEdit="1"/>
          </p:cNvSpPr>
          <p:nvPr>
            <p:ph type="sldImg"/>
          </p:nvPr>
        </p:nvSpPr>
        <p:spPr>
          <a:ln/>
        </p:spPr>
      </p:sp>
      <p:sp>
        <p:nvSpPr>
          <p:cNvPr id="25603" name="Rectangle 3"/>
          <p:cNvSpPr>
            <a:spLocks noGrp="1" noChangeArrowheads="1"/>
          </p:cNvSpPr>
          <p:nvPr>
            <p:ph type="body" idx="1"/>
          </p:nvPr>
        </p:nvSpPr>
        <p:spPr>
          <a:xfrm>
            <a:off x="0" y="4462463"/>
            <a:ext cx="7077075" cy="4930775"/>
          </a:xfrm>
          <a:noFill/>
          <a:ln/>
        </p:spPr>
        <p:txBody>
          <a:bodyPr/>
          <a:lstStyle/>
          <a:p>
            <a:pPr eaLnBrk="1" hangingPunct="1">
              <a:lnSpc>
                <a:spcPct val="90000"/>
              </a:lnSpc>
            </a:pPr>
            <a:r>
              <a:rPr lang="en-US" smtClean="0"/>
              <a:t>Eugene</a:t>
            </a:r>
          </a:p>
          <a:p>
            <a:pPr eaLnBrk="1" hangingPunct="1">
              <a:lnSpc>
                <a:spcPct val="90000"/>
              </a:lnSpc>
            </a:pPr>
            <a:r>
              <a:rPr lang="en-US" sz="900" smtClean="0"/>
              <a:t>  </a:t>
            </a:r>
            <a:r>
              <a:rPr lang="en-US" sz="1000" smtClean="0"/>
              <a:t>-- Meticulously clean and tidy</a:t>
            </a:r>
          </a:p>
          <a:p>
            <a:pPr eaLnBrk="1" hangingPunct="1">
              <a:lnSpc>
                <a:spcPct val="90000"/>
              </a:lnSpc>
            </a:pPr>
            <a:r>
              <a:rPr lang="en-US" sz="1000" smtClean="0"/>
              <a:t>Eugene was always proud of his personal appearances and grooming.  Everything he wore had to be spotless.  The custom in those days was a weekly bath.  But Eugene had a daily bath even if it meant gong out to the well bringing the water up in buckets and heating it in the fireplace and later on the kitchen stove.  One day he was asked to attend a picnic and he took a long time in dressing perfectly and then asked his brother and sisters if he looked alright.  They assured him that he did and although he believed them, he still had to see for himself.  So he went out to the well, looked down into the still water below and sure enough there was his meticulous reflection.  Then all of a sudden his hat fell off into the well.  After retrieving his hat from inside the well he was no longer spotless.   So he took another bath and cleaned his clothes but by the time he was ready it was too late to attend the picnic. </a:t>
            </a:r>
          </a:p>
          <a:p>
            <a:pPr eaLnBrk="1" hangingPunct="1">
              <a:lnSpc>
                <a:spcPct val="90000"/>
              </a:lnSpc>
            </a:pPr>
            <a:r>
              <a:rPr lang="en-US" sz="1000" smtClean="0"/>
              <a:t>  -- Learned responsibility from taking his father's tithe's to the Store House, helped and saw how it was used.</a:t>
            </a:r>
          </a:p>
          <a:p>
            <a:pPr>
              <a:lnSpc>
                <a:spcPct val="90000"/>
              </a:lnSpc>
            </a:pPr>
            <a:r>
              <a:rPr lang="en-US" sz="1000" smtClean="0"/>
              <a:t>  -- Enjoyed the outdoors</a:t>
            </a:r>
          </a:p>
          <a:p>
            <a:pPr>
              <a:lnSpc>
                <a:spcPct val="90000"/>
              </a:lnSpc>
            </a:pPr>
            <a:endParaRPr lang="en-US" sz="1000" smtClean="0"/>
          </a:p>
          <a:p>
            <a:pPr>
              <a:lnSpc>
                <a:spcPct val="90000"/>
              </a:lnSpc>
            </a:pPr>
            <a:r>
              <a:rPr lang="en-US" smtClean="0"/>
              <a:t>Mary:</a:t>
            </a:r>
            <a:r>
              <a:rPr lang="en-US" sz="900" smtClean="0"/>
              <a:t>  </a:t>
            </a:r>
          </a:p>
          <a:p>
            <a:pPr>
              <a:lnSpc>
                <a:spcPct val="90000"/>
              </a:lnSpc>
            </a:pPr>
            <a:r>
              <a:rPr lang="en-US" sz="900" smtClean="0"/>
              <a:t>  </a:t>
            </a:r>
            <a:r>
              <a:rPr lang="en-US" sz="1000" smtClean="0"/>
              <a:t>--</a:t>
            </a:r>
            <a:r>
              <a:rPr lang="en-US" sz="1000" b="1" smtClean="0"/>
              <a:t>Gold Letters</a:t>
            </a:r>
            <a:r>
              <a:rPr lang="en-US" sz="1000" smtClean="0"/>
              <a:t>, by Ellen Anderson Seedall</a:t>
            </a:r>
          </a:p>
          <a:p>
            <a:pPr>
              <a:lnSpc>
                <a:spcPct val="90000"/>
              </a:lnSpc>
            </a:pPr>
            <a:r>
              <a:rPr lang="en-US" sz="1000" smtClean="0"/>
              <a:t>		1899: 17 years old</a:t>
            </a:r>
          </a:p>
          <a:p>
            <a:pPr>
              <a:lnSpc>
                <a:spcPct val="90000"/>
              </a:lnSpc>
            </a:pPr>
            <a:r>
              <a:rPr lang="en-US" sz="1000" smtClean="0"/>
              <a:t>		Speak at Stake Conf in the Tabernacle</a:t>
            </a:r>
          </a:p>
          <a:p>
            <a:pPr>
              <a:lnSpc>
                <a:spcPct val="90000"/>
              </a:lnSpc>
            </a:pPr>
            <a:r>
              <a:rPr lang="en-US" sz="1000" smtClean="0"/>
              <a:t>		Prepared memorized talk</a:t>
            </a:r>
          </a:p>
          <a:p>
            <a:pPr>
              <a:lnSpc>
                <a:spcPct val="90000"/>
              </a:lnSpc>
            </a:pPr>
            <a:r>
              <a:rPr lang="en-US" sz="1000" smtClean="0"/>
              <a:t>“Suddenly her confidence left her and she was struck dumb and could not remember a word of her talk.  Then a calming confidence came over her and she remembered the words of the brother who had given the opening prayer.  He had asked that the speakers might be able to give their talks pleasingly with respect for the Lord’s teachings.  </a:t>
            </a:r>
          </a:p>
          <a:p>
            <a:pPr>
              <a:lnSpc>
                <a:spcPct val="90000"/>
              </a:lnSpc>
            </a:pPr>
            <a:r>
              <a:rPr lang="en-US" sz="1000" smtClean="0"/>
              <a:t>She closed her eyes for a brief moment and offered a short silent prayer to remind the Lord that she had fasted and prayed and that a prayer had been offered in behalf of the speakers and would He please help her to say the things she had prepared.</a:t>
            </a:r>
          </a:p>
          <a:p>
            <a:pPr>
              <a:lnSpc>
                <a:spcPct val="90000"/>
              </a:lnSpc>
            </a:pPr>
            <a:r>
              <a:rPr lang="en-US" sz="1000" smtClean="0"/>
              <a:t>As she opened her eyes and looked out above the audiences’ heads, she saw her entire speech written in letters of gold and she commenced speaking without further trouble.  After the meeting, many complimented her on her talk and how well she had done.”</a:t>
            </a:r>
          </a:p>
          <a:p>
            <a:pPr>
              <a:lnSpc>
                <a:spcPct val="90000"/>
              </a:lnSpc>
            </a:pPr>
            <a:endParaRPr lang="en-US" sz="1000" smtClean="0"/>
          </a:p>
          <a:p>
            <a:pPr eaLnBrk="1" hangingPunct="1">
              <a:lnSpc>
                <a:spcPct val="90000"/>
              </a:lnSpc>
            </a:pPr>
            <a:r>
              <a:rPr lang="en-US" sz="1000" smtClean="0"/>
              <a:t> -- Stenographer:  Republican Party, C.V. Mercantile, Logan Knitting Factory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txBox="1">
            <a:spLocks noGrp="1" noChangeArrowheads="1"/>
          </p:cNvSpPr>
          <p:nvPr/>
        </p:nvSpPr>
        <p:spPr bwMode="auto">
          <a:xfrm>
            <a:off x="4008438" y="8921750"/>
            <a:ext cx="3067050" cy="469900"/>
          </a:xfrm>
          <a:prstGeom prst="rect">
            <a:avLst/>
          </a:prstGeom>
          <a:noFill/>
          <a:ln w="9525">
            <a:noFill/>
            <a:miter lim="800000"/>
            <a:headEnd/>
            <a:tailEnd/>
          </a:ln>
        </p:spPr>
        <p:txBody>
          <a:bodyPr lIns="94110" tIns="47055" rIns="94110" bIns="47055" anchor="b"/>
          <a:lstStyle/>
          <a:p>
            <a:pPr algn="r" defTabSz="941388"/>
            <a:fld id="{4634A906-3B04-49D3-8994-3277BAA446EB}" type="slidenum">
              <a:rPr lang="en-US" sz="1200"/>
              <a:pPr algn="r" defTabSz="941388"/>
              <a:t>7</a:t>
            </a:fld>
            <a:endParaRPr lang="en-US" sz="1200"/>
          </a:p>
        </p:txBody>
      </p:sp>
      <p:sp>
        <p:nvSpPr>
          <p:cNvPr id="27650" name="Rectangle 2"/>
          <p:cNvSpPr>
            <a:spLocks noGrp="1" noRot="1" noChangeArrowheads="1" noTextEdit="1"/>
          </p:cNvSpPr>
          <p:nvPr>
            <p:ph type="sldImg"/>
          </p:nvPr>
        </p:nvSpPr>
        <p:spPr>
          <a:ln/>
        </p:spPr>
      </p:sp>
      <p:sp>
        <p:nvSpPr>
          <p:cNvPr id="27651" name="Rectangle 3"/>
          <p:cNvSpPr>
            <a:spLocks noGrp="1" noChangeArrowheads="1"/>
          </p:cNvSpPr>
          <p:nvPr>
            <p:ph type="body" idx="1"/>
          </p:nvPr>
        </p:nvSpPr>
        <p:spPr>
          <a:xfrm>
            <a:off x="0" y="4462463"/>
            <a:ext cx="7077075" cy="4930775"/>
          </a:xfrm>
          <a:noFill/>
          <a:ln/>
        </p:spPr>
        <p:txBody>
          <a:bodyPr/>
          <a:lstStyle/>
          <a:p>
            <a:pPr eaLnBrk="1" hangingPunct="1"/>
            <a:endParaRPr lang="en-US" smtClean="0"/>
          </a:p>
          <a:p>
            <a:pPr eaLnBrk="1" hangingPunct="1"/>
            <a:r>
              <a:rPr lang="en-US" b="1" smtClean="0"/>
              <a:t>Character:</a:t>
            </a:r>
            <a:r>
              <a:rPr lang="en-US" smtClean="0"/>
              <a:t>  Letter of recommendation - "The bearer of this is Eugene Smith, a Logan boy who is honest, trustworthy and industrious . . . he is in quest of a job, would like some kind of shop work and if you can give him a note to some of the railroad men/employers it would no doubt assist him and you will be gratefully remembered by the young man and his family who are of the first rate here, as well as myself.“ - Attorney George Rich</a:t>
            </a:r>
          </a:p>
          <a:p>
            <a:endParaRPr lang="en-US" smtClean="0"/>
          </a:p>
          <a:p>
            <a:pPr>
              <a:buFontTx/>
              <a:buChar char="-"/>
            </a:pPr>
            <a:r>
              <a:rPr lang="en-US" smtClean="0"/>
              <a:t> Job as a railroad bed grader, skilled horseman - $5. a day ($136.) </a:t>
            </a:r>
          </a:p>
          <a:p>
            <a:pPr>
              <a:buFontTx/>
              <a:buChar char="-"/>
            </a:pPr>
            <a:endParaRPr lang="en-US" smtClean="0"/>
          </a:p>
          <a:p>
            <a:pPr>
              <a:buFontTx/>
              <a:buChar char="-"/>
            </a:pPr>
            <a:r>
              <a:rPr lang="en-US" smtClean="0"/>
              <a:t> Friends with Joseph "Fred" Smith (father Fredric Smith, son of TXS), Melvin Ballard and Abraham </a:t>
            </a:r>
          </a:p>
          <a:p>
            <a:pPr eaLnBrk="1" hangingPunct="1"/>
            <a:r>
              <a:rPr lang="en-US" smtClean="0"/>
              <a:t>  Woodruff</a:t>
            </a:r>
          </a:p>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txBox="1">
            <a:spLocks noGrp="1" noChangeArrowheads="1"/>
          </p:cNvSpPr>
          <p:nvPr/>
        </p:nvSpPr>
        <p:spPr bwMode="auto">
          <a:xfrm>
            <a:off x="4008438" y="8921750"/>
            <a:ext cx="3067050" cy="469900"/>
          </a:xfrm>
          <a:prstGeom prst="rect">
            <a:avLst/>
          </a:prstGeom>
          <a:noFill/>
          <a:ln w="9525">
            <a:noFill/>
            <a:miter lim="800000"/>
            <a:headEnd/>
            <a:tailEnd/>
          </a:ln>
        </p:spPr>
        <p:txBody>
          <a:bodyPr lIns="94110" tIns="47055" rIns="94110" bIns="47055" anchor="b"/>
          <a:lstStyle/>
          <a:p>
            <a:pPr algn="r" defTabSz="941388"/>
            <a:fld id="{BDB42C79-F41F-43A3-BFD2-38D5D4904603}" type="slidenum">
              <a:rPr lang="en-US" sz="1200"/>
              <a:pPr algn="r" defTabSz="941388"/>
              <a:t>8</a:t>
            </a:fld>
            <a:endParaRPr lang="en-US" sz="1200"/>
          </a:p>
        </p:txBody>
      </p:sp>
      <p:sp>
        <p:nvSpPr>
          <p:cNvPr id="29698" name="Rectangle 2"/>
          <p:cNvSpPr>
            <a:spLocks noGrp="1" noRot="1" noChangeArrowheads="1" noTextEdit="1"/>
          </p:cNvSpPr>
          <p:nvPr>
            <p:ph type="sldImg"/>
          </p:nvPr>
        </p:nvSpPr>
        <p:spPr>
          <a:ln/>
        </p:spPr>
      </p:sp>
      <p:sp>
        <p:nvSpPr>
          <p:cNvPr id="29699" name="Rectangle 3"/>
          <p:cNvSpPr>
            <a:spLocks noGrp="1" noChangeArrowheads="1"/>
          </p:cNvSpPr>
          <p:nvPr>
            <p:ph type="body" idx="1"/>
          </p:nvPr>
        </p:nvSpPr>
        <p:spPr>
          <a:xfrm>
            <a:off x="0" y="4462463"/>
            <a:ext cx="7077075" cy="4930775"/>
          </a:xfrm>
          <a:noFill/>
          <a:ln/>
        </p:spPr>
        <p:txBody>
          <a:bodyPr/>
          <a:lstStyle/>
          <a:p>
            <a:pPr eaLnBrk="1" hangingPunct="1"/>
            <a:r>
              <a:rPr lang="en-US" smtClean="0"/>
              <a:t>31 May 1901:  North To Alaska Gold Fields</a:t>
            </a:r>
          </a:p>
          <a:p>
            <a:pPr eaLnBrk="1" hangingPunct="1"/>
            <a:r>
              <a:rPr lang="en-US" smtClean="0"/>
              <a:t>  -- Brother Orson (48)</a:t>
            </a:r>
          </a:p>
          <a:p>
            <a:pPr eaLnBrk="1" hangingPunct="1"/>
            <a:r>
              <a:rPr lang="en-US" smtClean="0"/>
              <a:t>  -- His son, Everett (~20)</a:t>
            </a:r>
          </a:p>
          <a:p>
            <a:pPr eaLnBrk="1" hangingPunct="1"/>
            <a:r>
              <a:rPr lang="en-US" smtClean="0"/>
              <a:t>  -- Interest in several claims</a:t>
            </a:r>
          </a:p>
          <a:p>
            <a:pPr eaLnBrk="1" hangingPunct="1"/>
            <a:r>
              <a:rPr lang="en-US" smtClean="0"/>
              <a:t>  -- Big Adventure:  </a:t>
            </a:r>
            <a:r>
              <a:rPr lang="en-US" sz="1000" smtClean="0"/>
              <a:t>“I always had wished to travel and see new places. The only place I had been before were to American Fork, Utah to see my Grandma and Grandpa Howe and to Idaho.  My father was a freighter and hauled goods from Salt Lake City to Butte, Montana.  I had accompanied him on one trip.”</a:t>
            </a:r>
          </a:p>
          <a:p>
            <a:pPr eaLnBrk="1" hangingPunct="1"/>
            <a:r>
              <a:rPr lang="en-US" smtClean="0"/>
              <a:t>  -- Logan to Butte, MT horse or Wagon</a:t>
            </a:r>
          </a:p>
          <a:p>
            <a:pPr eaLnBrk="1" hangingPunct="1"/>
            <a:r>
              <a:rPr lang="en-US" smtClean="0"/>
              <a:t>  -- Butte to Seattle by train</a:t>
            </a:r>
          </a:p>
          <a:p>
            <a:pPr eaLnBrk="1" hangingPunct="1"/>
            <a:r>
              <a:rPr lang="en-US" sz="1000" smtClean="0"/>
              <a:t>“Our trip to Seattle was without any unusual incident with the exception of crossing the Columbia River at Portland, Oregon.  I had never before crossed a ferry and was much excited when looking out of the window I could see no land only swirling waters on every side of us.  Apparently we were floating on the water.  How could we keep afloat?  My brother explained that the train was on a large ferry boat and that as soon as we reached the Washington side we would connect with tracks and go on to our destination.  In a short time we were again on rails in the ground going through Tacoma, Washington.  Tacoma is built in a beautiful forest of stately pine trees.”</a:t>
            </a:r>
          </a:p>
          <a:p>
            <a:pPr eaLnBrk="1" hangingPunct="1"/>
            <a:r>
              <a:rPr lang="en-US" smtClean="0"/>
              <a:t>  -- Seattle to Nome by steam ship</a:t>
            </a:r>
          </a:p>
          <a:p>
            <a:r>
              <a:rPr lang="en-US" sz="1000" smtClean="0"/>
              <a:t>“At Seattle we staid at the Renes Grand hotel.  This was another new experience to me.  While sitting out side the hotel the next morning I was surprised to hear my name spoken.  I looked up and before me was Walt Reese, a home town man who was, I learned, a gambler in Seattle.  The following day, I went up to beautiful Lake Washington one of the beauty spots in a most beautiful mountainous country covered with woods.  In the seven miles between the lake and Seattle, we passed only an occasional dwelling house.  I wished I had money to invest in lots along that were then selling for between five and six dollars.  Now the city has extended over all of the country and the land is almost priceless."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txBox="1">
            <a:spLocks noGrp="1" noChangeArrowheads="1"/>
          </p:cNvSpPr>
          <p:nvPr/>
        </p:nvSpPr>
        <p:spPr bwMode="auto">
          <a:xfrm>
            <a:off x="4008438" y="8921750"/>
            <a:ext cx="3067050" cy="469900"/>
          </a:xfrm>
          <a:prstGeom prst="rect">
            <a:avLst/>
          </a:prstGeom>
          <a:noFill/>
          <a:ln w="9525">
            <a:noFill/>
            <a:miter lim="800000"/>
            <a:headEnd/>
            <a:tailEnd/>
          </a:ln>
        </p:spPr>
        <p:txBody>
          <a:bodyPr lIns="94110" tIns="47055" rIns="94110" bIns="47055" anchor="b"/>
          <a:lstStyle/>
          <a:p>
            <a:pPr algn="r" defTabSz="941388"/>
            <a:fld id="{5F6BF227-9F7F-45ED-A78F-E517A5068983}" type="slidenum">
              <a:rPr lang="en-US" sz="1200"/>
              <a:pPr algn="r" defTabSz="941388"/>
              <a:t>9</a:t>
            </a:fld>
            <a:endParaRPr lang="en-US" sz="1200"/>
          </a:p>
        </p:txBody>
      </p:sp>
      <p:sp>
        <p:nvSpPr>
          <p:cNvPr id="31746" name="Rectangle 2"/>
          <p:cNvSpPr>
            <a:spLocks noGrp="1" noRot="1" noChangeArrowheads="1" noTextEdit="1"/>
          </p:cNvSpPr>
          <p:nvPr>
            <p:ph type="sldImg"/>
          </p:nvPr>
        </p:nvSpPr>
        <p:spPr>
          <a:ln/>
        </p:spPr>
      </p:sp>
      <p:sp>
        <p:nvSpPr>
          <p:cNvPr id="31747" name="Rectangle 3"/>
          <p:cNvSpPr>
            <a:spLocks noGrp="1" noChangeArrowheads="1"/>
          </p:cNvSpPr>
          <p:nvPr>
            <p:ph type="body" idx="1"/>
          </p:nvPr>
        </p:nvSpPr>
        <p:spPr>
          <a:noFill/>
          <a:ln/>
        </p:spPr>
        <p:txBody>
          <a:bodyPr/>
          <a:lstStyle/>
          <a:p>
            <a:r>
              <a:rPr lang="en-US" smtClean="0"/>
              <a:t>"We remained in Seattle five days.  Five glorious days filled with sightseeing in the town which at that time had approximately five thousand people.   On the third day we went down to the steamship company docks and secured passage on the "Senator".  On the following night we first saw the Senator - at anchor on the docks.</a:t>
            </a:r>
          </a:p>
          <a:p>
            <a:r>
              <a:rPr lang="en-US" smtClean="0"/>
              <a:t>The thought came to me "are we going to risk our lives on this frail vessel to travel 7,000 or miles on the ocean to our destination.  We entered the ship and sailed up the Puget Sound and out into the vast ocean.  When morning came the land had disappeared.  All we could see was waves rolling mountain high.  I got a little sea sick the first day out but then went to the middle of the boat and stayed until I got used to the motion of the ship on the water."  </a:t>
            </a:r>
          </a:p>
          <a:p>
            <a:r>
              <a:rPr lang="en-US" smtClean="0"/>
              <a:t>We sailed through Unimak Pass through the Aleutian islands chain and then to Dutch Harbor into the Bering Sea.  They had to wait at Dutch Harbor because of  ice in the Bering Sea.  About 400 people had stopped there who were also hurrying to the gold fields with every known device to work the fields.  The ice finally cleared and we were able to continue on our way north until we docked outside of the boom town of Nome, Alaska.”</a:t>
            </a:r>
            <a:br>
              <a:rPr lang="en-US" smtClean="0"/>
            </a:br>
            <a:r>
              <a:rPr lang="en-US" smtClean="0"/>
              <a:t/>
            </a:r>
            <a:br>
              <a:rPr lang="en-US" smtClean="0"/>
            </a:b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9EE140-8572-4609-9C8D-7C3B0C283D0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944585-DA31-403D-8B89-2A1739F4142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FC5965-B764-49F5-994F-CE57194A442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3628D2-D272-4DF5-B380-DA57BB33D52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386386-62DC-4F46-8AE1-7F9D508719A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5D007F-74A4-4619-BF08-424F141F7B9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3BB47D4-71F3-44E4-A56E-26732FCBF7E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B198C36-55CF-4C03-A2EB-8E6C6ACA9CE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FAE4050-CDAB-456A-AA08-E151BB8C360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5F7514A-D5BC-43A7-8400-4DAEBC3B7E6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95C059-DFEA-40F6-9D3E-9D4B266A72F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3F3FB53A-7718-496D-9708-99C337A5522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jpeg"/></Relationships>
</file>

<file path=ppt/slides/_rels/slide2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jpeg"/></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2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jpeg"/></Relationships>
</file>

<file path=ppt/slides/_rels/slide2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2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0.jpeg"/></Relationships>
</file>

<file path=ppt/slides/_rels/slide2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3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88.jpeg"/></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jpeg"/></Relationships>
</file>

<file path=ppt/slides/_rels/slide3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jpeg"/><Relationship Id="rId4" Type="http://schemas.openxmlformats.org/officeDocument/2006/relationships/image" Target="../media/image95.jpeg"/></Relationships>
</file>

<file path=ppt/slides/_rels/slide36.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10" Type="http://schemas.openxmlformats.org/officeDocument/2006/relationships/image" Target="../media/image105.jpeg"/><Relationship Id="rId4" Type="http://schemas.openxmlformats.org/officeDocument/2006/relationships/image" Target="../media/image99.jpeg"/><Relationship Id="rId9" Type="http://schemas.openxmlformats.org/officeDocument/2006/relationships/image" Target="../media/image104.jpeg"/></Relationships>
</file>

<file path=ppt/slides/_rels/slide37.x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jpeg"/></Relationships>
</file>

<file path=ppt/slides/_rels/slide3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41.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122.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42.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123.jpeg"/><Relationship Id="rId7" Type="http://schemas.openxmlformats.org/officeDocument/2006/relationships/image" Target="../media/image127.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png"/></Relationships>
</file>

<file path=ppt/slides/_rels/slide4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30.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hyperlink" Target="http://gis1.idl.idaho.gov/DLR/"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http://gis1.idl.idaho.gov/DLR/"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gis1.idl.idaho.gov/DLR/" TargetMode="External"/><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135.wmf"/><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36.w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37.w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40.wmf"/><Relationship Id="rId2" Type="http://schemas.openxmlformats.org/officeDocument/2006/relationships/image" Target="../media/image139.w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Number Placeholder 5"/>
          <p:cNvSpPr txBox="1">
            <a:spLocks noGrp="1"/>
          </p:cNvSpPr>
          <p:nvPr/>
        </p:nvSpPr>
        <p:spPr bwMode="auto">
          <a:xfrm>
            <a:off x="8839200" y="6553200"/>
            <a:ext cx="304800" cy="307975"/>
          </a:xfrm>
          <a:prstGeom prst="rect">
            <a:avLst/>
          </a:prstGeom>
          <a:noFill/>
          <a:ln w="9525">
            <a:noFill/>
            <a:miter lim="800000"/>
            <a:headEnd/>
            <a:tailEnd/>
          </a:ln>
        </p:spPr>
        <p:txBody>
          <a:bodyPr/>
          <a:lstStyle/>
          <a:p>
            <a:pPr algn="r"/>
            <a:fld id="{808AE8C2-AC87-4A55-ACD8-1CB07BD5899A}" type="slidenum">
              <a:rPr lang="en-US" sz="1000"/>
              <a:pPr algn="r"/>
              <a:t>1</a:t>
            </a:fld>
            <a:endParaRPr lang="en-US" sz="100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Number Placeholder 5"/>
          <p:cNvSpPr txBox="1">
            <a:spLocks noGrp="1"/>
          </p:cNvSpPr>
          <p:nvPr/>
        </p:nvSpPr>
        <p:spPr bwMode="auto">
          <a:xfrm>
            <a:off x="8839200" y="6553200"/>
            <a:ext cx="304800" cy="307975"/>
          </a:xfrm>
          <a:prstGeom prst="rect">
            <a:avLst/>
          </a:prstGeom>
          <a:noFill/>
          <a:ln w="9525">
            <a:noFill/>
            <a:miter lim="800000"/>
            <a:headEnd/>
            <a:tailEnd/>
          </a:ln>
        </p:spPr>
        <p:txBody>
          <a:bodyPr/>
          <a:lstStyle/>
          <a:p>
            <a:pPr algn="r"/>
            <a:fld id="{A2CEE7E3-599D-44F7-B6E1-4DADD3C5038A}" type="slidenum">
              <a:rPr lang="en-US" sz="1000"/>
              <a:pPr algn="r"/>
              <a:t>10</a:t>
            </a:fld>
            <a:endParaRPr lang="en-US" sz="1000"/>
          </a:p>
        </p:txBody>
      </p:sp>
      <p:sp>
        <p:nvSpPr>
          <p:cNvPr id="32770" name="Text Box 3"/>
          <p:cNvSpPr txBox="1">
            <a:spLocks noChangeArrowheads="1"/>
          </p:cNvSpPr>
          <p:nvPr/>
        </p:nvSpPr>
        <p:spPr bwMode="auto">
          <a:xfrm>
            <a:off x="1752600" y="76200"/>
            <a:ext cx="5638800" cy="1066800"/>
          </a:xfrm>
          <a:prstGeom prst="rect">
            <a:avLst/>
          </a:prstGeom>
          <a:noFill/>
          <a:ln w="9525">
            <a:noFill/>
            <a:miter lim="800000"/>
            <a:headEnd/>
            <a:tailEnd/>
          </a:ln>
        </p:spPr>
        <p:txBody>
          <a:bodyPr>
            <a:spAutoFit/>
          </a:bodyPr>
          <a:lstStyle/>
          <a:p>
            <a:pPr algn="ctr"/>
            <a:r>
              <a:rPr lang="en-US" sz="3200" b="1">
                <a:latin typeface="Rockwell" pitchFamily="18" charset="0"/>
              </a:rPr>
              <a:t>North to Alaska </a:t>
            </a:r>
          </a:p>
          <a:p>
            <a:pPr algn="ctr"/>
            <a:r>
              <a:rPr lang="en-US" sz="3200" b="1">
                <a:latin typeface="Rockwell" pitchFamily="18" charset="0"/>
              </a:rPr>
              <a:t>The Gold Fields of Nome</a:t>
            </a:r>
          </a:p>
        </p:txBody>
      </p:sp>
      <p:sp>
        <p:nvSpPr>
          <p:cNvPr id="32771" name="Text Box 10"/>
          <p:cNvSpPr txBox="1">
            <a:spLocks noChangeArrowheads="1"/>
          </p:cNvSpPr>
          <p:nvPr/>
        </p:nvSpPr>
        <p:spPr bwMode="auto">
          <a:xfrm>
            <a:off x="3363913" y="5272088"/>
            <a:ext cx="2503487" cy="366712"/>
          </a:xfrm>
          <a:prstGeom prst="rect">
            <a:avLst/>
          </a:prstGeom>
          <a:noFill/>
          <a:ln w="9525">
            <a:noFill/>
            <a:miter lim="800000"/>
            <a:headEnd/>
            <a:tailEnd/>
          </a:ln>
        </p:spPr>
        <p:txBody>
          <a:bodyPr/>
          <a:lstStyle/>
          <a:p>
            <a:r>
              <a:rPr lang="en-US" sz="800"/>
              <a:t>4 July 1900:  Cat Houses, Saloons, Gambling, Bawdy-Town ; Nome, Alaska</a:t>
            </a:r>
            <a:endParaRPr lang="en-US"/>
          </a:p>
        </p:txBody>
      </p:sp>
      <p:grpSp>
        <p:nvGrpSpPr>
          <p:cNvPr id="32772" name="Group 21"/>
          <p:cNvGrpSpPr>
            <a:grpSpLocks/>
          </p:cNvGrpSpPr>
          <p:nvPr/>
        </p:nvGrpSpPr>
        <p:grpSpPr bwMode="auto">
          <a:xfrm>
            <a:off x="104775" y="4186238"/>
            <a:ext cx="3048000" cy="2671762"/>
            <a:chOff x="66" y="2637"/>
            <a:chExt cx="1920" cy="1683"/>
          </a:xfrm>
        </p:grpSpPr>
        <p:sp>
          <p:nvSpPr>
            <p:cNvPr id="32783" name="Text Box 7"/>
            <p:cNvSpPr txBox="1">
              <a:spLocks noChangeArrowheads="1"/>
            </p:cNvSpPr>
            <p:nvPr/>
          </p:nvSpPr>
          <p:spPr bwMode="auto">
            <a:xfrm>
              <a:off x="109" y="4157"/>
              <a:ext cx="1829" cy="163"/>
            </a:xfrm>
            <a:prstGeom prst="rect">
              <a:avLst/>
            </a:prstGeom>
            <a:solidFill>
              <a:srgbClr val="FFFFFF"/>
            </a:solidFill>
            <a:ln w="9525">
              <a:noFill/>
              <a:miter lim="800000"/>
              <a:headEnd/>
              <a:tailEnd/>
            </a:ln>
          </p:spPr>
          <p:txBody>
            <a:bodyPr/>
            <a:lstStyle/>
            <a:p>
              <a:pPr algn="ctr"/>
              <a:r>
                <a:rPr lang="en-US" sz="800"/>
                <a:t>1900:  Ship passengers landing at  Nome, Alaska</a:t>
              </a:r>
              <a:endParaRPr lang="en-US"/>
            </a:p>
          </p:txBody>
        </p:sp>
        <p:pic>
          <p:nvPicPr>
            <p:cNvPr id="32784" name="Picture 19" descr="000000 Passengers landing on Nome Beach AK"/>
            <p:cNvPicPr>
              <a:picLocks noChangeAspect="1" noChangeArrowheads="1"/>
            </p:cNvPicPr>
            <p:nvPr/>
          </p:nvPicPr>
          <p:blipFill>
            <a:blip r:embed="rId3"/>
            <a:srcRect/>
            <a:stretch>
              <a:fillRect/>
            </a:stretch>
          </p:blipFill>
          <p:spPr bwMode="auto">
            <a:xfrm>
              <a:off x="66" y="2637"/>
              <a:ext cx="1920" cy="1522"/>
            </a:xfrm>
            <a:prstGeom prst="rect">
              <a:avLst/>
            </a:prstGeom>
            <a:noFill/>
            <a:ln w="44450" cmpd="thickThin">
              <a:solidFill>
                <a:schemeClr val="tx1"/>
              </a:solidFill>
              <a:miter lim="800000"/>
              <a:headEnd/>
              <a:tailEnd/>
            </a:ln>
          </p:spPr>
        </p:pic>
      </p:grpSp>
      <p:grpSp>
        <p:nvGrpSpPr>
          <p:cNvPr id="32773" name="Group 28"/>
          <p:cNvGrpSpPr>
            <a:grpSpLocks/>
          </p:cNvGrpSpPr>
          <p:nvPr/>
        </p:nvGrpSpPr>
        <p:grpSpPr bwMode="auto">
          <a:xfrm>
            <a:off x="76200" y="1371600"/>
            <a:ext cx="2895600" cy="2743200"/>
            <a:chOff x="48" y="864"/>
            <a:chExt cx="1824" cy="1728"/>
          </a:xfrm>
        </p:grpSpPr>
        <p:sp>
          <p:nvSpPr>
            <p:cNvPr id="32781" name="Text Box 19"/>
            <p:cNvSpPr txBox="1">
              <a:spLocks noChangeArrowheads="1"/>
            </p:cNvSpPr>
            <p:nvPr/>
          </p:nvSpPr>
          <p:spPr bwMode="auto">
            <a:xfrm>
              <a:off x="100" y="2431"/>
              <a:ext cx="1763" cy="161"/>
            </a:xfrm>
            <a:prstGeom prst="rect">
              <a:avLst/>
            </a:prstGeom>
            <a:solidFill>
              <a:srgbClr val="FFFFFF"/>
            </a:solidFill>
            <a:ln w="44450" cmpd="thickThin">
              <a:noFill/>
              <a:miter lim="800000"/>
              <a:headEnd/>
              <a:tailEnd/>
            </a:ln>
          </p:spPr>
          <p:txBody>
            <a:bodyPr/>
            <a:lstStyle/>
            <a:p>
              <a:pPr algn="ctr"/>
              <a:r>
                <a:rPr lang="en-US" sz="800"/>
                <a:t>1900:  Water front mining camps; Nome, Alaska</a:t>
              </a:r>
              <a:endParaRPr lang="en-US"/>
            </a:p>
          </p:txBody>
        </p:sp>
        <p:pic>
          <p:nvPicPr>
            <p:cNvPr id="32782" name="Picture 20" descr="000000 Waterfront Nome Alaska"/>
            <p:cNvPicPr preferRelativeResize="0">
              <a:picLocks noChangeAspect="1" noChangeArrowheads="1"/>
            </p:cNvPicPr>
            <p:nvPr/>
          </p:nvPicPr>
          <p:blipFill>
            <a:blip r:embed="rId4"/>
            <a:srcRect/>
            <a:stretch>
              <a:fillRect/>
            </a:stretch>
          </p:blipFill>
          <p:spPr bwMode="auto">
            <a:xfrm>
              <a:off x="48" y="864"/>
              <a:ext cx="1824" cy="1549"/>
            </a:xfrm>
            <a:prstGeom prst="rect">
              <a:avLst/>
            </a:prstGeom>
            <a:noFill/>
            <a:ln w="44450" cmpd="thickThin">
              <a:solidFill>
                <a:schemeClr val="tx1"/>
              </a:solidFill>
              <a:miter lim="800000"/>
              <a:headEnd/>
              <a:tailEnd/>
            </a:ln>
          </p:spPr>
        </p:pic>
      </p:grpSp>
      <p:grpSp>
        <p:nvGrpSpPr>
          <p:cNvPr id="32774" name="Group 26"/>
          <p:cNvGrpSpPr>
            <a:grpSpLocks/>
          </p:cNvGrpSpPr>
          <p:nvPr/>
        </p:nvGrpSpPr>
        <p:grpSpPr bwMode="auto">
          <a:xfrm>
            <a:off x="6629400" y="4591050"/>
            <a:ext cx="2362200" cy="2114550"/>
            <a:chOff x="4176" y="2892"/>
            <a:chExt cx="1488" cy="1332"/>
          </a:xfrm>
        </p:grpSpPr>
        <p:sp>
          <p:nvSpPr>
            <p:cNvPr id="32779" name="Text Box 13"/>
            <p:cNvSpPr txBox="1">
              <a:spLocks noChangeArrowheads="1"/>
            </p:cNvSpPr>
            <p:nvPr/>
          </p:nvSpPr>
          <p:spPr bwMode="auto">
            <a:xfrm>
              <a:off x="4416" y="4107"/>
              <a:ext cx="1152" cy="117"/>
            </a:xfrm>
            <a:prstGeom prst="rect">
              <a:avLst/>
            </a:prstGeom>
            <a:noFill/>
            <a:ln w="44450" cmpd="thinThick">
              <a:noFill/>
              <a:miter lim="800000"/>
              <a:headEnd/>
              <a:tailEnd/>
            </a:ln>
          </p:spPr>
          <p:txBody>
            <a:bodyPr/>
            <a:lstStyle/>
            <a:p>
              <a:pPr algn="ctr"/>
              <a:r>
                <a:rPr lang="en-US" sz="800"/>
                <a:t>1900:  Front Street, Nome Alaska</a:t>
              </a:r>
              <a:endParaRPr lang="en-US"/>
            </a:p>
          </p:txBody>
        </p:sp>
        <p:pic>
          <p:nvPicPr>
            <p:cNvPr id="32780" name="Picture 23" descr="000000 Front Street Nome AK"/>
            <p:cNvPicPr preferRelativeResize="0">
              <a:picLocks noChangeAspect="1" noChangeArrowheads="1"/>
            </p:cNvPicPr>
            <p:nvPr/>
          </p:nvPicPr>
          <p:blipFill>
            <a:blip r:embed="rId5"/>
            <a:srcRect/>
            <a:stretch>
              <a:fillRect/>
            </a:stretch>
          </p:blipFill>
          <p:spPr bwMode="auto">
            <a:xfrm>
              <a:off x="4176" y="2892"/>
              <a:ext cx="1488" cy="1194"/>
            </a:xfrm>
            <a:prstGeom prst="rect">
              <a:avLst/>
            </a:prstGeom>
            <a:noFill/>
            <a:ln w="44450" cmpd="thickThin">
              <a:solidFill>
                <a:schemeClr val="tx1"/>
              </a:solidFill>
              <a:miter lim="800000"/>
              <a:headEnd/>
              <a:tailEnd/>
            </a:ln>
          </p:spPr>
        </p:pic>
      </p:grpSp>
      <p:grpSp>
        <p:nvGrpSpPr>
          <p:cNvPr id="32775" name="Group 27"/>
          <p:cNvGrpSpPr>
            <a:grpSpLocks/>
          </p:cNvGrpSpPr>
          <p:nvPr/>
        </p:nvGrpSpPr>
        <p:grpSpPr bwMode="auto">
          <a:xfrm>
            <a:off x="6705600" y="1295400"/>
            <a:ext cx="2286000" cy="2971800"/>
            <a:chOff x="4224" y="816"/>
            <a:chExt cx="1440" cy="1872"/>
          </a:xfrm>
        </p:grpSpPr>
        <p:sp>
          <p:nvSpPr>
            <p:cNvPr id="32777" name="Text Box 16"/>
            <p:cNvSpPr txBox="1">
              <a:spLocks noChangeArrowheads="1"/>
            </p:cNvSpPr>
            <p:nvPr/>
          </p:nvSpPr>
          <p:spPr bwMode="auto">
            <a:xfrm>
              <a:off x="4224" y="2553"/>
              <a:ext cx="1440" cy="135"/>
            </a:xfrm>
            <a:prstGeom prst="rect">
              <a:avLst/>
            </a:prstGeom>
            <a:noFill/>
            <a:ln w="44450" cmpd="thinThick">
              <a:noFill/>
              <a:miter lim="800000"/>
              <a:headEnd/>
              <a:tailEnd/>
            </a:ln>
          </p:spPr>
          <p:txBody>
            <a:bodyPr/>
            <a:lstStyle/>
            <a:p>
              <a:pPr algn="ctr"/>
              <a:r>
                <a:rPr lang="en-US" sz="800"/>
                <a:t>1 July 1901 Bawdy Town Saloons, Nome, Alaska</a:t>
              </a:r>
              <a:endParaRPr lang="en-US"/>
            </a:p>
          </p:txBody>
        </p:sp>
        <p:pic>
          <p:nvPicPr>
            <p:cNvPr id="32778" name="Picture 25" descr="010701 Saloon Nome AK"/>
            <p:cNvPicPr preferRelativeResize="0">
              <a:picLocks noChangeAspect="1" noChangeArrowheads="1"/>
            </p:cNvPicPr>
            <p:nvPr/>
          </p:nvPicPr>
          <p:blipFill>
            <a:blip r:embed="rId6"/>
            <a:srcRect/>
            <a:stretch>
              <a:fillRect/>
            </a:stretch>
          </p:blipFill>
          <p:spPr bwMode="auto">
            <a:xfrm>
              <a:off x="4224" y="816"/>
              <a:ext cx="1380" cy="1728"/>
            </a:xfrm>
            <a:prstGeom prst="rect">
              <a:avLst/>
            </a:prstGeom>
            <a:noFill/>
            <a:ln w="44450" cmpd="thickThin">
              <a:solidFill>
                <a:schemeClr val="tx1"/>
              </a:solidFill>
              <a:miter lim="800000"/>
              <a:headEnd/>
              <a:tailEnd/>
            </a:ln>
          </p:spPr>
        </p:pic>
      </p:grpSp>
      <p:pic>
        <p:nvPicPr>
          <p:cNvPr id="32776" name="Picture 24" descr="000704 Street Scene Nome AK"/>
          <p:cNvPicPr preferRelativeResize="0">
            <a:picLocks noChangeAspect="1" noChangeArrowheads="1"/>
          </p:cNvPicPr>
          <p:nvPr/>
        </p:nvPicPr>
        <p:blipFill>
          <a:blip r:embed="rId7"/>
          <a:srcRect/>
          <a:stretch>
            <a:fillRect/>
          </a:stretch>
        </p:blipFill>
        <p:spPr bwMode="auto">
          <a:xfrm>
            <a:off x="3268663" y="2382838"/>
            <a:ext cx="3581400" cy="2882900"/>
          </a:xfrm>
          <a:prstGeom prst="rect">
            <a:avLst/>
          </a:prstGeom>
          <a:noFill/>
          <a:ln w="44450" cmpd="thickThin">
            <a:solidFill>
              <a:schemeClr val="tx1"/>
            </a:solid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2" descr="Map Nome Close Up"/>
          <p:cNvPicPr>
            <a:picLocks noChangeAspect="1" noChangeArrowheads="1"/>
          </p:cNvPicPr>
          <p:nvPr/>
        </p:nvPicPr>
        <p:blipFill>
          <a:blip r:embed="rId3"/>
          <a:srcRect/>
          <a:stretch>
            <a:fillRect/>
          </a:stretch>
        </p:blipFill>
        <p:spPr bwMode="auto">
          <a:xfrm>
            <a:off x="228600" y="1295400"/>
            <a:ext cx="5576888" cy="5253038"/>
          </a:xfrm>
          <a:prstGeom prst="rect">
            <a:avLst/>
          </a:prstGeom>
          <a:noFill/>
          <a:ln w="38100" cmpd="thickThin">
            <a:solidFill>
              <a:schemeClr val="tx1"/>
            </a:solidFill>
            <a:miter lim="800000"/>
            <a:headEnd/>
            <a:tailEnd/>
          </a:ln>
        </p:spPr>
      </p:pic>
      <p:sp>
        <p:nvSpPr>
          <p:cNvPr id="34818" name="Slide Number Placeholder 5"/>
          <p:cNvSpPr txBox="1">
            <a:spLocks noGrp="1"/>
          </p:cNvSpPr>
          <p:nvPr/>
        </p:nvSpPr>
        <p:spPr bwMode="auto">
          <a:xfrm>
            <a:off x="8763000" y="6553200"/>
            <a:ext cx="381000" cy="307975"/>
          </a:xfrm>
          <a:prstGeom prst="rect">
            <a:avLst/>
          </a:prstGeom>
          <a:noFill/>
          <a:ln w="9525">
            <a:noFill/>
            <a:miter lim="800000"/>
            <a:headEnd/>
            <a:tailEnd/>
          </a:ln>
        </p:spPr>
        <p:txBody>
          <a:bodyPr/>
          <a:lstStyle/>
          <a:p>
            <a:pPr algn="r"/>
            <a:fld id="{B6B248B7-C62C-469E-91E7-96C1B97E9C09}" type="slidenum">
              <a:rPr lang="en-US" sz="1000"/>
              <a:pPr algn="r"/>
              <a:t>11</a:t>
            </a:fld>
            <a:endParaRPr lang="en-US" sz="1000"/>
          </a:p>
        </p:txBody>
      </p:sp>
      <p:sp>
        <p:nvSpPr>
          <p:cNvPr id="34819" name="Text Box 5"/>
          <p:cNvSpPr txBox="1">
            <a:spLocks noChangeArrowheads="1"/>
          </p:cNvSpPr>
          <p:nvPr/>
        </p:nvSpPr>
        <p:spPr bwMode="auto">
          <a:xfrm>
            <a:off x="1752600" y="76200"/>
            <a:ext cx="5638800" cy="1066800"/>
          </a:xfrm>
          <a:prstGeom prst="rect">
            <a:avLst/>
          </a:prstGeom>
          <a:noFill/>
          <a:ln w="9525">
            <a:noFill/>
            <a:miter lim="800000"/>
            <a:headEnd/>
            <a:tailEnd/>
          </a:ln>
        </p:spPr>
        <p:txBody>
          <a:bodyPr>
            <a:spAutoFit/>
          </a:bodyPr>
          <a:lstStyle/>
          <a:p>
            <a:pPr algn="ctr"/>
            <a:r>
              <a:rPr lang="en-US" sz="3200" b="1">
                <a:latin typeface="Rockwell" pitchFamily="18" charset="0"/>
              </a:rPr>
              <a:t>North to Alaska </a:t>
            </a:r>
          </a:p>
          <a:p>
            <a:pPr algn="ctr"/>
            <a:r>
              <a:rPr lang="en-US" sz="3200" b="1">
                <a:latin typeface="Rockwell" pitchFamily="18" charset="0"/>
              </a:rPr>
              <a:t>The Gold Fields of Nome</a:t>
            </a:r>
          </a:p>
        </p:txBody>
      </p:sp>
      <p:sp>
        <p:nvSpPr>
          <p:cNvPr id="34820" name="Text Box 9"/>
          <p:cNvSpPr txBox="1">
            <a:spLocks noChangeArrowheads="1"/>
          </p:cNvSpPr>
          <p:nvPr/>
        </p:nvSpPr>
        <p:spPr bwMode="auto">
          <a:xfrm>
            <a:off x="6019800" y="3443288"/>
            <a:ext cx="2895600" cy="214312"/>
          </a:xfrm>
          <a:prstGeom prst="rect">
            <a:avLst/>
          </a:prstGeom>
          <a:noFill/>
          <a:ln w="9525">
            <a:noFill/>
            <a:miter lim="800000"/>
            <a:headEnd/>
            <a:tailEnd/>
          </a:ln>
        </p:spPr>
        <p:txBody>
          <a:bodyPr/>
          <a:lstStyle/>
          <a:p>
            <a:r>
              <a:rPr lang="en-US" sz="800"/>
              <a:t>1900:  Miners using a Rocker to search for gold; Nome, Alaska</a:t>
            </a:r>
            <a:endParaRPr lang="en-US"/>
          </a:p>
        </p:txBody>
      </p:sp>
      <p:grpSp>
        <p:nvGrpSpPr>
          <p:cNvPr id="34821" name="Group 37"/>
          <p:cNvGrpSpPr>
            <a:grpSpLocks/>
          </p:cNvGrpSpPr>
          <p:nvPr/>
        </p:nvGrpSpPr>
        <p:grpSpPr bwMode="auto">
          <a:xfrm>
            <a:off x="5105400" y="1676400"/>
            <a:ext cx="349250" cy="642938"/>
            <a:chOff x="5376" y="960"/>
            <a:chExt cx="220" cy="405"/>
          </a:xfrm>
        </p:grpSpPr>
        <p:sp>
          <p:nvSpPr>
            <p:cNvPr id="34829" name="Text Box 38"/>
            <p:cNvSpPr txBox="1">
              <a:spLocks noChangeArrowheads="1"/>
            </p:cNvSpPr>
            <p:nvPr/>
          </p:nvSpPr>
          <p:spPr bwMode="auto">
            <a:xfrm>
              <a:off x="5376" y="1134"/>
              <a:ext cx="220" cy="231"/>
            </a:xfrm>
            <a:prstGeom prst="rect">
              <a:avLst/>
            </a:prstGeom>
            <a:noFill/>
            <a:ln w="9525">
              <a:noFill/>
              <a:miter lim="800000"/>
              <a:headEnd/>
              <a:tailEnd/>
            </a:ln>
          </p:spPr>
          <p:txBody>
            <a:bodyPr wrap="none">
              <a:spAutoFit/>
            </a:bodyPr>
            <a:lstStyle/>
            <a:p>
              <a:r>
                <a:rPr lang="en-US"/>
                <a:t>N</a:t>
              </a:r>
            </a:p>
          </p:txBody>
        </p:sp>
        <p:sp>
          <p:nvSpPr>
            <p:cNvPr id="34830" name="Line 39"/>
            <p:cNvSpPr>
              <a:spLocks noChangeShapeType="1"/>
            </p:cNvSpPr>
            <p:nvPr/>
          </p:nvSpPr>
          <p:spPr bwMode="auto">
            <a:xfrm flipV="1">
              <a:off x="5424" y="960"/>
              <a:ext cx="0" cy="336"/>
            </a:xfrm>
            <a:prstGeom prst="line">
              <a:avLst/>
            </a:prstGeom>
            <a:noFill/>
            <a:ln w="9525">
              <a:solidFill>
                <a:schemeClr val="tx1"/>
              </a:solidFill>
              <a:round/>
              <a:headEnd/>
              <a:tailEnd type="triangle" w="med" len="med"/>
            </a:ln>
          </p:spPr>
          <p:txBody>
            <a:bodyPr/>
            <a:lstStyle/>
            <a:p>
              <a:endParaRPr lang="en-US"/>
            </a:p>
          </p:txBody>
        </p:sp>
      </p:grpSp>
      <p:grpSp>
        <p:nvGrpSpPr>
          <p:cNvPr id="34822" name="Group 21"/>
          <p:cNvGrpSpPr>
            <a:grpSpLocks/>
          </p:cNvGrpSpPr>
          <p:nvPr/>
        </p:nvGrpSpPr>
        <p:grpSpPr bwMode="auto">
          <a:xfrm>
            <a:off x="6172200" y="4114800"/>
            <a:ext cx="2819400" cy="2390775"/>
            <a:chOff x="3888" y="2592"/>
            <a:chExt cx="1776" cy="1506"/>
          </a:xfrm>
        </p:grpSpPr>
        <p:sp>
          <p:nvSpPr>
            <p:cNvPr id="34827" name="Text Box 15"/>
            <p:cNvSpPr txBox="1">
              <a:spLocks noChangeArrowheads="1"/>
            </p:cNvSpPr>
            <p:nvPr/>
          </p:nvSpPr>
          <p:spPr bwMode="auto">
            <a:xfrm>
              <a:off x="3984" y="3976"/>
              <a:ext cx="1609" cy="122"/>
            </a:xfrm>
            <a:prstGeom prst="rect">
              <a:avLst/>
            </a:prstGeom>
            <a:noFill/>
            <a:ln w="9525">
              <a:noFill/>
              <a:miter lim="800000"/>
              <a:headEnd/>
              <a:tailEnd/>
            </a:ln>
          </p:spPr>
          <p:txBody>
            <a:bodyPr/>
            <a:lstStyle/>
            <a:p>
              <a:pPr algn="ctr"/>
              <a:r>
                <a:rPr lang="en-US" sz="800"/>
                <a:t>1900:  Mining for gold, Buster Creek, Alaska</a:t>
              </a:r>
              <a:endParaRPr lang="en-US"/>
            </a:p>
          </p:txBody>
        </p:sp>
        <p:pic>
          <p:nvPicPr>
            <p:cNvPr id="34828" name="Picture 17" descr="000000 Slucing Buster Creek Nome AK"/>
            <p:cNvPicPr>
              <a:picLocks noChangeAspect="1" noChangeArrowheads="1"/>
            </p:cNvPicPr>
            <p:nvPr/>
          </p:nvPicPr>
          <p:blipFill>
            <a:blip r:embed="rId4"/>
            <a:srcRect/>
            <a:stretch>
              <a:fillRect/>
            </a:stretch>
          </p:blipFill>
          <p:spPr bwMode="auto">
            <a:xfrm>
              <a:off x="3888" y="2592"/>
              <a:ext cx="1776" cy="1364"/>
            </a:xfrm>
            <a:prstGeom prst="rect">
              <a:avLst/>
            </a:prstGeom>
            <a:noFill/>
            <a:ln w="44450" cmpd="thickThin">
              <a:solidFill>
                <a:schemeClr val="tx1"/>
              </a:solidFill>
              <a:miter lim="800000"/>
              <a:headEnd/>
              <a:tailEnd/>
            </a:ln>
          </p:spPr>
        </p:pic>
      </p:grpSp>
      <p:grpSp>
        <p:nvGrpSpPr>
          <p:cNvPr id="34823" name="Group 20"/>
          <p:cNvGrpSpPr>
            <a:grpSpLocks/>
          </p:cNvGrpSpPr>
          <p:nvPr/>
        </p:nvGrpSpPr>
        <p:grpSpPr bwMode="auto">
          <a:xfrm>
            <a:off x="3581400" y="2971800"/>
            <a:ext cx="2419350" cy="2209800"/>
            <a:chOff x="2256" y="1872"/>
            <a:chExt cx="1524" cy="1392"/>
          </a:xfrm>
        </p:grpSpPr>
        <p:sp>
          <p:nvSpPr>
            <p:cNvPr id="34825" name="Text Box 12"/>
            <p:cNvSpPr txBox="1">
              <a:spLocks noChangeArrowheads="1"/>
            </p:cNvSpPr>
            <p:nvPr/>
          </p:nvSpPr>
          <p:spPr bwMode="auto">
            <a:xfrm>
              <a:off x="2352" y="3141"/>
              <a:ext cx="1392" cy="123"/>
            </a:xfrm>
            <a:prstGeom prst="rect">
              <a:avLst/>
            </a:prstGeom>
            <a:noFill/>
            <a:ln w="9525">
              <a:noFill/>
              <a:miter lim="800000"/>
              <a:headEnd/>
              <a:tailEnd/>
            </a:ln>
          </p:spPr>
          <p:txBody>
            <a:bodyPr/>
            <a:lstStyle/>
            <a:p>
              <a:r>
                <a:rPr lang="en-US" sz="800"/>
                <a:t>1900:  Miners searching for gold, Buster </a:t>
              </a:r>
            </a:p>
            <a:p>
              <a:r>
                <a:rPr lang="en-US" sz="800"/>
                <a:t>Creek; Nome, Alaska</a:t>
              </a:r>
              <a:endParaRPr lang="en-US"/>
            </a:p>
          </p:txBody>
        </p:sp>
        <p:pic>
          <p:nvPicPr>
            <p:cNvPr id="34826" name="Picture 18" descr="000000 Mining Postcard Buster Creek AK"/>
            <p:cNvPicPr>
              <a:picLocks noChangeAspect="1" noChangeArrowheads="1"/>
            </p:cNvPicPr>
            <p:nvPr/>
          </p:nvPicPr>
          <p:blipFill>
            <a:blip r:embed="rId5"/>
            <a:srcRect/>
            <a:stretch>
              <a:fillRect/>
            </a:stretch>
          </p:blipFill>
          <p:spPr bwMode="auto">
            <a:xfrm>
              <a:off x="2256" y="1872"/>
              <a:ext cx="1524" cy="1280"/>
            </a:xfrm>
            <a:prstGeom prst="rect">
              <a:avLst/>
            </a:prstGeom>
            <a:noFill/>
            <a:ln w="44450" cmpd="thickThin">
              <a:solidFill>
                <a:schemeClr val="tx1"/>
              </a:solidFill>
              <a:miter lim="800000"/>
              <a:headEnd/>
              <a:tailEnd/>
            </a:ln>
          </p:spPr>
        </p:pic>
      </p:grpSp>
      <p:pic>
        <p:nvPicPr>
          <p:cNvPr id="34824" name="Picture 19" descr="000000 Rocker to mine for gold Nome AK"/>
          <p:cNvPicPr>
            <a:picLocks noChangeAspect="1" noChangeArrowheads="1"/>
          </p:cNvPicPr>
          <p:nvPr/>
        </p:nvPicPr>
        <p:blipFill>
          <a:blip r:embed="rId6"/>
          <a:srcRect/>
          <a:stretch>
            <a:fillRect/>
          </a:stretch>
        </p:blipFill>
        <p:spPr bwMode="auto">
          <a:xfrm>
            <a:off x="6096000" y="1314450"/>
            <a:ext cx="2743200" cy="2114550"/>
          </a:xfrm>
          <a:prstGeom prst="rect">
            <a:avLst/>
          </a:prstGeom>
          <a:noFill/>
          <a:ln w="44450" cmpd="thickThin">
            <a:solidFill>
              <a:schemeClr val="tx1"/>
            </a:solid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Number Placeholder 5"/>
          <p:cNvSpPr txBox="1">
            <a:spLocks noGrp="1"/>
          </p:cNvSpPr>
          <p:nvPr/>
        </p:nvSpPr>
        <p:spPr bwMode="auto">
          <a:xfrm>
            <a:off x="8686800" y="6553200"/>
            <a:ext cx="457200" cy="307975"/>
          </a:xfrm>
          <a:prstGeom prst="rect">
            <a:avLst/>
          </a:prstGeom>
          <a:noFill/>
          <a:ln w="9525">
            <a:noFill/>
            <a:miter lim="800000"/>
            <a:headEnd/>
            <a:tailEnd/>
          </a:ln>
        </p:spPr>
        <p:txBody>
          <a:bodyPr/>
          <a:lstStyle/>
          <a:p>
            <a:pPr algn="r"/>
            <a:r>
              <a:rPr lang="en-US" sz="1000"/>
              <a:t>11</a:t>
            </a:r>
          </a:p>
        </p:txBody>
      </p:sp>
      <p:sp>
        <p:nvSpPr>
          <p:cNvPr id="36866" name="Text Box 3"/>
          <p:cNvSpPr txBox="1">
            <a:spLocks noChangeArrowheads="1"/>
          </p:cNvSpPr>
          <p:nvPr/>
        </p:nvSpPr>
        <p:spPr bwMode="auto">
          <a:xfrm>
            <a:off x="250825" y="155575"/>
            <a:ext cx="8755063" cy="579438"/>
          </a:xfrm>
          <a:prstGeom prst="rect">
            <a:avLst/>
          </a:prstGeom>
          <a:noFill/>
          <a:ln w="9525">
            <a:noFill/>
            <a:miter lim="800000"/>
            <a:headEnd/>
            <a:tailEnd/>
          </a:ln>
        </p:spPr>
        <p:txBody>
          <a:bodyPr wrap="none">
            <a:spAutoFit/>
          </a:bodyPr>
          <a:lstStyle/>
          <a:p>
            <a:r>
              <a:rPr lang="en-US" sz="3200" b="1">
                <a:latin typeface="Rockwell" pitchFamily="18" charset="0"/>
              </a:rPr>
              <a:t>A Prayer in our Hearts &amp; a Song on our Lips</a:t>
            </a:r>
          </a:p>
        </p:txBody>
      </p:sp>
      <p:sp>
        <p:nvSpPr>
          <p:cNvPr id="36867" name="Text Box 6"/>
          <p:cNvSpPr txBox="1">
            <a:spLocks noChangeArrowheads="1"/>
          </p:cNvSpPr>
          <p:nvPr/>
        </p:nvSpPr>
        <p:spPr bwMode="auto">
          <a:xfrm>
            <a:off x="390525" y="3254375"/>
            <a:ext cx="2632075" cy="250825"/>
          </a:xfrm>
          <a:prstGeom prst="rect">
            <a:avLst/>
          </a:prstGeom>
          <a:noFill/>
          <a:ln w="9525">
            <a:noFill/>
            <a:miter lim="800000"/>
            <a:headEnd/>
            <a:tailEnd/>
          </a:ln>
        </p:spPr>
        <p:txBody>
          <a:bodyPr/>
          <a:lstStyle/>
          <a:p>
            <a:pPr algn="ctr"/>
            <a:r>
              <a:rPr lang="en-US" sz="800"/>
              <a:t>1900:  Logan Temple, Utah</a:t>
            </a:r>
          </a:p>
          <a:p>
            <a:pPr algn="ctr"/>
            <a:r>
              <a:rPr lang="en-US" sz="800"/>
              <a:t>Eugene &amp; Mary Christiansen Smith were married here on 15 January 1902</a:t>
            </a:r>
            <a:endParaRPr lang="en-US"/>
          </a:p>
        </p:txBody>
      </p:sp>
      <p:pic>
        <p:nvPicPr>
          <p:cNvPr id="36868" name="Picture 8" descr="Snake River Valley Area Map"/>
          <p:cNvPicPr>
            <a:picLocks noChangeAspect="1" noChangeArrowheads="1"/>
          </p:cNvPicPr>
          <p:nvPr/>
        </p:nvPicPr>
        <p:blipFill>
          <a:blip r:embed="rId3"/>
          <a:srcRect/>
          <a:stretch>
            <a:fillRect/>
          </a:stretch>
        </p:blipFill>
        <p:spPr bwMode="auto">
          <a:xfrm>
            <a:off x="3352800" y="1295400"/>
            <a:ext cx="5481638" cy="4621213"/>
          </a:xfrm>
          <a:prstGeom prst="rect">
            <a:avLst/>
          </a:prstGeom>
          <a:noFill/>
          <a:ln w="9525">
            <a:noFill/>
            <a:miter lim="800000"/>
            <a:headEnd/>
            <a:tailEnd/>
          </a:ln>
        </p:spPr>
      </p:pic>
      <p:sp>
        <p:nvSpPr>
          <p:cNvPr id="36869" name="Rectangle 12"/>
          <p:cNvSpPr>
            <a:spLocks noChangeArrowheads="1"/>
          </p:cNvSpPr>
          <p:nvPr/>
        </p:nvSpPr>
        <p:spPr bwMode="auto">
          <a:xfrm>
            <a:off x="5334000" y="4572000"/>
            <a:ext cx="609600" cy="228600"/>
          </a:xfrm>
          <a:prstGeom prst="rect">
            <a:avLst/>
          </a:prstGeom>
          <a:solidFill>
            <a:srgbClr val="FF0000">
              <a:alpha val="32941"/>
            </a:srgbClr>
          </a:solidFill>
          <a:ln w="9525">
            <a:noFill/>
            <a:miter lim="800000"/>
            <a:headEnd/>
            <a:tailEnd/>
          </a:ln>
        </p:spPr>
        <p:txBody>
          <a:bodyPr wrap="none" anchor="ctr"/>
          <a:lstStyle/>
          <a:p>
            <a:endParaRPr lang="en-US"/>
          </a:p>
        </p:txBody>
      </p:sp>
      <p:sp>
        <p:nvSpPr>
          <p:cNvPr id="36870" name="Rectangle 13"/>
          <p:cNvSpPr>
            <a:spLocks noChangeArrowheads="1"/>
          </p:cNvSpPr>
          <p:nvPr/>
        </p:nvSpPr>
        <p:spPr bwMode="auto">
          <a:xfrm>
            <a:off x="4895850" y="4029075"/>
            <a:ext cx="609600" cy="228600"/>
          </a:xfrm>
          <a:prstGeom prst="rect">
            <a:avLst/>
          </a:prstGeom>
          <a:solidFill>
            <a:srgbClr val="FF0000">
              <a:alpha val="32941"/>
            </a:srgbClr>
          </a:solidFill>
          <a:ln w="9525">
            <a:noFill/>
            <a:miter lim="800000"/>
            <a:headEnd/>
            <a:tailEnd/>
          </a:ln>
        </p:spPr>
        <p:txBody>
          <a:bodyPr wrap="none" anchor="ctr"/>
          <a:lstStyle/>
          <a:p>
            <a:endParaRPr lang="en-US"/>
          </a:p>
        </p:txBody>
      </p:sp>
      <p:sp>
        <p:nvSpPr>
          <p:cNvPr id="36871" name="Rectangle 14"/>
          <p:cNvSpPr>
            <a:spLocks noChangeArrowheads="1"/>
          </p:cNvSpPr>
          <p:nvPr/>
        </p:nvSpPr>
        <p:spPr bwMode="auto">
          <a:xfrm>
            <a:off x="4876800" y="2667000"/>
            <a:ext cx="838200" cy="228600"/>
          </a:xfrm>
          <a:prstGeom prst="rect">
            <a:avLst/>
          </a:prstGeom>
          <a:solidFill>
            <a:srgbClr val="FF0000">
              <a:alpha val="32941"/>
            </a:srgbClr>
          </a:solidFill>
          <a:ln w="9525">
            <a:noFill/>
            <a:miter lim="800000"/>
            <a:headEnd/>
            <a:tailEnd/>
          </a:ln>
        </p:spPr>
        <p:txBody>
          <a:bodyPr wrap="none" anchor="ctr"/>
          <a:lstStyle/>
          <a:p>
            <a:endParaRPr lang="en-US"/>
          </a:p>
        </p:txBody>
      </p:sp>
      <p:sp>
        <p:nvSpPr>
          <p:cNvPr id="36872" name="Oval 61"/>
          <p:cNvSpPr>
            <a:spLocks noChangeArrowheads="1"/>
          </p:cNvSpPr>
          <p:nvPr/>
        </p:nvSpPr>
        <p:spPr bwMode="auto">
          <a:xfrm>
            <a:off x="5486400" y="2971800"/>
            <a:ext cx="76200" cy="76200"/>
          </a:xfrm>
          <a:prstGeom prst="ellipse">
            <a:avLst/>
          </a:prstGeom>
          <a:solidFill>
            <a:srgbClr val="FFFF00"/>
          </a:solidFill>
          <a:ln w="3175">
            <a:solidFill>
              <a:schemeClr val="tx1"/>
            </a:solidFill>
            <a:round/>
            <a:headEnd/>
            <a:tailEnd/>
          </a:ln>
        </p:spPr>
        <p:txBody>
          <a:bodyPr wrap="none" anchor="ctr"/>
          <a:lstStyle/>
          <a:p>
            <a:endParaRPr lang="en-US"/>
          </a:p>
        </p:txBody>
      </p:sp>
      <p:sp>
        <p:nvSpPr>
          <p:cNvPr id="36873" name="Oval 62"/>
          <p:cNvSpPr>
            <a:spLocks noChangeArrowheads="1"/>
          </p:cNvSpPr>
          <p:nvPr/>
        </p:nvSpPr>
        <p:spPr bwMode="auto">
          <a:xfrm>
            <a:off x="5334000" y="4191000"/>
            <a:ext cx="76200" cy="76200"/>
          </a:xfrm>
          <a:prstGeom prst="ellipse">
            <a:avLst/>
          </a:prstGeom>
          <a:solidFill>
            <a:srgbClr val="FFFF00"/>
          </a:solidFill>
          <a:ln w="3175">
            <a:solidFill>
              <a:schemeClr val="tx1"/>
            </a:solidFill>
            <a:round/>
            <a:headEnd/>
            <a:tailEnd/>
          </a:ln>
        </p:spPr>
        <p:txBody>
          <a:bodyPr wrap="none" anchor="ctr"/>
          <a:lstStyle/>
          <a:p>
            <a:endParaRPr lang="en-US"/>
          </a:p>
        </p:txBody>
      </p:sp>
      <p:sp>
        <p:nvSpPr>
          <p:cNvPr id="36874" name="Oval 63"/>
          <p:cNvSpPr>
            <a:spLocks noChangeArrowheads="1"/>
          </p:cNvSpPr>
          <p:nvPr/>
        </p:nvSpPr>
        <p:spPr bwMode="auto">
          <a:xfrm>
            <a:off x="5581650" y="4762500"/>
            <a:ext cx="76200" cy="76200"/>
          </a:xfrm>
          <a:prstGeom prst="ellipse">
            <a:avLst/>
          </a:prstGeom>
          <a:solidFill>
            <a:srgbClr val="FFFF00"/>
          </a:solidFill>
          <a:ln w="3175">
            <a:solidFill>
              <a:schemeClr val="tx1"/>
            </a:solidFill>
            <a:round/>
            <a:headEnd/>
            <a:tailEnd/>
          </a:ln>
        </p:spPr>
        <p:txBody>
          <a:bodyPr wrap="none" anchor="ctr"/>
          <a:lstStyle/>
          <a:p>
            <a:endParaRPr lang="en-US"/>
          </a:p>
        </p:txBody>
      </p:sp>
      <p:grpSp>
        <p:nvGrpSpPr>
          <p:cNvPr id="36875" name="Group 37"/>
          <p:cNvGrpSpPr>
            <a:grpSpLocks/>
          </p:cNvGrpSpPr>
          <p:nvPr/>
        </p:nvGrpSpPr>
        <p:grpSpPr bwMode="auto">
          <a:xfrm>
            <a:off x="8382000" y="1447800"/>
            <a:ext cx="349250" cy="642938"/>
            <a:chOff x="5376" y="960"/>
            <a:chExt cx="220" cy="405"/>
          </a:xfrm>
        </p:grpSpPr>
        <p:sp>
          <p:nvSpPr>
            <p:cNvPr id="36879" name="Text Box 38"/>
            <p:cNvSpPr txBox="1">
              <a:spLocks noChangeArrowheads="1"/>
            </p:cNvSpPr>
            <p:nvPr/>
          </p:nvSpPr>
          <p:spPr bwMode="auto">
            <a:xfrm>
              <a:off x="5376" y="1134"/>
              <a:ext cx="220" cy="231"/>
            </a:xfrm>
            <a:prstGeom prst="rect">
              <a:avLst/>
            </a:prstGeom>
            <a:noFill/>
            <a:ln w="9525">
              <a:noFill/>
              <a:miter lim="800000"/>
              <a:headEnd/>
              <a:tailEnd/>
            </a:ln>
          </p:spPr>
          <p:txBody>
            <a:bodyPr wrap="none">
              <a:spAutoFit/>
            </a:bodyPr>
            <a:lstStyle/>
            <a:p>
              <a:r>
                <a:rPr lang="en-US"/>
                <a:t>N</a:t>
              </a:r>
            </a:p>
          </p:txBody>
        </p:sp>
        <p:sp>
          <p:nvSpPr>
            <p:cNvPr id="36880" name="Line 39"/>
            <p:cNvSpPr>
              <a:spLocks noChangeShapeType="1"/>
            </p:cNvSpPr>
            <p:nvPr/>
          </p:nvSpPr>
          <p:spPr bwMode="auto">
            <a:xfrm flipV="1">
              <a:off x="5424" y="960"/>
              <a:ext cx="0" cy="336"/>
            </a:xfrm>
            <a:prstGeom prst="line">
              <a:avLst/>
            </a:prstGeom>
            <a:noFill/>
            <a:ln w="9525">
              <a:solidFill>
                <a:schemeClr val="tx1"/>
              </a:solidFill>
              <a:round/>
              <a:headEnd/>
              <a:tailEnd type="triangle" w="med" len="med"/>
            </a:ln>
          </p:spPr>
          <p:txBody>
            <a:bodyPr/>
            <a:lstStyle/>
            <a:p>
              <a:endParaRPr lang="en-US"/>
            </a:p>
          </p:txBody>
        </p:sp>
      </p:grpSp>
      <p:pic>
        <p:nvPicPr>
          <p:cNvPr id="36876" name="Picture 21" descr="020115 Mary Eugene Smith Wedding Logan UT"/>
          <p:cNvPicPr>
            <a:picLocks noChangeAspect="1" noChangeArrowheads="1"/>
          </p:cNvPicPr>
          <p:nvPr/>
        </p:nvPicPr>
        <p:blipFill>
          <a:blip r:embed="rId4"/>
          <a:srcRect/>
          <a:stretch>
            <a:fillRect/>
          </a:stretch>
        </p:blipFill>
        <p:spPr bwMode="auto">
          <a:xfrm>
            <a:off x="762000" y="3886200"/>
            <a:ext cx="1892300" cy="2590800"/>
          </a:xfrm>
          <a:prstGeom prst="rect">
            <a:avLst/>
          </a:prstGeom>
          <a:noFill/>
          <a:ln w="38100" cmpd="thickThin">
            <a:solidFill>
              <a:schemeClr val="tx1"/>
            </a:solidFill>
            <a:miter lim="800000"/>
            <a:headEnd/>
            <a:tailEnd/>
          </a:ln>
        </p:spPr>
      </p:pic>
      <p:pic>
        <p:nvPicPr>
          <p:cNvPr id="36877" name="Picture 22" descr="000000 Logan Temple Logan UT"/>
          <p:cNvPicPr>
            <a:picLocks noChangeAspect="1" noChangeArrowheads="1"/>
          </p:cNvPicPr>
          <p:nvPr/>
        </p:nvPicPr>
        <p:blipFill>
          <a:blip r:embed="rId5"/>
          <a:srcRect/>
          <a:stretch>
            <a:fillRect/>
          </a:stretch>
        </p:blipFill>
        <p:spPr bwMode="auto">
          <a:xfrm>
            <a:off x="228600" y="1219200"/>
            <a:ext cx="2819400" cy="2027238"/>
          </a:xfrm>
          <a:prstGeom prst="rect">
            <a:avLst/>
          </a:prstGeom>
          <a:noFill/>
          <a:ln w="44450" cmpd="thickThin">
            <a:solidFill>
              <a:schemeClr val="tx1"/>
            </a:solidFill>
            <a:miter lim="800000"/>
            <a:headEnd/>
            <a:tailEnd/>
          </a:ln>
        </p:spPr>
      </p:pic>
      <p:pic>
        <p:nvPicPr>
          <p:cNvPr id="36878" name="Picture 23" descr="030000 smith, mary and eugeneleon thorton id"/>
          <p:cNvPicPr>
            <a:picLocks noChangeAspect="1" noChangeArrowheads="1"/>
          </p:cNvPicPr>
          <p:nvPr/>
        </p:nvPicPr>
        <p:blipFill>
          <a:blip r:embed="rId6"/>
          <a:srcRect/>
          <a:stretch>
            <a:fillRect/>
          </a:stretch>
        </p:blipFill>
        <p:spPr bwMode="auto">
          <a:xfrm>
            <a:off x="7162800" y="3657600"/>
            <a:ext cx="1773238" cy="2597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2"/>
          <p:cNvPicPr>
            <a:picLocks noChangeAspect="1" noChangeArrowheads="1"/>
          </p:cNvPicPr>
          <p:nvPr/>
        </p:nvPicPr>
        <p:blipFill>
          <a:blip r:embed="rId3"/>
          <a:srcRect/>
          <a:stretch>
            <a:fillRect/>
          </a:stretch>
        </p:blipFill>
        <p:spPr bwMode="auto">
          <a:xfrm>
            <a:off x="6248400" y="3657600"/>
            <a:ext cx="2366963" cy="1127125"/>
          </a:xfrm>
          <a:prstGeom prst="rect">
            <a:avLst/>
          </a:prstGeom>
          <a:noFill/>
          <a:ln w="9525">
            <a:noFill/>
            <a:miter lim="800000"/>
            <a:headEnd/>
            <a:tailEnd/>
          </a:ln>
        </p:spPr>
      </p:pic>
      <p:pic>
        <p:nvPicPr>
          <p:cNvPr id="38914" name="Picture 22" descr="041000 Smith Eugene &amp; Mary Smith homestead Lorenzo ID"/>
          <p:cNvPicPr>
            <a:picLocks noChangeAspect="1" noChangeArrowheads="1"/>
          </p:cNvPicPr>
          <p:nvPr/>
        </p:nvPicPr>
        <p:blipFill>
          <a:blip r:embed="rId4"/>
          <a:srcRect/>
          <a:stretch>
            <a:fillRect/>
          </a:stretch>
        </p:blipFill>
        <p:spPr bwMode="auto">
          <a:xfrm>
            <a:off x="304800" y="2133600"/>
            <a:ext cx="2459038" cy="3429000"/>
          </a:xfrm>
          <a:prstGeom prst="rect">
            <a:avLst/>
          </a:prstGeom>
          <a:noFill/>
          <a:ln w="44450" cmpd="thinThick">
            <a:solidFill>
              <a:schemeClr val="tx1"/>
            </a:solidFill>
            <a:miter lim="800000"/>
            <a:headEnd/>
            <a:tailEnd/>
          </a:ln>
        </p:spPr>
      </p:pic>
      <p:sp>
        <p:nvSpPr>
          <p:cNvPr id="38915" name="Text Box 12"/>
          <p:cNvSpPr txBox="1">
            <a:spLocks noChangeArrowheads="1"/>
          </p:cNvSpPr>
          <p:nvPr/>
        </p:nvSpPr>
        <p:spPr bwMode="auto">
          <a:xfrm>
            <a:off x="319088" y="1752600"/>
            <a:ext cx="3103562" cy="407988"/>
          </a:xfrm>
          <a:prstGeom prst="rect">
            <a:avLst/>
          </a:prstGeom>
          <a:noFill/>
          <a:ln w="9525">
            <a:noFill/>
            <a:miter lim="800000"/>
            <a:headEnd/>
            <a:tailEnd/>
          </a:ln>
        </p:spPr>
        <p:txBody>
          <a:bodyPr/>
          <a:lstStyle/>
          <a:p>
            <a:r>
              <a:rPr lang="en-US" sz="800"/>
              <a:t>Fall 1904/05:  Eugene &amp; Mary Smith's homestead</a:t>
            </a:r>
          </a:p>
          <a:p>
            <a:r>
              <a:rPr lang="en-US" sz="800"/>
              <a:t>cabin. Notice the rifle next to the door; Lorenzo, ID</a:t>
            </a:r>
            <a:endParaRPr lang="en-US"/>
          </a:p>
        </p:txBody>
      </p:sp>
      <p:sp>
        <p:nvSpPr>
          <p:cNvPr id="38916" name="Slide Number Placeholder 5"/>
          <p:cNvSpPr txBox="1">
            <a:spLocks noGrp="1"/>
          </p:cNvSpPr>
          <p:nvPr/>
        </p:nvSpPr>
        <p:spPr bwMode="auto">
          <a:xfrm>
            <a:off x="8686800" y="6553200"/>
            <a:ext cx="457200" cy="307975"/>
          </a:xfrm>
          <a:prstGeom prst="rect">
            <a:avLst/>
          </a:prstGeom>
          <a:noFill/>
          <a:ln w="9525">
            <a:noFill/>
            <a:miter lim="800000"/>
            <a:headEnd/>
            <a:tailEnd/>
          </a:ln>
        </p:spPr>
        <p:txBody>
          <a:bodyPr/>
          <a:lstStyle/>
          <a:p>
            <a:pPr algn="r"/>
            <a:fld id="{CF022262-4702-454A-B7EC-1A21B8EFE2CA}" type="slidenum">
              <a:rPr lang="en-US" sz="1000"/>
              <a:pPr algn="r"/>
              <a:t>13</a:t>
            </a:fld>
            <a:endParaRPr lang="en-US" sz="1000"/>
          </a:p>
        </p:txBody>
      </p:sp>
      <p:sp>
        <p:nvSpPr>
          <p:cNvPr id="38917" name="Text Box 3"/>
          <p:cNvSpPr txBox="1">
            <a:spLocks noChangeArrowheads="1"/>
          </p:cNvSpPr>
          <p:nvPr/>
        </p:nvSpPr>
        <p:spPr bwMode="auto">
          <a:xfrm>
            <a:off x="2301875" y="155575"/>
            <a:ext cx="4311650" cy="944563"/>
          </a:xfrm>
          <a:prstGeom prst="rect">
            <a:avLst/>
          </a:prstGeom>
          <a:noFill/>
          <a:ln w="9525">
            <a:noFill/>
            <a:miter lim="800000"/>
            <a:headEnd/>
            <a:tailEnd/>
          </a:ln>
        </p:spPr>
        <p:txBody>
          <a:bodyPr wrap="none">
            <a:spAutoFit/>
          </a:bodyPr>
          <a:lstStyle/>
          <a:p>
            <a:pPr algn="ctr"/>
            <a:r>
              <a:rPr lang="en-US" sz="3200" b="1">
                <a:latin typeface="Rockwell" pitchFamily="18" charset="0"/>
              </a:rPr>
              <a:t>Idaho Homesteaders</a:t>
            </a:r>
          </a:p>
          <a:p>
            <a:pPr algn="ctr"/>
            <a:r>
              <a:rPr lang="en-US" sz="2400" b="1">
                <a:latin typeface="Rockwell" pitchFamily="18" charset="0"/>
              </a:rPr>
              <a:t>1903:  Lorenzo &amp; LaBelle</a:t>
            </a:r>
          </a:p>
        </p:txBody>
      </p:sp>
      <p:sp>
        <p:nvSpPr>
          <p:cNvPr id="38918" name="Text Box 6"/>
          <p:cNvSpPr txBox="1">
            <a:spLocks noChangeArrowheads="1"/>
          </p:cNvSpPr>
          <p:nvPr/>
        </p:nvSpPr>
        <p:spPr bwMode="auto">
          <a:xfrm rot="-721755">
            <a:off x="544513" y="2112963"/>
            <a:ext cx="3221037" cy="366712"/>
          </a:xfrm>
          <a:prstGeom prst="rect">
            <a:avLst/>
          </a:prstGeom>
          <a:noFill/>
          <a:ln w="9525">
            <a:noFill/>
            <a:miter lim="800000"/>
            <a:headEnd/>
            <a:tailEnd/>
          </a:ln>
        </p:spPr>
        <p:txBody>
          <a:bodyPr wrap="none">
            <a:spAutoFit/>
          </a:bodyPr>
          <a:lstStyle/>
          <a:p>
            <a:r>
              <a:rPr lang="en-US" b="1">
                <a:solidFill>
                  <a:srgbClr val="FF0000"/>
                </a:solidFill>
                <a:latin typeface="Rockwell" pitchFamily="18" charset="0"/>
              </a:rPr>
              <a:t>HOMESTEAD ACT OF 1862</a:t>
            </a:r>
          </a:p>
        </p:txBody>
      </p:sp>
      <p:grpSp>
        <p:nvGrpSpPr>
          <p:cNvPr id="38919" name="Group 26"/>
          <p:cNvGrpSpPr>
            <a:grpSpLocks/>
          </p:cNvGrpSpPr>
          <p:nvPr/>
        </p:nvGrpSpPr>
        <p:grpSpPr bwMode="auto">
          <a:xfrm>
            <a:off x="3505200" y="3657600"/>
            <a:ext cx="1416050" cy="2095500"/>
            <a:chOff x="2256" y="2400"/>
            <a:chExt cx="892" cy="1320"/>
          </a:xfrm>
        </p:grpSpPr>
        <p:pic>
          <p:nvPicPr>
            <p:cNvPr id="38929" name="Picture 24" descr="040000~ Christianson Mary Ida"/>
            <p:cNvPicPr>
              <a:picLocks noChangeAspect="1" noChangeArrowheads="1"/>
            </p:cNvPicPr>
            <p:nvPr/>
          </p:nvPicPr>
          <p:blipFill>
            <a:blip r:embed="rId5"/>
            <a:srcRect/>
            <a:stretch>
              <a:fillRect/>
            </a:stretch>
          </p:blipFill>
          <p:spPr bwMode="auto">
            <a:xfrm>
              <a:off x="2256" y="2400"/>
              <a:ext cx="892" cy="1308"/>
            </a:xfrm>
            <a:prstGeom prst="rect">
              <a:avLst/>
            </a:prstGeom>
            <a:noFill/>
            <a:ln w="44450" cmpd="thickThin">
              <a:solidFill>
                <a:schemeClr val="tx1"/>
              </a:solidFill>
              <a:miter lim="800000"/>
              <a:headEnd/>
              <a:tailEnd/>
            </a:ln>
          </p:spPr>
        </p:pic>
        <p:sp>
          <p:nvSpPr>
            <p:cNvPr id="38930" name="Text Box 15"/>
            <p:cNvSpPr txBox="1">
              <a:spLocks noChangeArrowheads="1"/>
            </p:cNvSpPr>
            <p:nvPr/>
          </p:nvSpPr>
          <p:spPr bwMode="auto">
            <a:xfrm>
              <a:off x="2331" y="3576"/>
              <a:ext cx="748" cy="144"/>
            </a:xfrm>
            <a:prstGeom prst="rect">
              <a:avLst/>
            </a:prstGeom>
            <a:noFill/>
            <a:ln w="9525">
              <a:noFill/>
              <a:miter lim="800000"/>
              <a:headEnd/>
              <a:tailEnd/>
            </a:ln>
          </p:spPr>
          <p:txBody>
            <a:bodyPr/>
            <a:lstStyle/>
            <a:p>
              <a:r>
                <a:rPr lang="en-US" sz="800">
                  <a:solidFill>
                    <a:srgbClr val="FFFFFF"/>
                  </a:solidFill>
                </a:rPr>
                <a:t>1904:  Mary C. Smith</a:t>
              </a:r>
              <a:endParaRPr lang="en-US"/>
            </a:p>
          </p:txBody>
        </p:sp>
      </p:grpSp>
      <p:grpSp>
        <p:nvGrpSpPr>
          <p:cNvPr id="38920" name="Group 27"/>
          <p:cNvGrpSpPr>
            <a:grpSpLocks/>
          </p:cNvGrpSpPr>
          <p:nvPr/>
        </p:nvGrpSpPr>
        <p:grpSpPr bwMode="auto">
          <a:xfrm>
            <a:off x="5105400" y="4708525"/>
            <a:ext cx="1443038" cy="1987550"/>
            <a:chOff x="3216" y="2966"/>
            <a:chExt cx="909" cy="1252"/>
          </a:xfrm>
        </p:grpSpPr>
        <p:pic>
          <p:nvPicPr>
            <p:cNvPr id="38927" name="Picture 25" descr="500000s~ SusieHulseYoung Babysat KennethNavarreSmith when young Died 1973"/>
            <p:cNvPicPr>
              <a:picLocks noChangeAspect="1" noChangeArrowheads="1"/>
            </p:cNvPicPr>
            <p:nvPr/>
          </p:nvPicPr>
          <p:blipFill>
            <a:blip r:embed="rId6"/>
            <a:srcRect/>
            <a:stretch>
              <a:fillRect/>
            </a:stretch>
          </p:blipFill>
          <p:spPr bwMode="auto">
            <a:xfrm>
              <a:off x="3216" y="2966"/>
              <a:ext cx="799" cy="1151"/>
            </a:xfrm>
            <a:prstGeom prst="rect">
              <a:avLst/>
            </a:prstGeom>
            <a:noFill/>
            <a:ln w="44450" cmpd="thickThin">
              <a:solidFill>
                <a:schemeClr val="tx1"/>
              </a:solidFill>
              <a:miter lim="800000"/>
              <a:headEnd/>
              <a:tailEnd/>
            </a:ln>
          </p:spPr>
        </p:pic>
        <p:sp>
          <p:nvSpPr>
            <p:cNvPr id="38928" name="Text Box 18"/>
            <p:cNvSpPr txBox="1">
              <a:spLocks noChangeArrowheads="1"/>
            </p:cNvSpPr>
            <p:nvPr/>
          </p:nvSpPr>
          <p:spPr bwMode="auto">
            <a:xfrm>
              <a:off x="3216" y="4009"/>
              <a:ext cx="909" cy="209"/>
            </a:xfrm>
            <a:prstGeom prst="rect">
              <a:avLst/>
            </a:prstGeom>
            <a:noFill/>
            <a:ln w="9525">
              <a:noFill/>
              <a:miter lim="800000"/>
              <a:headEnd/>
              <a:tailEnd/>
            </a:ln>
          </p:spPr>
          <p:txBody>
            <a:bodyPr/>
            <a:lstStyle/>
            <a:p>
              <a:r>
                <a:rPr lang="en-US" sz="800">
                  <a:solidFill>
                    <a:srgbClr val="FFFFFF"/>
                  </a:solidFill>
                </a:rPr>
                <a:t>~1950:  Susie Hulse</a:t>
              </a:r>
              <a:endParaRPr lang="en-US"/>
            </a:p>
          </p:txBody>
        </p:sp>
      </p:grpSp>
      <p:sp>
        <p:nvSpPr>
          <p:cNvPr id="38921" name="AutoShape 20"/>
          <p:cNvSpPr>
            <a:spLocks noChangeAspect="1" noChangeArrowheads="1" noTextEdit="1"/>
          </p:cNvSpPr>
          <p:nvPr/>
        </p:nvSpPr>
        <p:spPr bwMode="auto">
          <a:xfrm>
            <a:off x="1066800" y="1371600"/>
            <a:ext cx="3324225" cy="752475"/>
          </a:xfrm>
          <a:prstGeom prst="rect">
            <a:avLst/>
          </a:prstGeom>
          <a:noFill/>
          <a:ln w="9525">
            <a:noFill/>
            <a:miter lim="800000"/>
            <a:headEnd/>
            <a:tailEnd/>
          </a:ln>
        </p:spPr>
        <p:txBody>
          <a:bodyPr/>
          <a:lstStyle/>
          <a:p>
            <a:endParaRPr lang="en-US"/>
          </a:p>
        </p:txBody>
      </p:sp>
      <p:pic>
        <p:nvPicPr>
          <p:cNvPr id="38922" name="Picture 23"/>
          <p:cNvPicPr>
            <a:picLocks noChangeAspect="1" noChangeArrowheads="1"/>
          </p:cNvPicPr>
          <p:nvPr/>
        </p:nvPicPr>
        <p:blipFill>
          <a:blip r:embed="rId7"/>
          <a:srcRect/>
          <a:stretch>
            <a:fillRect/>
          </a:stretch>
        </p:blipFill>
        <p:spPr bwMode="auto">
          <a:xfrm rot="539810">
            <a:off x="7315200" y="5029200"/>
            <a:ext cx="950913" cy="1276350"/>
          </a:xfrm>
          <a:prstGeom prst="rect">
            <a:avLst/>
          </a:prstGeom>
          <a:noFill/>
          <a:ln w="9525">
            <a:noFill/>
            <a:miter lim="800000"/>
            <a:headEnd/>
            <a:tailEnd/>
          </a:ln>
        </p:spPr>
      </p:pic>
      <p:sp>
        <p:nvSpPr>
          <p:cNvPr id="38923" name="Rectangle 25"/>
          <p:cNvSpPr>
            <a:spLocks noChangeArrowheads="1"/>
          </p:cNvSpPr>
          <p:nvPr/>
        </p:nvSpPr>
        <p:spPr bwMode="auto">
          <a:xfrm>
            <a:off x="1641475" y="1374775"/>
            <a:ext cx="28575" cy="136525"/>
          </a:xfrm>
          <a:prstGeom prst="rect">
            <a:avLst/>
          </a:prstGeom>
          <a:noFill/>
          <a:ln w="9525">
            <a:noFill/>
            <a:miter lim="800000"/>
            <a:headEnd/>
            <a:tailEnd/>
          </a:ln>
        </p:spPr>
        <p:txBody>
          <a:bodyPr wrap="none" lIns="0" tIns="0" rIns="0" bIns="0">
            <a:spAutoFit/>
          </a:bodyPr>
          <a:lstStyle/>
          <a:p>
            <a:r>
              <a:rPr lang="en-US" sz="900">
                <a:solidFill>
                  <a:srgbClr val="000000"/>
                </a:solidFill>
                <a:latin typeface="Times New Roman" pitchFamily="18" charset="0"/>
              </a:rPr>
              <a:t> </a:t>
            </a:r>
            <a:endParaRPr lang="en-US"/>
          </a:p>
        </p:txBody>
      </p:sp>
      <p:grpSp>
        <p:nvGrpSpPr>
          <p:cNvPr id="38924" name="Group 23"/>
          <p:cNvGrpSpPr>
            <a:grpSpLocks/>
          </p:cNvGrpSpPr>
          <p:nvPr/>
        </p:nvGrpSpPr>
        <p:grpSpPr bwMode="auto">
          <a:xfrm>
            <a:off x="5530850" y="1087438"/>
            <a:ext cx="2863850" cy="2303462"/>
            <a:chOff x="3484" y="685"/>
            <a:chExt cx="1804" cy="1451"/>
          </a:xfrm>
        </p:grpSpPr>
        <p:pic>
          <p:nvPicPr>
            <p:cNvPr id="38925" name="Picture 21" descr="110618 Old Log Cabin LorenzoID"/>
            <p:cNvPicPr>
              <a:picLocks noChangeAspect="1" noChangeArrowheads="1"/>
            </p:cNvPicPr>
            <p:nvPr/>
          </p:nvPicPr>
          <p:blipFill>
            <a:blip r:embed="rId8"/>
            <a:srcRect/>
            <a:stretch>
              <a:fillRect/>
            </a:stretch>
          </p:blipFill>
          <p:spPr bwMode="auto">
            <a:xfrm>
              <a:off x="3484" y="685"/>
              <a:ext cx="1804" cy="1309"/>
            </a:xfrm>
            <a:prstGeom prst="rect">
              <a:avLst/>
            </a:prstGeom>
            <a:noFill/>
            <a:ln w="44450" cmpd="thinThick">
              <a:solidFill>
                <a:schemeClr val="tx1"/>
              </a:solidFill>
              <a:miter lim="800000"/>
              <a:headEnd/>
              <a:tailEnd/>
            </a:ln>
          </p:spPr>
        </p:pic>
        <p:sp>
          <p:nvSpPr>
            <p:cNvPr id="38926" name="Text Box 9"/>
            <p:cNvSpPr txBox="1">
              <a:spLocks noChangeArrowheads="1"/>
            </p:cNvSpPr>
            <p:nvPr/>
          </p:nvSpPr>
          <p:spPr bwMode="auto">
            <a:xfrm>
              <a:off x="3558" y="1992"/>
              <a:ext cx="1641" cy="144"/>
            </a:xfrm>
            <a:prstGeom prst="rect">
              <a:avLst/>
            </a:prstGeom>
            <a:noFill/>
            <a:ln w="9525">
              <a:noFill/>
              <a:miter lim="800000"/>
              <a:headEnd/>
              <a:tailEnd/>
            </a:ln>
          </p:spPr>
          <p:txBody>
            <a:bodyPr/>
            <a:lstStyle/>
            <a:p>
              <a:r>
                <a:rPr lang="en-US" sz="800"/>
                <a:t>2011:  An old cabin about 1 mile west of Lorenzo, ID</a:t>
              </a:r>
              <a:endParaRPr lang="en-US"/>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descr="Lorenzo LaBelle Area Terrain"/>
          <p:cNvPicPr>
            <a:picLocks noChangeAspect="1" noChangeArrowheads="1"/>
          </p:cNvPicPr>
          <p:nvPr/>
        </p:nvPicPr>
        <p:blipFill>
          <a:blip r:embed="rId2"/>
          <a:srcRect/>
          <a:stretch>
            <a:fillRect/>
          </a:stretch>
        </p:blipFill>
        <p:spPr bwMode="auto">
          <a:xfrm>
            <a:off x="914400" y="1168400"/>
            <a:ext cx="7391400" cy="5689600"/>
          </a:xfrm>
          <a:prstGeom prst="rect">
            <a:avLst/>
          </a:prstGeom>
          <a:noFill/>
          <a:ln w="9525">
            <a:solidFill>
              <a:schemeClr val="tx1"/>
            </a:solidFill>
            <a:miter lim="800000"/>
            <a:headEnd/>
            <a:tailEnd/>
          </a:ln>
        </p:spPr>
      </p:pic>
      <p:grpSp>
        <p:nvGrpSpPr>
          <p:cNvPr id="40962" name="Group 3"/>
          <p:cNvGrpSpPr>
            <a:grpSpLocks/>
          </p:cNvGrpSpPr>
          <p:nvPr/>
        </p:nvGrpSpPr>
        <p:grpSpPr bwMode="auto">
          <a:xfrm>
            <a:off x="3886200" y="4876800"/>
            <a:ext cx="725488" cy="274638"/>
            <a:chOff x="2448" y="3072"/>
            <a:chExt cx="457" cy="173"/>
          </a:xfrm>
        </p:grpSpPr>
        <p:sp>
          <p:nvSpPr>
            <p:cNvPr id="40971" name="Oval 4"/>
            <p:cNvSpPr>
              <a:spLocks noChangeArrowheads="1"/>
            </p:cNvSpPr>
            <p:nvPr/>
          </p:nvSpPr>
          <p:spPr bwMode="auto">
            <a:xfrm>
              <a:off x="2448" y="3072"/>
              <a:ext cx="48" cy="48"/>
            </a:xfrm>
            <a:prstGeom prst="ellipse">
              <a:avLst/>
            </a:prstGeom>
            <a:solidFill>
              <a:srgbClr val="FFFF00"/>
            </a:solidFill>
            <a:ln w="9525">
              <a:solidFill>
                <a:schemeClr val="tx1"/>
              </a:solidFill>
              <a:round/>
              <a:headEnd/>
              <a:tailEnd/>
            </a:ln>
          </p:spPr>
          <p:txBody>
            <a:bodyPr wrap="none" anchor="ctr"/>
            <a:lstStyle/>
            <a:p>
              <a:endParaRPr lang="en-US"/>
            </a:p>
          </p:txBody>
        </p:sp>
        <p:sp>
          <p:nvSpPr>
            <p:cNvPr id="40972" name="Text Box 5"/>
            <p:cNvSpPr txBox="1">
              <a:spLocks noChangeArrowheads="1"/>
            </p:cNvSpPr>
            <p:nvPr/>
          </p:nvSpPr>
          <p:spPr bwMode="auto">
            <a:xfrm>
              <a:off x="2448" y="3072"/>
              <a:ext cx="457" cy="173"/>
            </a:xfrm>
            <a:prstGeom prst="rect">
              <a:avLst/>
            </a:prstGeom>
            <a:noFill/>
            <a:ln w="9525">
              <a:noFill/>
              <a:miter lim="800000"/>
              <a:headEnd/>
              <a:tailEnd/>
            </a:ln>
          </p:spPr>
          <p:txBody>
            <a:bodyPr wrap="none">
              <a:spAutoFit/>
            </a:bodyPr>
            <a:lstStyle/>
            <a:p>
              <a:r>
                <a:rPr lang="en-US" sz="1200" b="1"/>
                <a:t>LaBelle</a:t>
              </a:r>
            </a:p>
          </p:txBody>
        </p:sp>
      </p:grpSp>
      <p:grpSp>
        <p:nvGrpSpPr>
          <p:cNvPr id="40963" name="Group 6"/>
          <p:cNvGrpSpPr>
            <a:grpSpLocks/>
          </p:cNvGrpSpPr>
          <p:nvPr/>
        </p:nvGrpSpPr>
        <p:grpSpPr bwMode="auto">
          <a:xfrm>
            <a:off x="2955925" y="3962400"/>
            <a:ext cx="806450" cy="274638"/>
            <a:chOff x="1862" y="2496"/>
            <a:chExt cx="508" cy="173"/>
          </a:xfrm>
        </p:grpSpPr>
        <p:sp>
          <p:nvSpPr>
            <p:cNvPr id="40969" name="Oval 7"/>
            <p:cNvSpPr>
              <a:spLocks noChangeArrowheads="1"/>
            </p:cNvSpPr>
            <p:nvPr/>
          </p:nvSpPr>
          <p:spPr bwMode="auto">
            <a:xfrm>
              <a:off x="2322" y="2592"/>
              <a:ext cx="48" cy="48"/>
            </a:xfrm>
            <a:prstGeom prst="ellipse">
              <a:avLst/>
            </a:prstGeom>
            <a:solidFill>
              <a:srgbClr val="FFFF00"/>
            </a:solidFill>
            <a:ln w="9525">
              <a:solidFill>
                <a:schemeClr val="tx1"/>
              </a:solidFill>
              <a:round/>
              <a:headEnd/>
              <a:tailEnd/>
            </a:ln>
          </p:spPr>
          <p:txBody>
            <a:bodyPr wrap="none" anchor="ctr"/>
            <a:lstStyle/>
            <a:p>
              <a:endParaRPr lang="en-US"/>
            </a:p>
          </p:txBody>
        </p:sp>
        <p:sp>
          <p:nvSpPr>
            <p:cNvPr id="40970" name="Text Box 8"/>
            <p:cNvSpPr txBox="1">
              <a:spLocks noChangeArrowheads="1"/>
            </p:cNvSpPr>
            <p:nvPr/>
          </p:nvSpPr>
          <p:spPr bwMode="auto">
            <a:xfrm>
              <a:off x="1862" y="2496"/>
              <a:ext cx="490" cy="173"/>
            </a:xfrm>
            <a:prstGeom prst="rect">
              <a:avLst/>
            </a:prstGeom>
            <a:noFill/>
            <a:ln w="9525">
              <a:noFill/>
              <a:miter lim="800000"/>
              <a:headEnd/>
              <a:tailEnd/>
            </a:ln>
          </p:spPr>
          <p:txBody>
            <a:bodyPr wrap="none">
              <a:spAutoFit/>
            </a:bodyPr>
            <a:lstStyle/>
            <a:p>
              <a:r>
                <a:rPr lang="en-US" sz="1200" b="1"/>
                <a:t>Lorenzo</a:t>
              </a:r>
            </a:p>
          </p:txBody>
        </p:sp>
      </p:grpSp>
      <p:sp>
        <p:nvSpPr>
          <p:cNvPr id="40964" name="Oval 11"/>
          <p:cNvSpPr>
            <a:spLocks noChangeArrowheads="1"/>
          </p:cNvSpPr>
          <p:nvPr/>
        </p:nvSpPr>
        <p:spPr bwMode="auto">
          <a:xfrm>
            <a:off x="3717925" y="4351338"/>
            <a:ext cx="76200" cy="762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0965" name="Text Box 12"/>
          <p:cNvSpPr txBox="1">
            <a:spLocks noChangeArrowheads="1"/>
          </p:cNvSpPr>
          <p:nvPr/>
        </p:nvSpPr>
        <p:spPr bwMode="auto">
          <a:xfrm>
            <a:off x="2030413" y="79375"/>
            <a:ext cx="5119687" cy="854075"/>
          </a:xfrm>
          <a:prstGeom prst="rect">
            <a:avLst/>
          </a:prstGeom>
          <a:noFill/>
          <a:ln w="9525">
            <a:noFill/>
            <a:miter lim="800000"/>
            <a:headEnd/>
            <a:tailEnd/>
          </a:ln>
        </p:spPr>
        <p:txBody>
          <a:bodyPr wrap="none">
            <a:spAutoFit/>
          </a:bodyPr>
          <a:lstStyle/>
          <a:p>
            <a:pPr algn="ctr"/>
            <a:r>
              <a:rPr lang="en-US" sz="3200" b="1">
                <a:latin typeface="Rockwell" pitchFamily="18" charset="0"/>
              </a:rPr>
              <a:t>LORENZO HOMESTEAD</a:t>
            </a:r>
          </a:p>
          <a:p>
            <a:pPr algn="ctr"/>
            <a:r>
              <a:rPr lang="en-US" b="1">
                <a:latin typeface="Rockwell" pitchFamily="18" charset="0"/>
              </a:rPr>
              <a:t>1903-1907</a:t>
            </a:r>
          </a:p>
        </p:txBody>
      </p:sp>
      <p:grpSp>
        <p:nvGrpSpPr>
          <p:cNvPr id="40966" name="Group 14"/>
          <p:cNvGrpSpPr>
            <a:grpSpLocks/>
          </p:cNvGrpSpPr>
          <p:nvPr/>
        </p:nvGrpSpPr>
        <p:grpSpPr bwMode="auto">
          <a:xfrm>
            <a:off x="762000" y="2144713"/>
            <a:ext cx="2157413" cy="2995612"/>
            <a:chOff x="480" y="1351"/>
            <a:chExt cx="1359" cy="1887"/>
          </a:xfrm>
        </p:grpSpPr>
        <p:pic>
          <p:nvPicPr>
            <p:cNvPr id="40967" name="Picture 10" descr="041000 Smith Eugene &amp; Mary Smith homestead Lorenzo ID"/>
            <p:cNvPicPr>
              <a:picLocks noChangeAspect="1" noChangeArrowheads="1"/>
            </p:cNvPicPr>
            <p:nvPr/>
          </p:nvPicPr>
          <p:blipFill>
            <a:blip r:embed="rId3"/>
            <a:srcRect/>
            <a:stretch>
              <a:fillRect/>
            </a:stretch>
          </p:blipFill>
          <p:spPr bwMode="auto">
            <a:xfrm>
              <a:off x="480" y="1392"/>
              <a:ext cx="1324" cy="1846"/>
            </a:xfrm>
            <a:prstGeom prst="rect">
              <a:avLst/>
            </a:prstGeom>
            <a:noFill/>
            <a:ln w="9525">
              <a:solidFill>
                <a:schemeClr val="tx1"/>
              </a:solidFill>
              <a:miter lim="800000"/>
              <a:headEnd/>
              <a:tailEnd/>
            </a:ln>
          </p:spPr>
        </p:pic>
        <p:sp>
          <p:nvSpPr>
            <p:cNvPr id="40968" name="Text Box 13"/>
            <p:cNvSpPr txBox="1">
              <a:spLocks noChangeArrowheads="1"/>
            </p:cNvSpPr>
            <p:nvPr/>
          </p:nvSpPr>
          <p:spPr bwMode="auto">
            <a:xfrm>
              <a:off x="816" y="1351"/>
              <a:ext cx="1023" cy="192"/>
            </a:xfrm>
            <a:prstGeom prst="rect">
              <a:avLst/>
            </a:prstGeom>
            <a:noFill/>
            <a:ln w="9525">
              <a:noFill/>
              <a:miter lim="800000"/>
              <a:headEnd/>
              <a:tailEnd/>
            </a:ln>
          </p:spPr>
          <p:txBody>
            <a:bodyPr wrap="none">
              <a:spAutoFit/>
            </a:bodyPr>
            <a:lstStyle/>
            <a:p>
              <a:r>
                <a:rPr lang="en-US" sz="1400"/>
                <a:t>Smith’s Log Cabin</a:t>
              </a: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 Box 2"/>
          <p:cNvSpPr txBox="1">
            <a:spLocks noChangeArrowheads="1"/>
          </p:cNvSpPr>
          <p:nvPr/>
        </p:nvSpPr>
        <p:spPr bwMode="auto">
          <a:xfrm>
            <a:off x="2030413" y="79375"/>
            <a:ext cx="5119687" cy="854075"/>
          </a:xfrm>
          <a:prstGeom prst="rect">
            <a:avLst/>
          </a:prstGeom>
          <a:noFill/>
          <a:ln w="9525">
            <a:noFill/>
            <a:miter lim="800000"/>
            <a:headEnd/>
            <a:tailEnd/>
          </a:ln>
        </p:spPr>
        <p:txBody>
          <a:bodyPr wrap="none">
            <a:spAutoFit/>
          </a:bodyPr>
          <a:lstStyle/>
          <a:p>
            <a:pPr algn="ctr"/>
            <a:r>
              <a:rPr lang="en-US" sz="3200" b="1">
                <a:latin typeface="Rockwell" pitchFamily="18" charset="0"/>
              </a:rPr>
              <a:t>LORENZO HOMESTEAD</a:t>
            </a:r>
          </a:p>
          <a:p>
            <a:pPr algn="ctr"/>
            <a:r>
              <a:rPr lang="en-US" b="1">
                <a:latin typeface="Rockwell" pitchFamily="18" charset="0"/>
              </a:rPr>
              <a:t>1903-1907</a:t>
            </a:r>
          </a:p>
        </p:txBody>
      </p:sp>
      <p:pic>
        <p:nvPicPr>
          <p:cNvPr id="41986" name="Picture 3" descr="Lorenzo LaBelle ID Map"/>
          <p:cNvPicPr>
            <a:picLocks noChangeAspect="1" noChangeArrowheads="1"/>
          </p:cNvPicPr>
          <p:nvPr/>
        </p:nvPicPr>
        <p:blipFill>
          <a:blip r:embed="rId2"/>
          <a:srcRect/>
          <a:stretch>
            <a:fillRect/>
          </a:stretch>
        </p:blipFill>
        <p:spPr bwMode="auto">
          <a:xfrm>
            <a:off x="152400" y="1066800"/>
            <a:ext cx="7196138" cy="5692775"/>
          </a:xfrm>
          <a:prstGeom prst="rect">
            <a:avLst/>
          </a:prstGeom>
          <a:noFill/>
          <a:ln w="9525">
            <a:solidFill>
              <a:schemeClr val="tx1"/>
            </a:solidFill>
            <a:miter lim="800000"/>
            <a:headEnd/>
            <a:tailEnd/>
          </a:ln>
        </p:spPr>
      </p:pic>
      <p:sp>
        <p:nvSpPr>
          <p:cNvPr id="41987" name="Oval 4"/>
          <p:cNvSpPr>
            <a:spLocks noChangeArrowheads="1"/>
          </p:cNvSpPr>
          <p:nvPr/>
        </p:nvSpPr>
        <p:spPr bwMode="auto">
          <a:xfrm>
            <a:off x="2330450" y="2811463"/>
            <a:ext cx="76200" cy="762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1988" name="Text Box 5"/>
          <p:cNvSpPr txBox="1">
            <a:spLocks noChangeArrowheads="1"/>
          </p:cNvSpPr>
          <p:nvPr/>
        </p:nvSpPr>
        <p:spPr bwMode="auto">
          <a:xfrm>
            <a:off x="1657350" y="1233488"/>
            <a:ext cx="1009650" cy="366712"/>
          </a:xfrm>
          <a:prstGeom prst="rect">
            <a:avLst/>
          </a:prstGeom>
          <a:noFill/>
          <a:ln w="9525">
            <a:noFill/>
            <a:miter lim="800000"/>
            <a:headEnd/>
            <a:tailEnd/>
          </a:ln>
        </p:spPr>
        <p:txBody>
          <a:bodyPr wrap="none">
            <a:spAutoFit/>
          </a:bodyPr>
          <a:lstStyle/>
          <a:p>
            <a:r>
              <a:rPr lang="en-US">
                <a:solidFill>
                  <a:schemeClr val="bg1"/>
                </a:solidFill>
              </a:rPr>
              <a:t>Lorenzo</a:t>
            </a:r>
          </a:p>
        </p:txBody>
      </p:sp>
      <p:sp>
        <p:nvSpPr>
          <p:cNvPr id="41989" name="Text Box 6"/>
          <p:cNvSpPr txBox="1">
            <a:spLocks noChangeArrowheads="1"/>
          </p:cNvSpPr>
          <p:nvPr/>
        </p:nvSpPr>
        <p:spPr bwMode="auto">
          <a:xfrm>
            <a:off x="3962400" y="5638800"/>
            <a:ext cx="946150" cy="366713"/>
          </a:xfrm>
          <a:prstGeom prst="rect">
            <a:avLst/>
          </a:prstGeom>
          <a:noFill/>
          <a:ln w="9525">
            <a:noFill/>
            <a:miter lim="800000"/>
            <a:headEnd/>
            <a:tailEnd/>
          </a:ln>
        </p:spPr>
        <p:txBody>
          <a:bodyPr wrap="none">
            <a:spAutoFit/>
          </a:bodyPr>
          <a:lstStyle/>
          <a:p>
            <a:r>
              <a:rPr lang="en-US">
                <a:solidFill>
                  <a:schemeClr val="bg1"/>
                </a:solidFill>
              </a:rPr>
              <a:t>LaBelle</a:t>
            </a:r>
          </a:p>
        </p:txBody>
      </p:sp>
      <p:sp>
        <p:nvSpPr>
          <p:cNvPr id="41990" name="Rectangle 7"/>
          <p:cNvSpPr>
            <a:spLocks noChangeArrowheads="1"/>
          </p:cNvSpPr>
          <p:nvPr/>
        </p:nvSpPr>
        <p:spPr bwMode="auto">
          <a:xfrm>
            <a:off x="2514600" y="2743200"/>
            <a:ext cx="609600" cy="84138"/>
          </a:xfrm>
          <a:prstGeom prst="rect">
            <a:avLst/>
          </a:prstGeom>
          <a:solidFill>
            <a:srgbClr val="FF0000">
              <a:alpha val="34117"/>
            </a:srgbClr>
          </a:solidFill>
          <a:ln w="3175">
            <a:solidFill>
              <a:schemeClr val="tx1"/>
            </a:solidFill>
            <a:miter lim="800000"/>
            <a:headEnd/>
            <a:tailEnd/>
          </a:ln>
        </p:spPr>
        <p:txBody>
          <a:bodyPr wrap="none" anchor="ctr"/>
          <a:lstStyle/>
          <a:p>
            <a:pPr algn="ctr"/>
            <a:endParaRPr lang="en-US"/>
          </a:p>
        </p:txBody>
      </p:sp>
      <p:sp>
        <p:nvSpPr>
          <p:cNvPr id="41991" name="Text Box 8"/>
          <p:cNvSpPr txBox="1">
            <a:spLocks noChangeArrowheads="1"/>
          </p:cNvSpPr>
          <p:nvPr/>
        </p:nvSpPr>
        <p:spPr bwMode="auto">
          <a:xfrm rot="555267">
            <a:off x="4494213" y="3155950"/>
            <a:ext cx="1054100" cy="274638"/>
          </a:xfrm>
          <a:prstGeom prst="rect">
            <a:avLst/>
          </a:prstGeom>
          <a:noFill/>
          <a:ln w="9525">
            <a:noFill/>
            <a:miter lim="800000"/>
            <a:headEnd/>
            <a:tailEnd/>
          </a:ln>
        </p:spPr>
        <p:txBody>
          <a:bodyPr wrap="none">
            <a:spAutoFit/>
          </a:bodyPr>
          <a:lstStyle/>
          <a:p>
            <a:r>
              <a:rPr lang="en-US" sz="1200" b="1">
                <a:solidFill>
                  <a:srgbClr val="0066FF"/>
                </a:solidFill>
              </a:rPr>
              <a:t>Snake River</a:t>
            </a:r>
          </a:p>
        </p:txBody>
      </p:sp>
      <p:grpSp>
        <p:nvGrpSpPr>
          <p:cNvPr id="41992" name="Group 9"/>
          <p:cNvGrpSpPr>
            <a:grpSpLocks/>
          </p:cNvGrpSpPr>
          <p:nvPr/>
        </p:nvGrpSpPr>
        <p:grpSpPr bwMode="auto">
          <a:xfrm>
            <a:off x="6553200" y="2209800"/>
            <a:ext cx="349250" cy="642938"/>
            <a:chOff x="5376" y="960"/>
            <a:chExt cx="220" cy="405"/>
          </a:xfrm>
        </p:grpSpPr>
        <p:sp>
          <p:nvSpPr>
            <p:cNvPr id="41996" name="Text Box 10"/>
            <p:cNvSpPr txBox="1">
              <a:spLocks noChangeArrowheads="1"/>
            </p:cNvSpPr>
            <p:nvPr/>
          </p:nvSpPr>
          <p:spPr bwMode="auto">
            <a:xfrm>
              <a:off x="5376" y="1134"/>
              <a:ext cx="220" cy="231"/>
            </a:xfrm>
            <a:prstGeom prst="rect">
              <a:avLst/>
            </a:prstGeom>
            <a:noFill/>
            <a:ln w="9525">
              <a:noFill/>
              <a:miter lim="800000"/>
              <a:headEnd/>
              <a:tailEnd/>
            </a:ln>
          </p:spPr>
          <p:txBody>
            <a:bodyPr wrap="none">
              <a:spAutoFit/>
            </a:bodyPr>
            <a:lstStyle/>
            <a:p>
              <a:r>
                <a:rPr lang="en-US"/>
                <a:t>N</a:t>
              </a:r>
            </a:p>
          </p:txBody>
        </p:sp>
        <p:sp>
          <p:nvSpPr>
            <p:cNvPr id="41997" name="Line 11"/>
            <p:cNvSpPr>
              <a:spLocks noChangeShapeType="1"/>
            </p:cNvSpPr>
            <p:nvPr/>
          </p:nvSpPr>
          <p:spPr bwMode="auto">
            <a:xfrm flipV="1">
              <a:off x="5424" y="960"/>
              <a:ext cx="0" cy="336"/>
            </a:xfrm>
            <a:prstGeom prst="line">
              <a:avLst/>
            </a:prstGeom>
            <a:noFill/>
            <a:ln w="9525">
              <a:solidFill>
                <a:schemeClr val="tx1"/>
              </a:solidFill>
              <a:round/>
              <a:headEnd/>
              <a:tailEnd type="triangle" w="med" len="med"/>
            </a:ln>
          </p:spPr>
          <p:txBody>
            <a:bodyPr/>
            <a:lstStyle/>
            <a:p>
              <a:endParaRPr lang="en-US"/>
            </a:p>
          </p:txBody>
        </p:sp>
      </p:grpSp>
      <p:grpSp>
        <p:nvGrpSpPr>
          <p:cNvPr id="41993" name="Group 12"/>
          <p:cNvGrpSpPr>
            <a:grpSpLocks/>
          </p:cNvGrpSpPr>
          <p:nvPr/>
        </p:nvGrpSpPr>
        <p:grpSpPr bwMode="auto">
          <a:xfrm>
            <a:off x="7419975" y="1981200"/>
            <a:ext cx="1676400" cy="854075"/>
            <a:chOff x="4674" y="1248"/>
            <a:chExt cx="1056" cy="538"/>
          </a:xfrm>
        </p:grpSpPr>
        <p:sp>
          <p:nvSpPr>
            <p:cNvPr id="41994" name="Rectangle 13"/>
            <p:cNvSpPr>
              <a:spLocks noChangeArrowheads="1"/>
            </p:cNvSpPr>
            <p:nvPr/>
          </p:nvSpPr>
          <p:spPr bwMode="auto">
            <a:xfrm>
              <a:off x="4704" y="1248"/>
              <a:ext cx="960" cy="528"/>
            </a:xfrm>
            <a:prstGeom prst="rect">
              <a:avLst/>
            </a:prstGeom>
            <a:solidFill>
              <a:srgbClr val="FF0000">
                <a:alpha val="34117"/>
              </a:srgbClr>
            </a:solidFill>
            <a:ln w="3175">
              <a:solidFill>
                <a:schemeClr val="tx1"/>
              </a:solidFill>
              <a:miter lim="800000"/>
              <a:headEnd/>
              <a:tailEnd/>
            </a:ln>
          </p:spPr>
          <p:txBody>
            <a:bodyPr wrap="none" anchor="ctr"/>
            <a:lstStyle/>
            <a:p>
              <a:pPr algn="ctr"/>
              <a:endParaRPr lang="en-US"/>
            </a:p>
          </p:txBody>
        </p:sp>
        <p:sp>
          <p:nvSpPr>
            <p:cNvPr id="41995" name="Text Box 14"/>
            <p:cNvSpPr txBox="1">
              <a:spLocks noChangeArrowheads="1"/>
            </p:cNvSpPr>
            <p:nvPr/>
          </p:nvSpPr>
          <p:spPr bwMode="auto">
            <a:xfrm>
              <a:off x="4674" y="1248"/>
              <a:ext cx="1056" cy="538"/>
            </a:xfrm>
            <a:prstGeom prst="rect">
              <a:avLst/>
            </a:prstGeom>
            <a:noFill/>
            <a:ln w="9525">
              <a:noFill/>
              <a:miter lim="800000"/>
              <a:headEnd/>
              <a:tailEnd/>
            </a:ln>
          </p:spPr>
          <p:txBody>
            <a:bodyPr>
              <a:spAutoFit/>
            </a:bodyPr>
            <a:lstStyle/>
            <a:p>
              <a:r>
                <a:rPr lang="en-US" sz="1000"/>
                <a:t>Eugene Smith’s twenty-two and one half acre farm which he purchased from William Galbraith, 1 June 1903 for $600.</a:t>
              </a:r>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4" descr="100000 Indepedence Ward ID"/>
          <p:cNvPicPr>
            <a:picLocks noChangeAspect="1" noChangeArrowheads="1"/>
          </p:cNvPicPr>
          <p:nvPr/>
        </p:nvPicPr>
        <p:blipFill>
          <a:blip r:embed="rId3"/>
          <a:srcRect/>
          <a:stretch>
            <a:fillRect/>
          </a:stretch>
        </p:blipFill>
        <p:spPr bwMode="auto">
          <a:xfrm>
            <a:off x="762000" y="3886200"/>
            <a:ext cx="4157663" cy="2800350"/>
          </a:xfrm>
          <a:prstGeom prst="rect">
            <a:avLst/>
          </a:prstGeom>
          <a:noFill/>
          <a:ln w="44450" cmpd="thickThin">
            <a:solidFill>
              <a:schemeClr val="tx1"/>
            </a:solidFill>
            <a:miter lim="800000"/>
            <a:headEnd/>
            <a:tailEnd/>
          </a:ln>
        </p:spPr>
      </p:pic>
      <p:sp>
        <p:nvSpPr>
          <p:cNvPr id="43010" name="Slide Number Placeholder 5"/>
          <p:cNvSpPr txBox="1">
            <a:spLocks noGrp="1"/>
          </p:cNvSpPr>
          <p:nvPr/>
        </p:nvSpPr>
        <p:spPr bwMode="auto">
          <a:xfrm>
            <a:off x="8686800" y="6553200"/>
            <a:ext cx="457200" cy="307975"/>
          </a:xfrm>
          <a:prstGeom prst="rect">
            <a:avLst/>
          </a:prstGeom>
          <a:noFill/>
          <a:ln w="9525">
            <a:noFill/>
            <a:miter lim="800000"/>
            <a:headEnd/>
            <a:tailEnd/>
          </a:ln>
        </p:spPr>
        <p:txBody>
          <a:bodyPr/>
          <a:lstStyle/>
          <a:p>
            <a:pPr algn="r"/>
            <a:fld id="{68083E95-0B9A-4FAA-9129-7ED674F0A0E4}" type="slidenum">
              <a:rPr lang="en-US" sz="1000"/>
              <a:pPr algn="r"/>
              <a:t>16</a:t>
            </a:fld>
            <a:endParaRPr lang="en-US" sz="1000"/>
          </a:p>
        </p:txBody>
      </p:sp>
      <p:sp>
        <p:nvSpPr>
          <p:cNvPr id="43011" name="Text Box 6"/>
          <p:cNvSpPr txBox="1">
            <a:spLocks noChangeArrowheads="1"/>
          </p:cNvSpPr>
          <p:nvPr/>
        </p:nvSpPr>
        <p:spPr bwMode="auto">
          <a:xfrm>
            <a:off x="2301875" y="155575"/>
            <a:ext cx="4311650" cy="944563"/>
          </a:xfrm>
          <a:prstGeom prst="rect">
            <a:avLst/>
          </a:prstGeom>
          <a:noFill/>
          <a:ln w="9525">
            <a:noFill/>
            <a:miter lim="800000"/>
            <a:headEnd/>
            <a:tailEnd/>
          </a:ln>
        </p:spPr>
        <p:txBody>
          <a:bodyPr wrap="none">
            <a:spAutoFit/>
          </a:bodyPr>
          <a:lstStyle/>
          <a:p>
            <a:pPr algn="ctr"/>
            <a:r>
              <a:rPr lang="en-US" sz="3200" b="1">
                <a:latin typeface="Rockwell" pitchFamily="18" charset="0"/>
              </a:rPr>
              <a:t>Idaho Homesteaders</a:t>
            </a:r>
          </a:p>
          <a:p>
            <a:pPr algn="ctr"/>
            <a:r>
              <a:rPr lang="en-US" sz="2400" b="1">
                <a:latin typeface="Rockwell" pitchFamily="18" charset="0"/>
              </a:rPr>
              <a:t>1907:  Independence</a:t>
            </a:r>
          </a:p>
        </p:txBody>
      </p:sp>
      <p:grpSp>
        <p:nvGrpSpPr>
          <p:cNvPr id="43012" name="Group 7"/>
          <p:cNvGrpSpPr>
            <a:grpSpLocks/>
          </p:cNvGrpSpPr>
          <p:nvPr/>
        </p:nvGrpSpPr>
        <p:grpSpPr bwMode="auto">
          <a:xfrm>
            <a:off x="5105400" y="3657600"/>
            <a:ext cx="3452813" cy="2555875"/>
            <a:chOff x="1440" y="2549"/>
            <a:chExt cx="5436" cy="4025"/>
          </a:xfrm>
        </p:grpSpPr>
        <p:pic>
          <p:nvPicPr>
            <p:cNvPr id="43019" name="Picture 8" descr="400000s~ EugeneMarySmith FirstHome Independence ID"/>
            <p:cNvPicPr>
              <a:picLocks noChangeAspect="1" noChangeArrowheads="1"/>
            </p:cNvPicPr>
            <p:nvPr/>
          </p:nvPicPr>
          <p:blipFill>
            <a:blip r:embed="rId4"/>
            <a:srcRect/>
            <a:stretch>
              <a:fillRect/>
            </a:stretch>
          </p:blipFill>
          <p:spPr bwMode="auto">
            <a:xfrm>
              <a:off x="1440" y="2549"/>
              <a:ext cx="5436" cy="4025"/>
            </a:xfrm>
            <a:prstGeom prst="rect">
              <a:avLst/>
            </a:prstGeom>
            <a:noFill/>
            <a:ln w="44450" cmpd="thinThick">
              <a:solidFill>
                <a:srgbClr val="000000"/>
              </a:solidFill>
              <a:miter lim="800000"/>
              <a:headEnd/>
              <a:tailEnd/>
            </a:ln>
          </p:spPr>
        </p:pic>
        <p:sp>
          <p:nvSpPr>
            <p:cNvPr id="43020" name="Text Box 9"/>
            <p:cNvSpPr txBox="1">
              <a:spLocks noChangeArrowheads="1"/>
            </p:cNvSpPr>
            <p:nvPr/>
          </p:nvSpPr>
          <p:spPr bwMode="auto">
            <a:xfrm>
              <a:off x="1762" y="6180"/>
              <a:ext cx="4862" cy="360"/>
            </a:xfrm>
            <a:prstGeom prst="rect">
              <a:avLst/>
            </a:prstGeom>
            <a:noFill/>
            <a:ln w="9525">
              <a:noFill/>
              <a:miter lim="800000"/>
              <a:headEnd/>
              <a:tailEnd/>
            </a:ln>
          </p:spPr>
          <p:txBody>
            <a:bodyPr/>
            <a:lstStyle/>
            <a:p>
              <a:r>
                <a:rPr lang="en-US" sz="800">
                  <a:solidFill>
                    <a:srgbClr val="FFFFFF"/>
                  </a:solidFill>
                </a:rPr>
                <a:t>Smith's two room board house called the "Independence Home"</a:t>
              </a:r>
              <a:endParaRPr lang="en-US"/>
            </a:p>
          </p:txBody>
        </p:sp>
      </p:grpSp>
      <p:sp>
        <p:nvSpPr>
          <p:cNvPr id="43013" name="Text Box 12"/>
          <p:cNvSpPr txBox="1">
            <a:spLocks noChangeArrowheads="1"/>
          </p:cNvSpPr>
          <p:nvPr/>
        </p:nvSpPr>
        <p:spPr bwMode="auto">
          <a:xfrm>
            <a:off x="838200" y="6286500"/>
            <a:ext cx="2063750" cy="342900"/>
          </a:xfrm>
          <a:prstGeom prst="rect">
            <a:avLst/>
          </a:prstGeom>
          <a:noFill/>
          <a:ln w="9525">
            <a:noFill/>
            <a:miter lim="800000"/>
            <a:headEnd/>
            <a:tailEnd/>
          </a:ln>
        </p:spPr>
        <p:txBody>
          <a:bodyPr/>
          <a:lstStyle/>
          <a:p>
            <a:r>
              <a:rPr lang="en-US" sz="800">
                <a:solidFill>
                  <a:srgbClr val="FFFFFF"/>
                </a:solidFill>
              </a:rPr>
              <a:t>~1910: Back, 3</a:t>
            </a:r>
            <a:r>
              <a:rPr lang="en-US" sz="800" baseline="30000">
                <a:solidFill>
                  <a:srgbClr val="FFFFFF"/>
                </a:solidFill>
              </a:rPr>
              <a:t>rd</a:t>
            </a:r>
            <a:r>
              <a:rPr lang="en-US" sz="800">
                <a:solidFill>
                  <a:srgbClr val="FFFFFF"/>
                </a:solidFill>
              </a:rPr>
              <a:t> &amp; 4</a:t>
            </a:r>
            <a:r>
              <a:rPr lang="en-US" sz="800" baseline="30000">
                <a:solidFill>
                  <a:srgbClr val="FFFFFF"/>
                </a:solidFill>
              </a:rPr>
              <a:t>th</a:t>
            </a:r>
            <a:r>
              <a:rPr lang="en-US" sz="800">
                <a:solidFill>
                  <a:srgbClr val="FFFFFF"/>
                </a:solidFill>
              </a:rPr>
              <a:t> from left Eugene &amp;  Mary Smith, Independence Ward Independence, ID</a:t>
            </a:r>
            <a:endParaRPr lang="en-US"/>
          </a:p>
        </p:txBody>
      </p:sp>
      <p:grpSp>
        <p:nvGrpSpPr>
          <p:cNvPr id="43014" name="Group 19"/>
          <p:cNvGrpSpPr>
            <a:grpSpLocks/>
          </p:cNvGrpSpPr>
          <p:nvPr/>
        </p:nvGrpSpPr>
        <p:grpSpPr bwMode="auto">
          <a:xfrm>
            <a:off x="38100" y="1219200"/>
            <a:ext cx="3652838" cy="2863850"/>
            <a:chOff x="24" y="932"/>
            <a:chExt cx="2301" cy="1804"/>
          </a:xfrm>
        </p:grpSpPr>
        <p:pic>
          <p:nvPicPr>
            <p:cNvPr id="43017" name="Picture 17" descr="150000~ Lila&amp;GeorgeMarler UI Boys Charles&amp;EmilBrowning ThorntonID"/>
            <p:cNvPicPr>
              <a:picLocks noChangeAspect="1" noChangeArrowheads="1"/>
            </p:cNvPicPr>
            <p:nvPr/>
          </p:nvPicPr>
          <p:blipFill>
            <a:blip r:embed="rId5"/>
            <a:srcRect/>
            <a:stretch>
              <a:fillRect/>
            </a:stretch>
          </p:blipFill>
          <p:spPr bwMode="auto">
            <a:xfrm>
              <a:off x="48" y="932"/>
              <a:ext cx="2208" cy="1776"/>
            </a:xfrm>
            <a:prstGeom prst="rect">
              <a:avLst/>
            </a:prstGeom>
            <a:noFill/>
            <a:ln w="44450" cmpd="thickThin">
              <a:solidFill>
                <a:schemeClr val="tx1"/>
              </a:solidFill>
              <a:miter lim="800000"/>
              <a:headEnd/>
              <a:tailEnd/>
            </a:ln>
          </p:spPr>
        </p:pic>
        <p:sp>
          <p:nvSpPr>
            <p:cNvPr id="43018" name="Text Box 15"/>
            <p:cNvSpPr txBox="1">
              <a:spLocks noChangeArrowheads="1"/>
            </p:cNvSpPr>
            <p:nvPr/>
          </p:nvSpPr>
          <p:spPr bwMode="auto">
            <a:xfrm>
              <a:off x="24" y="2511"/>
              <a:ext cx="2301" cy="225"/>
            </a:xfrm>
            <a:prstGeom prst="rect">
              <a:avLst/>
            </a:prstGeom>
            <a:noFill/>
            <a:ln w="9525">
              <a:noFill/>
              <a:miter lim="800000"/>
              <a:headEnd/>
              <a:tailEnd/>
            </a:ln>
          </p:spPr>
          <p:txBody>
            <a:bodyPr/>
            <a:lstStyle/>
            <a:p>
              <a:r>
                <a:rPr lang="en-US" sz="800">
                  <a:solidFill>
                    <a:srgbClr val="FFFFFF"/>
                  </a:solidFill>
                </a:rPr>
                <a:t>~1915:  Lorenzo (Marler) Mercantile; Lila and George Marler (left)</a:t>
              </a:r>
            </a:p>
            <a:p>
              <a:r>
                <a:rPr lang="en-US" sz="800">
                  <a:solidFill>
                    <a:srgbClr val="FFFFFF"/>
                  </a:solidFill>
                </a:rPr>
                <a:t>Unidentified children; Geore and Emile Browning (far right); Thornton, ID</a:t>
              </a:r>
              <a:endParaRPr lang="en-US"/>
            </a:p>
          </p:txBody>
        </p:sp>
      </p:grpSp>
      <p:sp>
        <p:nvSpPr>
          <p:cNvPr id="43015" name="Text Box 16"/>
          <p:cNvSpPr txBox="1">
            <a:spLocks noChangeArrowheads="1"/>
          </p:cNvSpPr>
          <p:nvPr/>
        </p:nvSpPr>
        <p:spPr bwMode="auto">
          <a:xfrm>
            <a:off x="6792913" y="609600"/>
            <a:ext cx="2046287" cy="304800"/>
          </a:xfrm>
          <a:prstGeom prst="rect">
            <a:avLst/>
          </a:prstGeom>
          <a:noFill/>
          <a:ln w="9525">
            <a:noFill/>
            <a:miter lim="800000"/>
            <a:headEnd/>
            <a:tailEnd/>
          </a:ln>
        </p:spPr>
        <p:txBody>
          <a:bodyPr wrap="none">
            <a:spAutoFit/>
          </a:bodyPr>
          <a:lstStyle/>
          <a:p>
            <a:r>
              <a:rPr lang="en-US" sz="1400"/>
              <a:t>Smith’s and the Marlers</a:t>
            </a:r>
          </a:p>
        </p:txBody>
      </p:sp>
      <p:pic>
        <p:nvPicPr>
          <p:cNvPr id="43016" name="Picture 20" descr="160000~ LeonSmithAllan&amp;MaryMarlerAnnNapperLilaMarlerGleniceMaryDwinnaSmithGeorgeWMarthaMarler Thornton ID"/>
          <p:cNvPicPr>
            <a:picLocks noChangeAspect="1" noChangeArrowheads="1"/>
          </p:cNvPicPr>
          <p:nvPr/>
        </p:nvPicPr>
        <p:blipFill>
          <a:blip r:embed="rId6"/>
          <a:srcRect/>
          <a:stretch>
            <a:fillRect/>
          </a:stretch>
        </p:blipFill>
        <p:spPr bwMode="auto">
          <a:xfrm>
            <a:off x="6629400" y="893763"/>
            <a:ext cx="2373313" cy="2895600"/>
          </a:xfrm>
          <a:prstGeom prst="rect">
            <a:avLst/>
          </a:prstGeom>
          <a:noFill/>
          <a:ln w="44450" cmpd="thickThin">
            <a:solidFill>
              <a:schemeClr val="tx1"/>
            </a:solid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7" name="Group 36"/>
          <p:cNvGrpSpPr>
            <a:grpSpLocks/>
          </p:cNvGrpSpPr>
          <p:nvPr/>
        </p:nvGrpSpPr>
        <p:grpSpPr bwMode="auto">
          <a:xfrm>
            <a:off x="152400" y="990600"/>
            <a:ext cx="8915400" cy="5813425"/>
            <a:chOff x="78" y="610"/>
            <a:chExt cx="5616" cy="3662"/>
          </a:xfrm>
        </p:grpSpPr>
        <p:pic>
          <p:nvPicPr>
            <p:cNvPr id="45064" name="Picture 6" descr="South Rexberg Area Terrain"/>
            <p:cNvPicPr>
              <a:picLocks noChangeAspect="1" noChangeArrowheads="1"/>
            </p:cNvPicPr>
            <p:nvPr/>
          </p:nvPicPr>
          <p:blipFill>
            <a:blip r:embed="rId3"/>
            <a:srcRect/>
            <a:stretch>
              <a:fillRect/>
            </a:stretch>
          </p:blipFill>
          <p:spPr bwMode="auto">
            <a:xfrm>
              <a:off x="78" y="610"/>
              <a:ext cx="5616" cy="3662"/>
            </a:xfrm>
            <a:prstGeom prst="rect">
              <a:avLst/>
            </a:prstGeom>
            <a:noFill/>
            <a:ln w="31750" cmpd="thinThick">
              <a:solidFill>
                <a:schemeClr val="tx1"/>
              </a:solidFill>
              <a:miter lim="800000"/>
              <a:headEnd/>
              <a:tailEnd/>
            </a:ln>
          </p:spPr>
        </p:pic>
        <p:sp>
          <p:nvSpPr>
            <p:cNvPr id="45065" name="Text Box 7"/>
            <p:cNvSpPr txBox="1">
              <a:spLocks noChangeArrowheads="1"/>
            </p:cNvSpPr>
            <p:nvPr/>
          </p:nvSpPr>
          <p:spPr bwMode="auto">
            <a:xfrm>
              <a:off x="1248" y="1696"/>
              <a:ext cx="345" cy="135"/>
            </a:xfrm>
            <a:prstGeom prst="rect">
              <a:avLst/>
            </a:prstGeom>
            <a:noFill/>
            <a:ln w="9525">
              <a:noFill/>
              <a:miter lim="800000"/>
              <a:headEnd/>
              <a:tailEnd/>
            </a:ln>
          </p:spPr>
          <p:txBody>
            <a:bodyPr wrap="none">
              <a:spAutoFit/>
            </a:bodyPr>
            <a:lstStyle/>
            <a:p>
              <a:r>
                <a:rPr lang="en-US" sz="800" b="1"/>
                <a:t>LaBelle</a:t>
              </a:r>
            </a:p>
          </p:txBody>
        </p:sp>
        <p:sp>
          <p:nvSpPr>
            <p:cNvPr id="45066" name="Text Box 8"/>
            <p:cNvSpPr txBox="1">
              <a:spLocks noChangeArrowheads="1"/>
            </p:cNvSpPr>
            <p:nvPr/>
          </p:nvSpPr>
          <p:spPr bwMode="auto">
            <a:xfrm>
              <a:off x="664" y="1173"/>
              <a:ext cx="652" cy="154"/>
            </a:xfrm>
            <a:prstGeom prst="rect">
              <a:avLst/>
            </a:prstGeom>
            <a:noFill/>
            <a:ln w="9525">
              <a:noFill/>
              <a:miter lim="800000"/>
              <a:headEnd/>
              <a:tailEnd/>
            </a:ln>
          </p:spPr>
          <p:txBody>
            <a:bodyPr wrap="none">
              <a:spAutoFit/>
            </a:bodyPr>
            <a:lstStyle/>
            <a:p>
              <a:r>
                <a:rPr lang="en-US" sz="1000" b="1"/>
                <a:t>Independence</a:t>
              </a:r>
            </a:p>
          </p:txBody>
        </p:sp>
        <p:sp>
          <p:nvSpPr>
            <p:cNvPr id="45067" name="Text Box 9"/>
            <p:cNvSpPr txBox="1">
              <a:spLocks noChangeArrowheads="1"/>
            </p:cNvSpPr>
            <p:nvPr/>
          </p:nvSpPr>
          <p:spPr bwMode="auto">
            <a:xfrm>
              <a:off x="788" y="1461"/>
              <a:ext cx="427" cy="154"/>
            </a:xfrm>
            <a:prstGeom prst="rect">
              <a:avLst/>
            </a:prstGeom>
            <a:noFill/>
            <a:ln w="9525">
              <a:noFill/>
              <a:miter lim="800000"/>
              <a:headEnd/>
              <a:tailEnd/>
            </a:ln>
          </p:spPr>
          <p:txBody>
            <a:bodyPr wrap="none">
              <a:spAutoFit/>
            </a:bodyPr>
            <a:lstStyle/>
            <a:p>
              <a:r>
                <a:rPr lang="en-US" sz="1000" b="1"/>
                <a:t>Lorenzo</a:t>
              </a:r>
            </a:p>
          </p:txBody>
        </p:sp>
        <p:sp>
          <p:nvSpPr>
            <p:cNvPr id="45068" name="Text Box 10"/>
            <p:cNvSpPr txBox="1">
              <a:spLocks noChangeArrowheads="1"/>
            </p:cNvSpPr>
            <p:nvPr/>
          </p:nvSpPr>
          <p:spPr bwMode="auto">
            <a:xfrm>
              <a:off x="1392" y="1138"/>
              <a:ext cx="396" cy="135"/>
            </a:xfrm>
            <a:prstGeom prst="rect">
              <a:avLst/>
            </a:prstGeom>
            <a:noFill/>
            <a:ln w="9525">
              <a:noFill/>
              <a:miter lim="800000"/>
              <a:headEnd/>
              <a:tailEnd/>
            </a:ln>
          </p:spPr>
          <p:txBody>
            <a:bodyPr wrap="none">
              <a:spAutoFit/>
            </a:bodyPr>
            <a:lstStyle/>
            <a:p>
              <a:r>
                <a:rPr lang="en-US" sz="800" b="1"/>
                <a:t>Thornton</a:t>
              </a:r>
            </a:p>
          </p:txBody>
        </p:sp>
        <p:sp>
          <p:nvSpPr>
            <p:cNvPr id="45069" name="Text Box 11"/>
            <p:cNvSpPr txBox="1">
              <a:spLocks noChangeArrowheads="1"/>
            </p:cNvSpPr>
            <p:nvPr/>
          </p:nvSpPr>
          <p:spPr bwMode="auto">
            <a:xfrm rot="1583648">
              <a:off x="1920" y="2784"/>
              <a:ext cx="1324" cy="231"/>
            </a:xfrm>
            <a:prstGeom prst="rect">
              <a:avLst/>
            </a:prstGeom>
            <a:noFill/>
            <a:ln w="9525">
              <a:noFill/>
              <a:miter lim="800000"/>
              <a:headEnd/>
              <a:tailEnd/>
            </a:ln>
          </p:spPr>
          <p:txBody>
            <a:bodyPr wrap="none">
              <a:spAutoFit/>
            </a:bodyPr>
            <a:lstStyle/>
            <a:p>
              <a:pPr algn="ctr"/>
              <a:r>
                <a:rPr lang="en-US" b="1"/>
                <a:t>Dry Farming Area</a:t>
              </a:r>
            </a:p>
          </p:txBody>
        </p:sp>
        <p:sp>
          <p:nvSpPr>
            <p:cNvPr id="45070" name="Text Box 12"/>
            <p:cNvSpPr txBox="1">
              <a:spLocks noChangeArrowheads="1"/>
            </p:cNvSpPr>
            <p:nvPr/>
          </p:nvSpPr>
          <p:spPr bwMode="auto">
            <a:xfrm>
              <a:off x="980" y="974"/>
              <a:ext cx="325" cy="135"/>
            </a:xfrm>
            <a:prstGeom prst="rect">
              <a:avLst/>
            </a:prstGeom>
            <a:noFill/>
            <a:ln w="9525">
              <a:noFill/>
              <a:miter lim="800000"/>
              <a:headEnd/>
              <a:tailEnd/>
            </a:ln>
          </p:spPr>
          <p:txBody>
            <a:bodyPr wrap="none">
              <a:spAutoFit/>
            </a:bodyPr>
            <a:lstStyle/>
            <a:p>
              <a:r>
                <a:rPr lang="en-US" sz="800" b="1"/>
                <a:t>Burton</a:t>
              </a:r>
            </a:p>
          </p:txBody>
        </p:sp>
        <p:sp>
          <p:nvSpPr>
            <p:cNvPr id="45071" name="Oval 13"/>
            <p:cNvSpPr>
              <a:spLocks noChangeArrowheads="1"/>
            </p:cNvSpPr>
            <p:nvPr/>
          </p:nvSpPr>
          <p:spPr bwMode="auto">
            <a:xfrm>
              <a:off x="1248" y="1248"/>
              <a:ext cx="48" cy="48"/>
            </a:xfrm>
            <a:prstGeom prst="ellipse">
              <a:avLst/>
            </a:prstGeom>
            <a:solidFill>
              <a:srgbClr val="FFFF00"/>
            </a:solidFill>
            <a:ln w="3175">
              <a:solidFill>
                <a:schemeClr val="tx1"/>
              </a:solidFill>
              <a:round/>
              <a:headEnd/>
              <a:tailEnd/>
            </a:ln>
          </p:spPr>
          <p:txBody>
            <a:bodyPr wrap="none" anchor="ctr"/>
            <a:lstStyle/>
            <a:p>
              <a:endParaRPr lang="en-US"/>
            </a:p>
          </p:txBody>
        </p:sp>
        <p:sp>
          <p:nvSpPr>
            <p:cNvPr id="45072" name="Oval 14"/>
            <p:cNvSpPr>
              <a:spLocks noChangeArrowheads="1"/>
            </p:cNvSpPr>
            <p:nvPr/>
          </p:nvSpPr>
          <p:spPr bwMode="auto">
            <a:xfrm>
              <a:off x="1296" y="1056"/>
              <a:ext cx="48" cy="48"/>
            </a:xfrm>
            <a:prstGeom prst="ellipse">
              <a:avLst/>
            </a:prstGeom>
            <a:solidFill>
              <a:srgbClr val="FFFF00"/>
            </a:solidFill>
            <a:ln w="3175">
              <a:solidFill>
                <a:schemeClr val="tx1"/>
              </a:solidFill>
              <a:round/>
              <a:headEnd/>
              <a:tailEnd/>
            </a:ln>
          </p:spPr>
          <p:txBody>
            <a:bodyPr wrap="none" anchor="ctr"/>
            <a:lstStyle/>
            <a:p>
              <a:endParaRPr lang="en-US"/>
            </a:p>
          </p:txBody>
        </p:sp>
        <p:sp>
          <p:nvSpPr>
            <p:cNvPr id="45073" name="Oval 15"/>
            <p:cNvSpPr>
              <a:spLocks noChangeArrowheads="1"/>
            </p:cNvSpPr>
            <p:nvPr/>
          </p:nvSpPr>
          <p:spPr bwMode="auto">
            <a:xfrm>
              <a:off x="1392" y="1152"/>
              <a:ext cx="48" cy="48"/>
            </a:xfrm>
            <a:prstGeom prst="ellipse">
              <a:avLst/>
            </a:prstGeom>
            <a:solidFill>
              <a:srgbClr val="FFFF00"/>
            </a:solidFill>
            <a:ln w="3175">
              <a:solidFill>
                <a:schemeClr val="tx1"/>
              </a:solidFill>
              <a:round/>
              <a:headEnd/>
              <a:tailEnd/>
            </a:ln>
          </p:spPr>
          <p:txBody>
            <a:bodyPr wrap="none" anchor="ctr"/>
            <a:lstStyle/>
            <a:p>
              <a:endParaRPr lang="en-US"/>
            </a:p>
          </p:txBody>
        </p:sp>
        <p:sp>
          <p:nvSpPr>
            <p:cNvPr id="45074" name="Oval 16"/>
            <p:cNvSpPr>
              <a:spLocks noChangeArrowheads="1"/>
            </p:cNvSpPr>
            <p:nvPr/>
          </p:nvSpPr>
          <p:spPr bwMode="auto">
            <a:xfrm>
              <a:off x="1248" y="1680"/>
              <a:ext cx="48" cy="48"/>
            </a:xfrm>
            <a:prstGeom prst="ellipse">
              <a:avLst/>
            </a:prstGeom>
            <a:solidFill>
              <a:srgbClr val="FFFF00"/>
            </a:solidFill>
            <a:ln w="3175">
              <a:solidFill>
                <a:schemeClr val="tx1"/>
              </a:solidFill>
              <a:round/>
              <a:headEnd/>
              <a:tailEnd/>
            </a:ln>
          </p:spPr>
          <p:txBody>
            <a:bodyPr wrap="none" anchor="ctr"/>
            <a:lstStyle/>
            <a:p>
              <a:endParaRPr lang="en-US"/>
            </a:p>
          </p:txBody>
        </p:sp>
        <p:sp>
          <p:nvSpPr>
            <p:cNvPr id="45075" name="Oval 17"/>
            <p:cNvSpPr>
              <a:spLocks noChangeArrowheads="1"/>
            </p:cNvSpPr>
            <p:nvPr/>
          </p:nvSpPr>
          <p:spPr bwMode="auto">
            <a:xfrm>
              <a:off x="1152" y="1536"/>
              <a:ext cx="48" cy="48"/>
            </a:xfrm>
            <a:prstGeom prst="ellipse">
              <a:avLst/>
            </a:prstGeom>
            <a:solidFill>
              <a:srgbClr val="FFFF00"/>
            </a:solidFill>
            <a:ln w="3175">
              <a:solidFill>
                <a:schemeClr val="tx1"/>
              </a:solidFill>
              <a:round/>
              <a:headEnd/>
              <a:tailEnd/>
            </a:ln>
          </p:spPr>
          <p:txBody>
            <a:bodyPr wrap="none" anchor="ctr"/>
            <a:lstStyle/>
            <a:p>
              <a:endParaRPr lang="en-US"/>
            </a:p>
          </p:txBody>
        </p:sp>
        <p:sp>
          <p:nvSpPr>
            <p:cNvPr id="45076" name="Oval 18"/>
            <p:cNvSpPr>
              <a:spLocks noChangeArrowheads="1"/>
            </p:cNvSpPr>
            <p:nvPr/>
          </p:nvSpPr>
          <p:spPr bwMode="auto">
            <a:xfrm>
              <a:off x="1728" y="672"/>
              <a:ext cx="48" cy="48"/>
            </a:xfrm>
            <a:prstGeom prst="ellipse">
              <a:avLst/>
            </a:prstGeom>
            <a:solidFill>
              <a:srgbClr val="FFFF00"/>
            </a:solidFill>
            <a:ln w="3175">
              <a:solidFill>
                <a:schemeClr val="tx1"/>
              </a:solidFill>
              <a:round/>
              <a:headEnd/>
              <a:tailEnd/>
            </a:ln>
          </p:spPr>
          <p:txBody>
            <a:bodyPr wrap="none" anchor="ctr"/>
            <a:lstStyle/>
            <a:p>
              <a:endParaRPr lang="en-US"/>
            </a:p>
          </p:txBody>
        </p:sp>
        <p:sp>
          <p:nvSpPr>
            <p:cNvPr id="45077" name="Oval 19"/>
            <p:cNvSpPr>
              <a:spLocks noChangeArrowheads="1"/>
            </p:cNvSpPr>
            <p:nvPr/>
          </p:nvSpPr>
          <p:spPr bwMode="auto">
            <a:xfrm>
              <a:off x="1786" y="2420"/>
              <a:ext cx="48" cy="48"/>
            </a:xfrm>
            <a:prstGeom prst="ellipse">
              <a:avLst/>
            </a:prstGeom>
            <a:solidFill>
              <a:srgbClr val="FFFF00"/>
            </a:solidFill>
            <a:ln w="3175">
              <a:solidFill>
                <a:schemeClr val="tx1"/>
              </a:solidFill>
              <a:round/>
              <a:headEnd/>
              <a:tailEnd/>
            </a:ln>
          </p:spPr>
          <p:txBody>
            <a:bodyPr wrap="none" anchor="ctr"/>
            <a:lstStyle/>
            <a:p>
              <a:endParaRPr lang="en-US"/>
            </a:p>
          </p:txBody>
        </p:sp>
        <p:sp>
          <p:nvSpPr>
            <p:cNvPr id="45078" name="Text Box 22"/>
            <p:cNvSpPr txBox="1">
              <a:spLocks noChangeArrowheads="1"/>
            </p:cNvSpPr>
            <p:nvPr/>
          </p:nvSpPr>
          <p:spPr bwMode="auto">
            <a:xfrm>
              <a:off x="1584" y="897"/>
              <a:ext cx="686" cy="154"/>
            </a:xfrm>
            <a:prstGeom prst="rect">
              <a:avLst/>
            </a:prstGeom>
            <a:solidFill>
              <a:srgbClr val="FF0000">
                <a:alpha val="14902"/>
              </a:srgbClr>
            </a:solidFill>
            <a:ln w="9525">
              <a:noFill/>
              <a:miter lim="800000"/>
              <a:headEnd/>
              <a:tailEnd/>
            </a:ln>
          </p:spPr>
          <p:txBody>
            <a:bodyPr wrap="none">
              <a:spAutoFit/>
            </a:bodyPr>
            <a:lstStyle/>
            <a:p>
              <a:r>
                <a:rPr lang="en-US" sz="1000" b="1">
                  <a:latin typeface="Times New Roman" pitchFamily="18" charset="0"/>
                </a:rPr>
                <a:t>Madison County</a:t>
              </a:r>
            </a:p>
          </p:txBody>
        </p:sp>
        <p:sp>
          <p:nvSpPr>
            <p:cNvPr id="45079" name="Text Box 23"/>
            <p:cNvSpPr txBox="1">
              <a:spLocks noChangeArrowheads="1"/>
            </p:cNvSpPr>
            <p:nvPr/>
          </p:nvSpPr>
          <p:spPr bwMode="auto">
            <a:xfrm>
              <a:off x="384" y="1857"/>
              <a:ext cx="706" cy="154"/>
            </a:xfrm>
            <a:prstGeom prst="rect">
              <a:avLst/>
            </a:prstGeom>
            <a:solidFill>
              <a:srgbClr val="FF0000">
                <a:alpha val="14902"/>
              </a:srgbClr>
            </a:solidFill>
            <a:ln w="9525">
              <a:noFill/>
              <a:miter lim="800000"/>
              <a:headEnd/>
              <a:tailEnd/>
            </a:ln>
          </p:spPr>
          <p:txBody>
            <a:bodyPr wrap="none">
              <a:spAutoFit/>
            </a:bodyPr>
            <a:lstStyle/>
            <a:p>
              <a:r>
                <a:rPr lang="en-US" sz="1000" b="1">
                  <a:latin typeface="Times New Roman" pitchFamily="18" charset="0"/>
                </a:rPr>
                <a:t>Jefferson County</a:t>
              </a:r>
            </a:p>
          </p:txBody>
        </p:sp>
        <p:sp>
          <p:nvSpPr>
            <p:cNvPr id="45080" name="Text Box 24"/>
            <p:cNvSpPr txBox="1">
              <a:spLocks noChangeArrowheads="1"/>
            </p:cNvSpPr>
            <p:nvPr/>
          </p:nvSpPr>
          <p:spPr bwMode="auto">
            <a:xfrm>
              <a:off x="2688" y="3312"/>
              <a:ext cx="748" cy="154"/>
            </a:xfrm>
            <a:prstGeom prst="rect">
              <a:avLst/>
            </a:prstGeom>
            <a:solidFill>
              <a:srgbClr val="FF0000">
                <a:alpha val="14902"/>
              </a:srgbClr>
            </a:solidFill>
            <a:ln w="9525">
              <a:noFill/>
              <a:miter lim="800000"/>
              <a:headEnd/>
              <a:tailEnd/>
            </a:ln>
          </p:spPr>
          <p:txBody>
            <a:bodyPr wrap="none">
              <a:spAutoFit/>
            </a:bodyPr>
            <a:lstStyle/>
            <a:p>
              <a:r>
                <a:rPr lang="en-US" sz="1000" b="1">
                  <a:latin typeface="Times New Roman" pitchFamily="18" charset="0"/>
                </a:rPr>
                <a:t>Bonneville County</a:t>
              </a:r>
            </a:p>
          </p:txBody>
        </p:sp>
        <p:sp>
          <p:nvSpPr>
            <p:cNvPr id="45081" name="Text Box 25"/>
            <p:cNvSpPr txBox="1">
              <a:spLocks noChangeArrowheads="1"/>
            </p:cNvSpPr>
            <p:nvPr/>
          </p:nvSpPr>
          <p:spPr bwMode="auto">
            <a:xfrm rot="2414182">
              <a:off x="3216" y="2928"/>
              <a:ext cx="636" cy="135"/>
            </a:xfrm>
            <a:prstGeom prst="rect">
              <a:avLst/>
            </a:prstGeom>
            <a:noFill/>
            <a:ln w="9525">
              <a:noFill/>
              <a:miter lim="800000"/>
              <a:headEnd/>
              <a:tailEnd/>
            </a:ln>
          </p:spPr>
          <p:txBody>
            <a:bodyPr>
              <a:spAutoFit/>
            </a:bodyPr>
            <a:lstStyle/>
            <a:p>
              <a:pPr algn="ctr"/>
              <a:r>
                <a:rPr lang="en-US" sz="800" b="1"/>
                <a:t>Antelope Flats</a:t>
              </a:r>
            </a:p>
          </p:txBody>
        </p:sp>
        <p:sp>
          <p:nvSpPr>
            <p:cNvPr id="45082" name="Rectangle 26"/>
            <p:cNvSpPr>
              <a:spLocks noChangeArrowheads="1"/>
            </p:cNvSpPr>
            <p:nvPr/>
          </p:nvSpPr>
          <p:spPr bwMode="auto">
            <a:xfrm>
              <a:off x="2976" y="2784"/>
              <a:ext cx="298" cy="135"/>
            </a:xfrm>
            <a:prstGeom prst="rect">
              <a:avLst/>
            </a:prstGeom>
            <a:noFill/>
            <a:ln w="9525">
              <a:noFill/>
              <a:miter lim="800000"/>
              <a:headEnd/>
              <a:tailEnd/>
            </a:ln>
          </p:spPr>
          <p:txBody>
            <a:bodyPr wrap="none">
              <a:spAutoFit/>
            </a:bodyPr>
            <a:lstStyle/>
            <a:p>
              <a:r>
                <a:rPr lang="en-US" sz="800" b="1"/>
                <a:t>Melba</a:t>
              </a:r>
            </a:p>
          </p:txBody>
        </p:sp>
        <p:sp>
          <p:nvSpPr>
            <p:cNvPr id="45083" name="Oval 27"/>
            <p:cNvSpPr>
              <a:spLocks noChangeArrowheads="1"/>
            </p:cNvSpPr>
            <p:nvPr/>
          </p:nvSpPr>
          <p:spPr bwMode="auto">
            <a:xfrm>
              <a:off x="2976" y="2832"/>
              <a:ext cx="48" cy="48"/>
            </a:xfrm>
            <a:prstGeom prst="ellipse">
              <a:avLst/>
            </a:prstGeom>
            <a:solidFill>
              <a:srgbClr val="FFFF00"/>
            </a:solidFill>
            <a:ln w="3175">
              <a:solidFill>
                <a:schemeClr val="tx1"/>
              </a:solidFill>
              <a:round/>
              <a:headEnd/>
              <a:tailEnd/>
            </a:ln>
          </p:spPr>
          <p:txBody>
            <a:bodyPr wrap="none" anchor="ctr"/>
            <a:lstStyle/>
            <a:p>
              <a:endParaRPr lang="en-US"/>
            </a:p>
          </p:txBody>
        </p:sp>
      </p:grpSp>
      <p:sp>
        <p:nvSpPr>
          <p:cNvPr id="45058" name="Slide Number Placeholder 5"/>
          <p:cNvSpPr txBox="1">
            <a:spLocks noGrp="1"/>
          </p:cNvSpPr>
          <p:nvPr/>
        </p:nvSpPr>
        <p:spPr bwMode="auto">
          <a:xfrm>
            <a:off x="8686800" y="6553200"/>
            <a:ext cx="457200" cy="307975"/>
          </a:xfrm>
          <a:prstGeom prst="rect">
            <a:avLst/>
          </a:prstGeom>
          <a:noFill/>
          <a:ln w="9525">
            <a:noFill/>
            <a:miter lim="800000"/>
            <a:headEnd/>
            <a:tailEnd/>
          </a:ln>
        </p:spPr>
        <p:txBody>
          <a:bodyPr/>
          <a:lstStyle/>
          <a:p>
            <a:pPr algn="r"/>
            <a:fld id="{E861464F-5B6E-4FB3-A4FA-65ECC00BD563}" type="slidenum">
              <a:rPr lang="en-US" sz="1000"/>
              <a:pPr algn="r"/>
              <a:t>17</a:t>
            </a:fld>
            <a:endParaRPr lang="en-US" sz="1000"/>
          </a:p>
        </p:txBody>
      </p:sp>
      <p:sp>
        <p:nvSpPr>
          <p:cNvPr id="45059" name="Text Box 3"/>
          <p:cNvSpPr txBox="1">
            <a:spLocks noChangeArrowheads="1"/>
          </p:cNvSpPr>
          <p:nvPr/>
        </p:nvSpPr>
        <p:spPr bwMode="auto">
          <a:xfrm>
            <a:off x="2466975" y="182563"/>
            <a:ext cx="4311650" cy="579437"/>
          </a:xfrm>
          <a:prstGeom prst="rect">
            <a:avLst/>
          </a:prstGeom>
          <a:noFill/>
          <a:ln w="9525">
            <a:noFill/>
            <a:miter lim="800000"/>
            <a:headEnd/>
            <a:tailEnd/>
          </a:ln>
        </p:spPr>
        <p:txBody>
          <a:bodyPr wrap="none">
            <a:spAutoFit/>
          </a:bodyPr>
          <a:lstStyle/>
          <a:p>
            <a:pPr algn="ctr"/>
            <a:r>
              <a:rPr lang="en-US" sz="3200" b="1">
                <a:latin typeface="Rockwell" pitchFamily="18" charset="0"/>
              </a:rPr>
              <a:t>Idaho Homesteaders</a:t>
            </a:r>
          </a:p>
        </p:txBody>
      </p:sp>
      <p:grpSp>
        <p:nvGrpSpPr>
          <p:cNvPr id="45060" name="Group 29"/>
          <p:cNvGrpSpPr>
            <a:grpSpLocks/>
          </p:cNvGrpSpPr>
          <p:nvPr/>
        </p:nvGrpSpPr>
        <p:grpSpPr bwMode="auto">
          <a:xfrm>
            <a:off x="8534400" y="1524000"/>
            <a:ext cx="349250" cy="642938"/>
            <a:chOff x="5376" y="960"/>
            <a:chExt cx="220" cy="405"/>
          </a:xfrm>
        </p:grpSpPr>
        <p:sp>
          <p:nvSpPr>
            <p:cNvPr id="45062" name="Text Box 20"/>
            <p:cNvSpPr txBox="1">
              <a:spLocks noChangeArrowheads="1"/>
            </p:cNvSpPr>
            <p:nvPr/>
          </p:nvSpPr>
          <p:spPr bwMode="auto">
            <a:xfrm>
              <a:off x="5376" y="1134"/>
              <a:ext cx="220" cy="231"/>
            </a:xfrm>
            <a:prstGeom prst="rect">
              <a:avLst/>
            </a:prstGeom>
            <a:noFill/>
            <a:ln w="9525">
              <a:noFill/>
              <a:miter lim="800000"/>
              <a:headEnd/>
              <a:tailEnd/>
            </a:ln>
          </p:spPr>
          <p:txBody>
            <a:bodyPr wrap="none">
              <a:spAutoFit/>
            </a:bodyPr>
            <a:lstStyle/>
            <a:p>
              <a:r>
                <a:rPr lang="en-US"/>
                <a:t>N</a:t>
              </a:r>
            </a:p>
          </p:txBody>
        </p:sp>
        <p:sp>
          <p:nvSpPr>
            <p:cNvPr id="45063" name="Line 21"/>
            <p:cNvSpPr>
              <a:spLocks noChangeShapeType="1"/>
            </p:cNvSpPr>
            <p:nvPr/>
          </p:nvSpPr>
          <p:spPr bwMode="auto">
            <a:xfrm flipV="1">
              <a:off x="5424" y="960"/>
              <a:ext cx="0" cy="336"/>
            </a:xfrm>
            <a:prstGeom prst="line">
              <a:avLst/>
            </a:prstGeom>
            <a:noFill/>
            <a:ln w="9525">
              <a:solidFill>
                <a:schemeClr val="tx1"/>
              </a:solidFill>
              <a:round/>
              <a:headEnd/>
              <a:tailEnd type="triangle" w="med" len="med"/>
            </a:ln>
          </p:spPr>
          <p:txBody>
            <a:bodyPr/>
            <a:lstStyle/>
            <a:p>
              <a:endParaRPr lang="en-US"/>
            </a:p>
          </p:txBody>
        </p:sp>
      </p:grpSp>
      <p:sp>
        <p:nvSpPr>
          <p:cNvPr id="45061" name="Freeform 28"/>
          <p:cNvSpPr>
            <a:spLocks/>
          </p:cNvSpPr>
          <p:nvPr/>
        </p:nvSpPr>
        <p:spPr bwMode="auto">
          <a:xfrm>
            <a:off x="1965325" y="2097088"/>
            <a:ext cx="147638" cy="512762"/>
          </a:xfrm>
          <a:custGeom>
            <a:avLst/>
            <a:gdLst>
              <a:gd name="T0" fmla="*/ 0 w 93"/>
              <a:gd name="T1" fmla="*/ 512762 h 323"/>
              <a:gd name="T2" fmla="*/ 114300 w 93"/>
              <a:gd name="T3" fmla="*/ 373062 h 323"/>
              <a:gd name="T4" fmla="*/ 144463 w 93"/>
              <a:gd name="T5" fmla="*/ 250825 h 323"/>
              <a:gd name="T6" fmla="*/ 96838 w 93"/>
              <a:gd name="T7" fmla="*/ 0 h 323"/>
              <a:gd name="T8" fmla="*/ 0 60000 65536"/>
              <a:gd name="T9" fmla="*/ 0 60000 65536"/>
              <a:gd name="T10" fmla="*/ 0 60000 65536"/>
              <a:gd name="T11" fmla="*/ 0 60000 65536"/>
              <a:gd name="T12" fmla="*/ 0 w 93"/>
              <a:gd name="T13" fmla="*/ 0 h 323"/>
              <a:gd name="T14" fmla="*/ 93 w 93"/>
              <a:gd name="T15" fmla="*/ 323 h 323"/>
            </a:gdLst>
            <a:ahLst/>
            <a:cxnLst>
              <a:cxn ang="T8">
                <a:pos x="T0" y="T1"/>
              </a:cxn>
              <a:cxn ang="T9">
                <a:pos x="T2" y="T3"/>
              </a:cxn>
              <a:cxn ang="T10">
                <a:pos x="T4" y="T5"/>
              </a:cxn>
              <a:cxn ang="T11">
                <a:pos x="T6" y="T7"/>
              </a:cxn>
            </a:cxnLst>
            <a:rect l="T12" t="T13" r="T14" b="T15"/>
            <a:pathLst>
              <a:path w="93" h="323">
                <a:moveTo>
                  <a:pt x="0" y="323"/>
                </a:moveTo>
                <a:cubicBezTo>
                  <a:pt x="12" y="308"/>
                  <a:pt x="57" y="262"/>
                  <a:pt x="72" y="235"/>
                </a:cubicBezTo>
                <a:cubicBezTo>
                  <a:pt x="87" y="208"/>
                  <a:pt x="93" y="197"/>
                  <a:pt x="91" y="158"/>
                </a:cubicBezTo>
                <a:cubicBezTo>
                  <a:pt x="89" y="119"/>
                  <a:pt x="67" y="33"/>
                  <a:pt x="61" y="0"/>
                </a:cubicBezTo>
              </a:path>
            </a:pathLst>
          </a:custGeom>
          <a:noFill/>
          <a:ln w="38100" cmpd="sng">
            <a:solidFill>
              <a:srgbClr val="00CC00"/>
            </a:solidFill>
            <a:round/>
            <a:headEnd type="none" w="med" len="me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Antelope ID Terrain"/>
          <p:cNvPicPr>
            <a:picLocks noChangeAspect="1" noChangeArrowheads="1"/>
          </p:cNvPicPr>
          <p:nvPr/>
        </p:nvPicPr>
        <p:blipFill>
          <a:blip r:embed="rId3"/>
          <a:srcRect/>
          <a:stretch>
            <a:fillRect/>
          </a:stretch>
        </p:blipFill>
        <p:spPr bwMode="auto">
          <a:xfrm>
            <a:off x="0" y="871538"/>
            <a:ext cx="7467600" cy="5986462"/>
          </a:xfrm>
          <a:prstGeom prst="rect">
            <a:avLst/>
          </a:prstGeom>
          <a:noFill/>
          <a:ln w="9525">
            <a:solidFill>
              <a:schemeClr val="tx1"/>
            </a:solidFill>
            <a:miter lim="800000"/>
            <a:headEnd/>
            <a:tailEnd/>
          </a:ln>
        </p:spPr>
      </p:pic>
      <p:pic>
        <p:nvPicPr>
          <p:cNvPr id="47106" name="Picture 3" descr="140000~ LR-5 unkMen Clive&amp;MrAdamson Eugene&amp;GleniceSmith EllaAdamson &amp; MarySmithDryFarm AntelopeID"/>
          <p:cNvPicPr>
            <a:picLocks noChangeAspect="1" noChangeArrowheads="1"/>
          </p:cNvPicPr>
          <p:nvPr/>
        </p:nvPicPr>
        <p:blipFill>
          <a:blip r:embed="rId4"/>
          <a:srcRect/>
          <a:stretch>
            <a:fillRect/>
          </a:stretch>
        </p:blipFill>
        <p:spPr bwMode="auto">
          <a:xfrm>
            <a:off x="76200" y="5181600"/>
            <a:ext cx="3103563" cy="1349375"/>
          </a:xfrm>
          <a:prstGeom prst="rect">
            <a:avLst/>
          </a:prstGeom>
          <a:noFill/>
          <a:ln w="9525">
            <a:solidFill>
              <a:schemeClr val="tx1"/>
            </a:solidFill>
            <a:miter lim="800000"/>
            <a:headEnd/>
            <a:tailEnd/>
          </a:ln>
        </p:spPr>
      </p:pic>
      <p:sp>
        <p:nvSpPr>
          <p:cNvPr id="47107" name="Text Box 5"/>
          <p:cNvSpPr txBox="1">
            <a:spLocks noChangeArrowheads="1"/>
          </p:cNvSpPr>
          <p:nvPr/>
        </p:nvSpPr>
        <p:spPr bwMode="auto">
          <a:xfrm>
            <a:off x="533400" y="6273800"/>
            <a:ext cx="1795463" cy="244475"/>
          </a:xfrm>
          <a:prstGeom prst="rect">
            <a:avLst/>
          </a:prstGeom>
          <a:noFill/>
          <a:ln w="9525">
            <a:noFill/>
            <a:miter lim="800000"/>
            <a:headEnd/>
            <a:tailEnd/>
          </a:ln>
        </p:spPr>
        <p:txBody>
          <a:bodyPr wrap="none">
            <a:spAutoFit/>
          </a:bodyPr>
          <a:lstStyle/>
          <a:p>
            <a:r>
              <a:rPr lang="en-US" sz="1000" b="1">
                <a:solidFill>
                  <a:schemeClr val="bg1"/>
                </a:solidFill>
              </a:rPr>
              <a:t>Homestead “Sheep Camp”</a:t>
            </a:r>
          </a:p>
        </p:txBody>
      </p:sp>
      <p:sp>
        <p:nvSpPr>
          <p:cNvPr id="47108" name="Oval 7"/>
          <p:cNvSpPr>
            <a:spLocks noChangeArrowheads="1"/>
          </p:cNvSpPr>
          <p:nvPr/>
        </p:nvSpPr>
        <p:spPr bwMode="auto">
          <a:xfrm>
            <a:off x="4114800" y="2895600"/>
            <a:ext cx="76200" cy="76200"/>
          </a:xfrm>
          <a:prstGeom prst="ellipse">
            <a:avLst/>
          </a:prstGeom>
          <a:solidFill>
            <a:srgbClr val="CC0000"/>
          </a:solidFill>
          <a:ln w="9525">
            <a:noFill/>
            <a:round/>
            <a:headEnd/>
            <a:tailEnd/>
          </a:ln>
        </p:spPr>
        <p:txBody>
          <a:bodyPr wrap="none" anchor="ctr"/>
          <a:lstStyle/>
          <a:p>
            <a:endParaRPr lang="en-US"/>
          </a:p>
        </p:txBody>
      </p:sp>
      <p:sp>
        <p:nvSpPr>
          <p:cNvPr id="47109" name="Text Box 8"/>
          <p:cNvSpPr txBox="1">
            <a:spLocks noChangeArrowheads="1"/>
          </p:cNvSpPr>
          <p:nvPr/>
        </p:nvSpPr>
        <p:spPr bwMode="auto">
          <a:xfrm>
            <a:off x="4114800" y="2667000"/>
            <a:ext cx="1204913" cy="344488"/>
          </a:xfrm>
          <a:prstGeom prst="rect">
            <a:avLst/>
          </a:prstGeom>
          <a:noFill/>
          <a:ln w="9525">
            <a:noFill/>
            <a:miter lim="800000"/>
            <a:headEnd/>
            <a:tailEnd/>
          </a:ln>
        </p:spPr>
        <p:txBody>
          <a:bodyPr wrap="none">
            <a:spAutoFit/>
          </a:bodyPr>
          <a:lstStyle/>
          <a:p>
            <a:pPr>
              <a:lnSpc>
                <a:spcPct val="75000"/>
              </a:lnSpc>
            </a:pPr>
            <a:r>
              <a:rPr lang="en-US" sz="1400"/>
              <a:t>Melba</a:t>
            </a:r>
          </a:p>
          <a:p>
            <a:pPr>
              <a:lnSpc>
                <a:spcPct val="75000"/>
              </a:lnSpc>
            </a:pPr>
            <a:r>
              <a:rPr lang="en-US" sz="800"/>
              <a:t>(Approximate location)</a:t>
            </a:r>
          </a:p>
        </p:txBody>
      </p:sp>
      <p:sp>
        <p:nvSpPr>
          <p:cNvPr id="47110" name="Rectangle 9"/>
          <p:cNvSpPr>
            <a:spLocks noChangeArrowheads="1"/>
          </p:cNvSpPr>
          <p:nvPr/>
        </p:nvSpPr>
        <p:spPr bwMode="auto">
          <a:xfrm>
            <a:off x="4114800" y="2971800"/>
            <a:ext cx="76200" cy="533400"/>
          </a:xfrm>
          <a:prstGeom prst="rect">
            <a:avLst/>
          </a:prstGeom>
          <a:solidFill>
            <a:srgbClr val="FF0000">
              <a:alpha val="18823"/>
            </a:srgbClr>
          </a:solidFill>
          <a:ln w="3175">
            <a:solidFill>
              <a:schemeClr val="tx1"/>
            </a:solidFill>
            <a:miter lim="800000"/>
            <a:headEnd/>
            <a:tailEnd/>
          </a:ln>
        </p:spPr>
        <p:txBody>
          <a:bodyPr wrap="none" anchor="ctr"/>
          <a:lstStyle/>
          <a:p>
            <a:pPr algn="ctr"/>
            <a:endParaRPr lang="en-US" sz="1200" b="1"/>
          </a:p>
        </p:txBody>
      </p:sp>
      <p:sp>
        <p:nvSpPr>
          <p:cNvPr id="47111" name="Line 14"/>
          <p:cNvSpPr>
            <a:spLocks noChangeShapeType="1"/>
          </p:cNvSpPr>
          <p:nvPr/>
        </p:nvSpPr>
        <p:spPr bwMode="auto">
          <a:xfrm flipV="1">
            <a:off x="3124200" y="3429000"/>
            <a:ext cx="990600" cy="1828800"/>
          </a:xfrm>
          <a:prstGeom prst="line">
            <a:avLst/>
          </a:prstGeom>
          <a:noFill/>
          <a:ln w="9525">
            <a:solidFill>
              <a:schemeClr val="tx1"/>
            </a:solidFill>
            <a:round/>
            <a:headEnd/>
            <a:tailEnd type="triangle" w="sm" len="sm"/>
          </a:ln>
        </p:spPr>
        <p:txBody>
          <a:bodyPr/>
          <a:lstStyle/>
          <a:p>
            <a:endParaRPr lang="en-US"/>
          </a:p>
        </p:txBody>
      </p:sp>
      <p:sp>
        <p:nvSpPr>
          <p:cNvPr id="47112" name="Rectangle 18"/>
          <p:cNvSpPr>
            <a:spLocks noChangeArrowheads="1"/>
          </p:cNvSpPr>
          <p:nvPr/>
        </p:nvSpPr>
        <p:spPr bwMode="auto">
          <a:xfrm>
            <a:off x="4029075" y="3048000"/>
            <a:ext cx="254000" cy="244475"/>
          </a:xfrm>
          <a:prstGeom prst="rect">
            <a:avLst/>
          </a:prstGeom>
          <a:noFill/>
          <a:ln w="9525">
            <a:noFill/>
            <a:miter lim="800000"/>
            <a:headEnd/>
            <a:tailEnd/>
          </a:ln>
        </p:spPr>
        <p:txBody>
          <a:bodyPr wrap="none">
            <a:spAutoFit/>
          </a:bodyPr>
          <a:lstStyle/>
          <a:p>
            <a:r>
              <a:rPr lang="en-US" sz="1000" b="1">
                <a:solidFill>
                  <a:srgbClr val="990000"/>
                </a:solidFill>
              </a:rPr>
              <a:t>1</a:t>
            </a:r>
          </a:p>
        </p:txBody>
      </p:sp>
      <p:sp>
        <p:nvSpPr>
          <p:cNvPr id="47113" name="Text Box 25"/>
          <p:cNvSpPr txBox="1">
            <a:spLocks noChangeArrowheads="1"/>
          </p:cNvSpPr>
          <p:nvPr/>
        </p:nvSpPr>
        <p:spPr bwMode="auto">
          <a:xfrm>
            <a:off x="7467600" y="1355725"/>
            <a:ext cx="1603375" cy="596900"/>
          </a:xfrm>
          <a:prstGeom prst="rect">
            <a:avLst/>
          </a:prstGeom>
          <a:noFill/>
          <a:ln w="9525">
            <a:noFill/>
            <a:miter lim="800000"/>
            <a:headEnd/>
            <a:tailEnd/>
          </a:ln>
        </p:spPr>
        <p:txBody>
          <a:bodyPr wrap="none">
            <a:spAutoFit/>
          </a:bodyPr>
          <a:lstStyle/>
          <a:p>
            <a:pPr marL="342900" indent="-342900"/>
            <a:r>
              <a:rPr lang="en-US" sz="1100"/>
              <a:t>1. 1909-17 Homestead</a:t>
            </a:r>
          </a:p>
          <a:p>
            <a:pPr marL="342900" indent="-342900"/>
            <a:r>
              <a:rPr lang="en-US" sz="1100"/>
              <a:t>   “Sheep Camp”</a:t>
            </a:r>
          </a:p>
          <a:p>
            <a:pPr marL="342900" indent="-342900"/>
            <a:r>
              <a:rPr lang="en-US" sz="1100"/>
              <a:t>    </a:t>
            </a:r>
          </a:p>
        </p:txBody>
      </p:sp>
      <p:sp>
        <p:nvSpPr>
          <p:cNvPr id="47114" name="Freeform 26"/>
          <p:cNvSpPr>
            <a:spLocks/>
          </p:cNvSpPr>
          <p:nvPr/>
        </p:nvSpPr>
        <p:spPr bwMode="auto">
          <a:xfrm>
            <a:off x="4124325" y="2990850"/>
            <a:ext cx="69850" cy="60325"/>
          </a:xfrm>
          <a:custGeom>
            <a:avLst/>
            <a:gdLst>
              <a:gd name="T0" fmla="*/ 2147483647 w 44"/>
              <a:gd name="T1" fmla="*/ 2147483647 h 38"/>
              <a:gd name="T2" fmla="*/ 2147483647 w 44"/>
              <a:gd name="T3" fmla="*/ 2147483647 h 38"/>
              <a:gd name="T4" fmla="*/ 2147483647 w 44"/>
              <a:gd name="T5" fmla="*/ 2147483647 h 38"/>
              <a:gd name="T6" fmla="*/ 2147483647 w 44"/>
              <a:gd name="T7" fmla="*/ 2147483647 h 38"/>
              <a:gd name="T8" fmla="*/ 2147483647 w 44"/>
              <a:gd name="T9" fmla="*/ 2147483647 h 38"/>
              <a:gd name="T10" fmla="*/ 2147483647 w 44"/>
              <a:gd name="T11" fmla="*/ 2147483647 h 38"/>
              <a:gd name="T12" fmla="*/ 2147483647 w 44"/>
              <a:gd name="T13" fmla="*/ 2147483647 h 38"/>
              <a:gd name="T14" fmla="*/ 2147483647 w 44"/>
              <a:gd name="T15" fmla="*/ 2147483647 h 38"/>
              <a:gd name="T16" fmla="*/ 2147483647 w 44"/>
              <a:gd name="T17" fmla="*/ 2147483647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38"/>
              <a:gd name="T29" fmla="*/ 44 w 44"/>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38">
                <a:moveTo>
                  <a:pt x="42" y="6"/>
                </a:moveTo>
                <a:cubicBezTo>
                  <a:pt x="40" y="0"/>
                  <a:pt x="35" y="4"/>
                  <a:pt x="31" y="3"/>
                </a:cubicBezTo>
                <a:cubicBezTo>
                  <a:pt x="27" y="2"/>
                  <a:pt x="22" y="3"/>
                  <a:pt x="18" y="3"/>
                </a:cubicBezTo>
                <a:cubicBezTo>
                  <a:pt x="14" y="3"/>
                  <a:pt x="8" y="0"/>
                  <a:pt x="6" y="2"/>
                </a:cubicBezTo>
                <a:cubicBezTo>
                  <a:pt x="0" y="4"/>
                  <a:pt x="4" y="12"/>
                  <a:pt x="4" y="17"/>
                </a:cubicBezTo>
                <a:cubicBezTo>
                  <a:pt x="4" y="22"/>
                  <a:pt x="3" y="30"/>
                  <a:pt x="6" y="33"/>
                </a:cubicBezTo>
                <a:cubicBezTo>
                  <a:pt x="8" y="37"/>
                  <a:pt x="14" y="36"/>
                  <a:pt x="19" y="35"/>
                </a:cubicBezTo>
                <a:cubicBezTo>
                  <a:pt x="27" y="38"/>
                  <a:pt x="34" y="36"/>
                  <a:pt x="42" y="35"/>
                </a:cubicBezTo>
                <a:cubicBezTo>
                  <a:pt x="44" y="24"/>
                  <a:pt x="41" y="18"/>
                  <a:pt x="42" y="6"/>
                </a:cubicBezTo>
                <a:close/>
              </a:path>
            </a:pathLst>
          </a:custGeom>
          <a:solidFill>
            <a:srgbClr val="FF0000">
              <a:alpha val="49019"/>
            </a:srgbClr>
          </a:solidFill>
          <a:ln w="3175">
            <a:solidFill>
              <a:schemeClr val="tx1"/>
            </a:solidFill>
            <a:round/>
            <a:headEnd/>
            <a:tailEnd/>
          </a:ln>
        </p:spPr>
        <p:txBody>
          <a:bodyPr/>
          <a:lstStyle/>
          <a:p>
            <a:endParaRPr lang="en-US"/>
          </a:p>
        </p:txBody>
      </p:sp>
      <p:sp>
        <p:nvSpPr>
          <p:cNvPr id="47115" name="Rectangle 27"/>
          <p:cNvSpPr>
            <a:spLocks noChangeArrowheads="1"/>
          </p:cNvSpPr>
          <p:nvPr/>
        </p:nvSpPr>
        <p:spPr bwMode="auto">
          <a:xfrm>
            <a:off x="4130675" y="2895600"/>
            <a:ext cx="254000" cy="244475"/>
          </a:xfrm>
          <a:prstGeom prst="rect">
            <a:avLst/>
          </a:prstGeom>
          <a:noFill/>
          <a:ln w="9525">
            <a:noFill/>
            <a:miter lim="800000"/>
            <a:headEnd/>
            <a:tailEnd/>
          </a:ln>
        </p:spPr>
        <p:txBody>
          <a:bodyPr wrap="none">
            <a:spAutoFit/>
          </a:bodyPr>
          <a:lstStyle/>
          <a:p>
            <a:r>
              <a:rPr lang="en-US" sz="1000" b="1">
                <a:solidFill>
                  <a:srgbClr val="990000"/>
                </a:solidFill>
              </a:rPr>
              <a:t>2</a:t>
            </a:r>
          </a:p>
        </p:txBody>
      </p:sp>
      <p:sp>
        <p:nvSpPr>
          <p:cNvPr id="47116" name="Text Box 28"/>
          <p:cNvSpPr txBox="1">
            <a:spLocks noChangeArrowheads="1"/>
          </p:cNvSpPr>
          <p:nvPr/>
        </p:nvSpPr>
        <p:spPr bwMode="auto">
          <a:xfrm>
            <a:off x="7467600" y="1993900"/>
            <a:ext cx="1463675" cy="765175"/>
          </a:xfrm>
          <a:prstGeom prst="rect">
            <a:avLst/>
          </a:prstGeom>
          <a:noFill/>
          <a:ln w="9525">
            <a:noFill/>
            <a:miter lim="800000"/>
            <a:headEnd/>
            <a:tailEnd/>
          </a:ln>
        </p:spPr>
        <p:txBody>
          <a:bodyPr wrap="none">
            <a:spAutoFit/>
          </a:bodyPr>
          <a:lstStyle/>
          <a:p>
            <a:r>
              <a:rPr lang="en-US" sz="1100"/>
              <a:t>2. 1914: Sold land to</a:t>
            </a:r>
          </a:p>
          <a:p>
            <a:r>
              <a:rPr lang="en-US" sz="1100"/>
              <a:t>     Bishop, $25.for </a:t>
            </a:r>
          </a:p>
          <a:p>
            <a:r>
              <a:rPr lang="en-US" sz="1100"/>
              <a:t>     Melba Church</a:t>
            </a:r>
          </a:p>
          <a:p>
            <a:r>
              <a:rPr lang="en-US" sz="1100"/>
              <a:t>    </a:t>
            </a:r>
          </a:p>
        </p:txBody>
      </p:sp>
      <p:sp>
        <p:nvSpPr>
          <p:cNvPr id="47117" name="Text Box 30"/>
          <p:cNvSpPr txBox="1">
            <a:spLocks noChangeArrowheads="1"/>
          </p:cNvSpPr>
          <p:nvPr/>
        </p:nvSpPr>
        <p:spPr bwMode="auto">
          <a:xfrm>
            <a:off x="7448550" y="3733800"/>
            <a:ext cx="1695450" cy="884238"/>
          </a:xfrm>
          <a:prstGeom prst="rect">
            <a:avLst/>
          </a:prstGeom>
          <a:noFill/>
          <a:ln w="9525">
            <a:noFill/>
            <a:miter lim="800000"/>
            <a:headEnd/>
            <a:tailEnd/>
          </a:ln>
        </p:spPr>
        <p:txBody>
          <a:bodyPr wrap="none">
            <a:spAutoFit/>
          </a:bodyPr>
          <a:lstStyle/>
          <a:p>
            <a:r>
              <a:rPr lang="en-US" sz="1400" u="sng"/>
              <a:t>Melba</a:t>
            </a:r>
          </a:p>
          <a:p>
            <a:r>
              <a:rPr lang="en-US"/>
              <a:t>  </a:t>
            </a:r>
            <a:r>
              <a:rPr lang="en-US" sz="1000"/>
              <a:t>- Small Store/Post Office</a:t>
            </a:r>
          </a:p>
          <a:p>
            <a:r>
              <a:rPr lang="en-US" sz="1000"/>
              <a:t>    - School</a:t>
            </a:r>
          </a:p>
          <a:p>
            <a:r>
              <a:rPr lang="en-US" sz="1000"/>
              <a:t>    - Church</a:t>
            </a:r>
          </a:p>
        </p:txBody>
      </p:sp>
      <p:sp>
        <p:nvSpPr>
          <p:cNvPr id="47118" name="Text Box 31"/>
          <p:cNvSpPr txBox="1">
            <a:spLocks noChangeArrowheads="1"/>
          </p:cNvSpPr>
          <p:nvPr/>
        </p:nvSpPr>
        <p:spPr bwMode="auto">
          <a:xfrm>
            <a:off x="2198688" y="-74613"/>
            <a:ext cx="4652962" cy="1006476"/>
          </a:xfrm>
          <a:prstGeom prst="rect">
            <a:avLst/>
          </a:prstGeom>
          <a:noFill/>
          <a:ln w="9525">
            <a:noFill/>
            <a:miter lim="800000"/>
            <a:headEnd/>
            <a:tailEnd/>
          </a:ln>
        </p:spPr>
        <p:txBody>
          <a:bodyPr wrap="none">
            <a:spAutoFit/>
          </a:bodyPr>
          <a:lstStyle/>
          <a:p>
            <a:pPr algn="ctr"/>
            <a:r>
              <a:rPr lang="en-US" sz="2800" b="1">
                <a:latin typeface="Rockwell" pitchFamily="18" charset="0"/>
              </a:rPr>
              <a:t>Antelope Flats Dry Farms</a:t>
            </a:r>
            <a:endParaRPr lang="en-US" sz="2400" b="1">
              <a:latin typeface="Rockwell" pitchFamily="18" charset="0"/>
            </a:endParaRPr>
          </a:p>
          <a:p>
            <a:pPr algn="ctr"/>
            <a:r>
              <a:rPr lang="en-US" sz="2000" b="1">
                <a:latin typeface="Rockwell" pitchFamily="18" charset="0"/>
              </a:rPr>
              <a:t>Smith Family Homes and Property</a:t>
            </a:r>
          </a:p>
          <a:p>
            <a:pPr algn="ctr"/>
            <a:r>
              <a:rPr lang="en-US" sz="1200" b="1">
                <a:latin typeface="Rockwell" pitchFamily="18" charset="0"/>
              </a:rPr>
              <a:t>~1909 - 1932</a:t>
            </a:r>
          </a:p>
        </p:txBody>
      </p:sp>
      <p:grpSp>
        <p:nvGrpSpPr>
          <p:cNvPr id="47119" name="Group 37"/>
          <p:cNvGrpSpPr>
            <a:grpSpLocks/>
          </p:cNvGrpSpPr>
          <p:nvPr/>
        </p:nvGrpSpPr>
        <p:grpSpPr bwMode="auto">
          <a:xfrm>
            <a:off x="457200" y="1143000"/>
            <a:ext cx="349250" cy="642938"/>
            <a:chOff x="5376" y="960"/>
            <a:chExt cx="220" cy="405"/>
          </a:xfrm>
        </p:grpSpPr>
        <p:sp>
          <p:nvSpPr>
            <p:cNvPr id="47121" name="Text Box 38"/>
            <p:cNvSpPr txBox="1">
              <a:spLocks noChangeArrowheads="1"/>
            </p:cNvSpPr>
            <p:nvPr/>
          </p:nvSpPr>
          <p:spPr bwMode="auto">
            <a:xfrm>
              <a:off x="5376" y="1134"/>
              <a:ext cx="220" cy="231"/>
            </a:xfrm>
            <a:prstGeom prst="rect">
              <a:avLst/>
            </a:prstGeom>
            <a:noFill/>
            <a:ln w="9525">
              <a:noFill/>
              <a:miter lim="800000"/>
              <a:headEnd/>
              <a:tailEnd/>
            </a:ln>
          </p:spPr>
          <p:txBody>
            <a:bodyPr wrap="none">
              <a:spAutoFit/>
            </a:bodyPr>
            <a:lstStyle/>
            <a:p>
              <a:r>
                <a:rPr lang="en-US"/>
                <a:t>N</a:t>
              </a:r>
            </a:p>
          </p:txBody>
        </p:sp>
        <p:sp>
          <p:nvSpPr>
            <p:cNvPr id="47122" name="Line 39"/>
            <p:cNvSpPr>
              <a:spLocks noChangeShapeType="1"/>
            </p:cNvSpPr>
            <p:nvPr/>
          </p:nvSpPr>
          <p:spPr bwMode="auto">
            <a:xfrm flipV="1">
              <a:off x="5424" y="960"/>
              <a:ext cx="0" cy="336"/>
            </a:xfrm>
            <a:prstGeom prst="line">
              <a:avLst/>
            </a:prstGeom>
            <a:noFill/>
            <a:ln w="9525">
              <a:solidFill>
                <a:schemeClr val="tx1"/>
              </a:solidFill>
              <a:round/>
              <a:headEnd/>
              <a:tailEnd type="triangle" w="med" len="med"/>
            </a:ln>
          </p:spPr>
          <p:txBody>
            <a:bodyPr/>
            <a:lstStyle/>
            <a:p>
              <a:endParaRPr lang="en-US"/>
            </a:p>
          </p:txBody>
        </p:sp>
      </p:grpSp>
      <p:sp>
        <p:nvSpPr>
          <p:cNvPr id="47120" name="Text Box 5"/>
          <p:cNvSpPr txBox="1">
            <a:spLocks noChangeArrowheads="1"/>
          </p:cNvSpPr>
          <p:nvPr/>
        </p:nvSpPr>
        <p:spPr bwMode="auto">
          <a:xfrm rot="-985034">
            <a:off x="457200" y="4495800"/>
            <a:ext cx="4614863" cy="366713"/>
          </a:xfrm>
          <a:prstGeom prst="rect">
            <a:avLst/>
          </a:prstGeom>
          <a:noFill/>
          <a:ln w="9525">
            <a:noFill/>
            <a:miter lim="800000"/>
            <a:headEnd/>
            <a:tailEnd/>
          </a:ln>
        </p:spPr>
        <p:txBody>
          <a:bodyPr wrap="none">
            <a:spAutoFit/>
          </a:bodyPr>
          <a:lstStyle/>
          <a:p>
            <a:r>
              <a:rPr lang="en-US" b="1">
                <a:solidFill>
                  <a:srgbClr val="FF0000"/>
                </a:solidFill>
                <a:latin typeface="Rockwell" pitchFamily="18" charset="0"/>
              </a:rPr>
              <a:t>ENLARGED HOMESTEAD ACT OF 1909</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3" name="Group 12"/>
          <p:cNvGrpSpPr>
            <a:grpSpLocks/>
          </p:cNvGrpSpPr>
          <p:nvPr/>
        </p:nvGrpSpPr>
        <p:grpSpPr bwMode="auto">
          <a:xfrm>
            <a:off x="457200" y="1524000"/>
            <a:ext cx="5486400" cy="2424113"/>
            <a:chOff x="288" y="1185"/>
            <a:chExt cx="3456" cy="1527"/>
          </a:xfrm>
        </p:grpSpPr>
        <p:pic>
          <p:nvPicPr>
            <p:cNvPr id="49158" name="Picture 11" descr="120000~ LR-5 unkMen Clive&amp;MrAdamson Eugene&amp;GleniceSmith Ella A SmithDryFarm AntelopeID"/>
            <p:cNvPicPr>
              <a:picLocks noChangeAspect="1" noChangeArrowheads="1"/>
            </p:cNvPicPr>
            <p:nvPr/>
          </p:nvPicPr>
          <p:blipFill>
            <a:blip r:embed="rId3"/>
            <a:srcRect/>
            <a:stretch>
              <a:fillRect/>
            </a:stretch>
          </p:blipFill>
          <p:spPr bwMode="auto">
            <a:xfrm>
              <a:off x="288" y="1185"/>
              <a:ext cx="3456" cy="1503"/>
            </a:xfrm>
            <a:prstGeom prst="rect">
              <a:avLst/>
            </a:prstGeom>
            <a:noFill/>
            <a:ln w="44450" cmpd="thickThin">
              <a:solidFill>
                <a:schemeClr val="tx1"/>
              </a:solidFill>
              <a:miter lim="800000"/>
              <a:headEnd/>
              <a:tailEnd/>
            </a:ln>
          </p:spPr>
        </p:pic>
        <p:sp>
          <p:nvSpPr>
            <p:cNvPr id="49159" name="Text Box 8"/>
            <p:cNvSpPr txBox="1">
              <a:spLocks noChangeArrowheads="1"/>
            </p:cNvSpPr>
            <p:nvPr/>
          </p:nvSpPr>
          <p:spPr bwMode="auto">
            <a:xfrm>
              <a:off x="330" y="2496"/>
              <a:ext cx="3364" cy="216"/>
            </a:xfrm>
            <a:prstGeom prst="rect">
              <a:avLst/>
            </a:prstGeom>
            <a:noFill/>
            <a:ln w="9525">
              <a:noFill/>
              <a:miter lim="800000"/>
              <a:headEnd/>
              <a:tailEnd/>
            </a:ln>
          </p:spPr>
          <p:txBody>
            <a:bodyPr/>
            <a:lstStyle/>
            <a:p>
              <a:r>
                <a:rPr lang="en-US" sz="800">
                  <a:solidFill>
                    <a:srgbClr val="FFFFFF"/>
                  </a:solidFill>
                </a:rPr>
                <a:t>~1912:  L&gt;R 5 Unidentified work hands,  Lewis &amp; son Clive Adamson , Eugene &amp; Glenice Smith, Ella Adamson &amp; Mary Smith.  Smith "Sheep Camp" homestead dry farm; Antelope Flats, Idaho</a:t>
              </a:r>
              <a:endParaRPr lang="en-US"/>
            </a:p>
          </p:txBody>
        </p:sp>
      </p:grpSp>
      <p:sp>
        <p:nvSpPr>
          <p:cNvPr id="49154" name="Slide Number Placeholder 5"/>
          <p:cNvSpPr txBox="1">
            <a:spLocks noGrp="1"/>
          </p:cNvSpPr>
          <p:nvPr/>
        </p:nvSpPr>
        <p:spPr bwMode="auto">
          <a:xfrm>
            <a:off x="8686800" y="6553200"/>
            <a:ext cx="457200" cy="307975"/>
          </a:xfrm>
          <a:prstGeom prst="rect">
            <a:avLst/>
          </a:prstGeom>
          <a:noFill/>
          <a:ln w="9525">
            <a:noFill/>
            <a:miter lim="800000"/>
            <a:headEnd/>
            <a:tailEnd/>
          </a:ln>
        </p:spPr>
        <p:txBody>
          <a:bodyPr/>
          <a:lstStyle/>
          <a:p>
            <a:pPr algn="r"/>
            <a:fld id="{D759A4F0-4642-4D12-AECB-4032CF836CF2}" type="slidenum">
              <a:rPr lang="en-US" sz="1000"/>
              <a:pPr algn="r"/>
              <a:t>19</a:t>
            </a:fld>
            <a:endParaRPr lang="en-US" sz="1000"/>
          </a:p>
        </p:txBody>
      </p:sp>
      <p:sp>
        <p:nvSpPr>
          <p:cNvPr id="49155" name="Text Box 3"/>
          <p:cNvSpPr txBox="1">
            <a:spLocks noChangeArrowheads="1"/>
          </p:cNvSpPr>
          <p:nvPr/>
        </p:nvSpPr>
        <p:spPr bwMode="auto">
          <a:xfrm>
            <a:off x="2301875" y="155575"/>
            <a:ext cx="4349750" cy="944563"/>
          </a:xfrm>
          <a:prstGeom prst="rect">
            <a:avLst/>
          </a:prstGeom>
          <a:noFill/>
          <a:ln w="9525">
            <a:noFill/>
            <a:miter lim="800000"/>
            <a:headEnd/>
            <a:tailEnd/>
          </a:ln>
        </p:spPr>
        <p:txBody>
          <a:bodyPr wrap="none">
            <a:spAutoFit/>
          </a:bodyPr>
          <a:lstStyle/>
          <a:p>
            <a:r>
              <a:rPr lang="en-US" sz="3200" b="1">
                <a:latin typeface="Rockwell" pitchFamily="18" charset="0"/>
              </a:rPr>
              <a:t>Idaho Homesteaders</a:t>
            </a:r>
          </a:p>
          <a:p>
            <a:r>
              <a:rPr lang="en-US" sz="2400" b="1">
                <a:latin typeface="Rockwell" pitchFamily="18" charset="0"/>
              </a:rPr>
              <a:t>Antelope Flats Dry Farming</a:t>
            </a:r>
          </a:p>
        </p:txBody>
      </p:sp>
      <p:pic>
        <p:nvPicPr>
          <p:cNvPr id="49156" name="Picture 10" descr="110728 EugeneSmith's FormerHomesteadDryFarm AntelopeDryFarmID"/>
          <p:cNvPicPr>
            <a:picLocks noChangeAspect="1" noChangeArrowheads="1"/>
          </p:cNvPicPr>
          <p:nvPr/>
        </p:nvPicPr>
        <p:blipFill>
          <a:blip r:embed="rId4"/>
          <a:srcRect/>
          <a:stretch>
            <a:fillRect/>
          </a:stretch>
        </p:blipFill>
        <p:spPr bwMode="auto">
          <a:xfrm>
            <a:off x="428625" y="4108450"/>
            <a:ext cx="5562600" cy="2673350"/>
          </a:xfrm>
          <a:prstGeom prst="rect">
            <a:avLst/>
          </a:prstGeom>
          <a:noFill/>
          <a:ln w="44450" cmpd="thickThin">
            <a:solidFill>
              <a:schemeClr val="tx1"/>
            </a:solidFill>
            <a:miter lim="800000"/>
            <a:headEnd/>
            <a:tailEnd/>
          </a:ln>
        </p:spPr>
      </p:pic>
      <p:sp>
        <p:nvSpPr>
          <p:cNvPr id="49157" name="Text Box 11"/>
          <p:cNvSpPr txBox="1">
            <a:spLocks noChangeArrowheads="1"/>
          </p:cNvSpPr>
          <p:nvPr/>
        </p:nvSpPr>
        <p:spPr bwMode="auto">
          <a:xfrm>
            <a:off x="6400800" y="2895600"/>
            <a:ext cx="1905000" cy="2282825"/>
          </a:xfrm>
          <a:prstGeom prst="rect">
            <a:avLst/>
          </a:prstGeom>
          <a:noFill/>
          <a:ln w="9525">
            <a:noFill/>
            <a:miter lim="800000"/>
            <a:headEnd/>
            <a:tailEnd/>
          </a:ln>
        </p:spPr>
        <p:txBody>
          <a:bodyPr>
            <a:spAutoFit/>
          </a:bodyPr>
          <a:lstStyle/>
          <a:p>
            <a:r>
              <a:rPr lang="en-US" sz="1200"/>
              <a:t>View from the plateau of where Eugene Smith’s Antelope Dry Farm was located.</a:t>
            </a:r>
          </a:p>
          <a:p>
            <a:endParaRPr lang="en-US" sz="1200"/>
          </a:p>
          <a:p>
            <a:r>
              <a:rPr lang="en-US" sz="1200"/>
              <a:t>This view is looking almost due east.</a:t>
            </a:r>
          </a:p>
          <a:p>
            <a:endParaRPr lang="en-US" sz="1200"/>
          </a:p>
          <a:p>
            <a:r>
              <a:rPr lang="en-US" sz="1200"/>
              <a:t>Compare the mountain ridge line in the old picture to the one in the 2011 photo.</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5"/>
          <p:cNvSpPr>
            <a:spLocks noGrp="1"/>
          </p:cNvSpPr>
          <p:nvPr>
            <p:ph type="sldNum" sz="quarter" idx="12"/>
          </p:nvPr>
        </p:nvSpPr>
        <p:spPr>
          <a:xfrm>
            <a:off x="8839200" y="6477000"/>
            <a:ext cx="304800" cy="381000"/>
          </a:xfrm>
          <a:noFill/>
        </p:spPr>
        <p:txBody>
          <a:bodyPr/>
          <a:lstStyle/>
          <a:p>
            <a:fld id="{887A3670-94BD-4AAC-BBA5-863D8E8F2C1F}" type="slidenum">
              <a:rPr lang="en-US" sz="800" smtClean="0">
                <a:cs typeface="Arial" charset="0"/>
              </a:rPr>
              <a:pPr/>
              <a:t>2</a:t>
            </a:fld>
            <a:endParaRPr lang="en-US" sz="800" smtClean="0">
              <a:cs typeface="Arial" charset="0"/>
            </a:endParaRPr>
          </a:p>
        </p:txBody>
      </p:sp>
      <p:sp>
        <p:nvSpPr>
          <p:cNvPr id="16386" name="Text Box 3"/>
          <p:cNvSpPr txBox="1">
            <a:spLocks noChangeArrowheads="1"/>
          </p:cNvSpPr>
          <p:nvPr/>
        </p:nvSpPr>
        <p:spPr bwMode="auto">
          <a:xfrm>
            <a:off x="2078038" y="457200"/>
            <a:ext cx="5143500" cy="1219200"/>
          </a:xfrm>
          <a:prstGeom prst="rect">
            <a:avLst/>
          </a:prstGeom>
          <a:noFill/>
          <a:ln w="9525">
            <a:noFill/>
            <a:miter lim="800000"/>
            <a:headEnd/>
            <a:tailEnd/>
          </a:ln>
        </p:spPr>
        <p:txBody>
          <a:bodyPr wrap="none">
            <a:spAutoFit/>
          </a:bodyPr>
          <a:lstStyle/>
          <a:p>
            <a:pPr algn="ctr"/>
            <a:r>
              <a:rPr lang="en-US" sz="3600" b="1">
                <a:latin typeface="Book Antiqua" pitchFamily="18" charset="0"/>
              </a:rPr>
              <a:t>TRUE TO THE FAITH</a:t>
            </a:r>
          </a:p>
          <a:p>
            <a:pPr algn="ctr"/>
            <a:endParaRPr lang="en-US" sz="1400" b="1">
              <a:latin typeface="Rockwell" pitchFamily="18" charset="0"/>
            </a:endParaRPr>
          </a:p>
          <a:p>
            <a:pPr algn="ctr"/>
            <a:r>
              <a:rPr lang="en-US" sz="2400" b="1">
                <a:latin typeface="Book Antiqua" pitchFamily="18" charset="0"/>
              </a:rPr>
              <a:t>Eugene &amp; Mary Christiansen Smith</a:t>
            </a:r>
          </a:p>
        </p:txBody>
      </p:sp>
      <p:sp>
        <p:nvSpPr>
          <p:cNvPr id="16387" name="Text Box 4"/>
          <p:cNvSpPr txBox="1">
            <a:spLocks noChangeArrowheads="1"/>
          </p:cNvSpPr>
          <p:nvPr/>
        </p:nvSpPr>
        <p:spPr bwMode="auto">
          <a:xfrm>
            <a:off x="2679700" y="5254625"/>
            <a:ext cx="3827463" cy="1249363"/>
          </a:xfrm>
          <a:prstGeom prst="rect">
            <a:avLst/>
          </a:prstGeom>
          <a:noFill/>
          <a:ln w="9525">
            <a:noFill/>
            <a:miter lim="800000"/>
            <a:headEnd/>
            <a:tailEnd/>
          </a:ln>
        </p:spPr>
        <p:txBody>
          <a:bodyPr wrap="none">
            <a:spAutoFit/>
          </a:bodyPr>
          <a:lstStyle/>
          <a:p>
            <a:pPr algn="ctr"/>
            <a:r>
              <a:rPr lang="en-US" sz="1200">
                <a:latin typeface="Book Antiqua" pitchFamily="18" charset="0"/>
              </a:rPr>
              <a:t>Report Prepared by:  David Barkdull (great grandson)</a:t>
            </a:r>
          </a:p>
          <a:p>
            <a:pPr algn="ctr"/>
            <a:endParaRPr lang="en-US" sz="1200">
              <a:latin typeface="Book Antiqua" pitchFamily="18" charset="0"/>
            </a:endParaRPr>
          </a:p>
          <a:p>
            <a:pPr algn="ctr"/>
            <a:r>
              <a:rPr lang="en-US" sz="2000">
                <a:latin typeface="Book Antiqua" pitchFamily="18" charset="0"/>
              </a:rPr>
              <a:t>Smith Family Reunion</a:t>
            </a:r>
          </a:p>
          <a:p>
            <a:pPr algn="ctr"/>
            <a:endParaRPr lang="en-US" sz="2000">
              <a:latin typeface="Book Antiqua" pitchFamily="18" charset="0"/>
            </a:endParaRPr>
          </a:p>
          <a:p>
            <a:pPr algn="ctr"/>
            <a:r>
              <a:rPr lang="en-US" sz="1200">
                <a:latin typeface="Book Antiqua" pitchFamily="18" charset="0"/>
              </a:rPr>
              <a:t>30 July 2011</a:t>
            </a:r>
          </a:p>
        </p:txBody>
      </p:sp>
      <p:pic>
        <p:nvPicPr>
          <p:cNvPr id="16388" name="Picture 7" descr="020115 Mary Eugene Smith Wedding Logan UT"/>
          <p:cNvPicPr>
            <a:picLocks noChangeAspect="1" noChangeArrowheads="1"/>
          </p:cNvPicPr>
          <p:nvPr/>
        </p:nvPicPr>
        <p:blipFill>
          <a:blip r:embed="rId3"/>
          <a:srcRect/>
          <a:stretch>
            <a:fillRect/>
          </a:stretch>
        </p:blipFill>
        <p:spPr bwMode="auto">
          <a:xfrm>
            <a:off x="3452813" y="1828800"/>
            <a:ext cx="2338387" cy="3200400"/>
          </a:xfrm>
          <a:prstGeom prst="rect">
            <a:avLst/>
          </a:prstGeom>
          <a:noFill/>
          <a:ln w="38100" cmpd="thickThin">
            <a:solidFill>
              <a:schemeClr val="tx1"/>
            </a:solid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Number Placeholder 5"/>
          <p:cNvSpPr txBox="1">
            <a:spLocks noGrp="1"/>
          </p:cNvSpPr>
          <p:nvPr/>
        </p:nvSpPr>
        <p:spPr bwMode="auto">
          <a:xfrm>
            <a:off x="8686800" y="6553200"/>
            <a:ext cx="457200" cy="307975"/>
          </a:xfrm>
          <a:prstGeom prst="rect">
            <a:avLst/>
          </a:prstGeom>
          <a:noFill/>
          <a:ln w="9525">
            <a:noFill/>
            <a:miter lim="800000"/>
            <a:headEnd/>
            <a:tailEnd/>
          </a:ln>
        </p:spPr>
        <p:txBody>
          <a:bodyPr/>
          <a:lstStyle/>
          <a:p>
            <a:pPr algn="r"/>
            <a:fld id="{1DDB5B81-37B7-452C-8246-DAFCC5B13355}" type="slidenum">
              <a:rPr lang="en-US" sz="1000"/>
              <a:pPr algn="r"/>
              <a:t>20</a:t>
            </a:fld>
            <a:endParaRPr lang="en-US" sz="1000"/>
          </a:p>
        </p:txBody>
      </p:sp>
      <p:sp>
        <p:nvSpPr>
          <p:cNvPr id="51202" name="Text Box 9"/>
          <p:cNvSpPr txBox="1">
            <a:spLocks noChangeArrowheads="1"/>
          </p:cNvSpPr>
          <p:nvPr/>
        </p:nvSpPr>
        <p:spPr bwMode="auto">
          <a:xfrm>
            <a:off x="2301875" y="155575"/>
            <a:ext cx="4349750" cy="944563"/>
          </a:xfrm>
          <a:prstGeom prst="rect">
            <a:avLst/>
          </a:prstGeom>
          <a:noFill/>
          <a:ln w="9525">
            <a:noFill/>
            <a:miter lim="800000"/>
            <a:headEnd/>
            <a:tailEnd/>
          </a:ln>
        </p:spPr>
        <p:txBody>
          <a:bodyPr wrap="none">
            <a:spAutoFit/>
          </a:bodyPr>
          <a:lstStyle/>
          <a:p>
            <a:r>
              <a:rPr lang="en-US" sz="3200" b="1">
                <a:latin typeface="Rockwell" pitchFamily="18" charset="0"/>
              </a:rPr>
              <a:t>Idaho Homesteaders</a:t>
            </a:r>
          </a:p>
          <a:p>
            <a:r>
              <a:rPr lang="en-US" sz="2400" b="1">
                <a:latin typeface="Rockwell" pitchFamily="18" charset="0"/>
              </a:rPr>
              <a:t>Antelope Flats Dry Farming</a:t>
            </a:r>
          </a:p>
        </p:txBody>
      </p:sp>
      <p:grpSp>
        <p:nvGrpSpPr>
          <p:cNvPr id="51203" name="Group 19"/>
          <p:cNvGrpSpPr>
            <a:grpSpLocks/>
          </p:cNvGrpSpPr>
          <p:nvPr/>
        </p:nvGrpSpPr>
        <p:grpSpPr bwMode="auto">
          <a:xfrm>
            <a:off x="1676400" y="4300538"/>
            <a:ext cx="6019800" cy="2262187"/>
            <a:chOff x="1056" y="2709"/>
            <a:chExt cx="3792" cy="1425"/>
          </a:xfrm>
        </p:grpSpPr>
        <p:pic>
          <p:nvPicPr>
            <p:cNvPr id="51210" name="Picture 18" descr="110619 EugeneSmithDryFarmArea AntelopeCreek LookingWest AntelopeFlats BonnevilleCo ID"/>
            <p:cNvPicPr>
              <a:picLocks noChangeAspect="1" noChangeArrowheads="1"/>
            </p:cNvPicPr>
            <p:nvPr/>
          </p:nvPicPr>
          <p:blipFill>
            <a:blip r:embed="rId3"/>
            <a:srcRect/>
            <a:stretch>
              <a:fillRect/>
            </a:stretch>
          </p:blipFill>
          <p:spPr bwMode="auto">
            <a:xfrm>
              <a:off x="1104" y="2736"/>
              <a:ext cx="3744" cy="1398"/>
            </a:xfrm>
            <a:prstGeom prst="rect">
              <a:avLst/>
            </a:prstGeom>
            <a:noFill/>
            <a:ln w="44450" cmpd="thickThin">
              <a:solidFill>
                <a:schemeClr val="tx1"/>
              </a:solidFill>
              <a:miter lim="800000"/>
              <a:headEnd/>
              <a:tailEnd/>
            </a:ln>
          </p:spPr>
        </p:pic>
        <p:sp>
          <p:nvSpPr>
            <p:cNvPr id="51211" name="Text Box 16"/>
            <p:cNvSpPr txBox="1">
              <a:spLocks noChangeArrowheads="1"/>
            </p:cNvSpPr>
            <p:nvPr/>
          </p:nvSpPr>
          <p:spPr bwMode="auto">
            <a:xfrm>
              <a:off x="1056" y="2709"/>
              <a:ext cx="2019" cy="219"/>
            </a:xfrm>
            <a:prstGeom prst="rect">
              <a:avLst/>
            </a:prstGeom>
            <a:noFill/>
            <a:ln w="9525">
              <a:noFill/>
              <a:miter lim="800000"/>
              <a:headEnd/>
              <a:tailEnd/>
            </a:ln>
          </p:spPr>
          <p:txBody>
            <a:bodyPr/>
            <a:lstStyle/>
            <a:p>
              <a:r>
                <a:rPr lang="en-US" sz="800"/>
                <a:t>19 June 2011:  Antelope Creek, north end of Eugene Smith's 1914 </a:t>
              </a:r>
            </a:p>
            <a:p>
              <a:r>
                <a:rPr lang="en-US" sz="800"/>
                <a:t>Homestead dry farm; Antelope Flats, Bonneville Co, Idaho</a:t>
              </a:r>
              <a:endParaRPr lang="en-US"/>
            </a:p>
          </p:txBody>
        </p:sp>
      </p:grpSp>
      <p:grpSp>
        <p:nvGrpSpPr>
          <p:cNvPr id="51204" name="Group 15"/>
          <p:cNvGrpSpPr>
            <a:grpSpLocks/>
          </p:cNvGrpSpPr>
          <p:nvPr/>
        </p:nvGrpSpPr>
        <p:grpSpPr bwMode="auto">
          <a:xfrm>
            <a:off x="381000" y="1447800"/>
            <a:ext cx="3662363" cy="2501900"/>
            <a:chOff x="336" y="1056"/>
            <a:chExt cx="2307" cy="1576"/>
          </a:xfrm>
        </p:grpSpPr>
        <p:pic>
          <p:nvPicPr>
            <p:cNvPr id="51208" name="Picture 14" descr="120000~ Mary Smith daughter and friend Dry Farm Antalope Flats ID"/>
            <p:cNvPicPr>
              <a:picLocks noChangeAspect="1" noChangeArrowheads="1"/>
            </p:cNvPicPr>
            <p:nvPr/>
          </p:nvPicPr>
          <p:blipFill>
            <a:blip r:embed="rId4"/>
            <a:srcRect/>
            <a:stretch>
              <a:fillRect/>
            </a:stretch>
          </p:blipFill>
          <p:spPr bwMode="auto">
            <a:xfrm>
              <a:off x="336" y="1056"/>
              <a:ext cx="2208" cy="1551"/>
            </a:xfrm>
            <a:prstGeom prst="rect">
              <a:avLst/>
            </a:prstGeom>
            <a:noFill/>
            <a:ln w="44450" cmpd="thickThin">
              <a:solidFill>
                <a:schemeClr val="tx1"/>
              </a:solidFill>
              <a:miter lim="800000"/>
              <a:headEnd/>
              <a:tailEnd/>
            </a:ln>
          </p:spPr>
        </p:pic>
        <p:sp>
          <p:nvSpPr>
            <p:cNvPr id="51209" name="Text Box 13"/>
            <p:cNvSpPr txBox="1">
              <a:spLocks noChangeArrowheads="1"/>
            </p:cNvSpPr>
            <p:nvPr/>
          </p:nvSpPr>
          <p:spPr bwMode="auto">
            <a:xfrm>
              <a:off x="958" y="2416"/>
              <a:ext cx="1685" cy="216"/>
            </a:xfrm>
            <a:prstGeom prst="rect">
              <a:avLst/>
            </a:prstGeom>
            <a:noFill/>
            <a:ln w="9525">
              <a:noFill/>
              <a:miter lim="800000"/>
              <a:headEnd/>
              <a:tailEnd/>
            </a:ln>
          </p:spPr>
          <p:txBody>
            <a:bodyPr/>
            <a:lstStyle/>
            <a:p>
              <a:r>
                <a:rPr lang="en-US" sz="800">
                  <a:solidFill>
                    <a:srgbClr val="FFFFFF"/>
                  </a:solidFill>
                </a:rPr>
                <a:t>~1912:        Mary &amp; Glenice Smith with neighbor Ella</a:t>
              </a:r>
            </a:p>
            <a:p>
              <a:r>
                <a:rPr lang="en-US" sz="800">
                  <a:solidFill>
                    <a:srgbClr val="FFFFFF"/>
                  </a:solidFill>
                </a:rPr>
                <a:t>&amp; Clive Adamson.  Smith dry farm, Antelope Flats, ID</a:t>
              </a:r>
              <a:endParaRPr lang="en-US"/>
            </a:p>
          </p:txBody>
        </p:sp>
      </p:grpSp>
      <p:grpSp>
        <p:nvGrpSpPr>
          <p:cNvPr id="51205" name="Group 17"/>
          <p:cNvGrpSpPr>
            <a:grpSpLocks/>
          </p:cNvGrpSpPr>
          <p:nvPr/>
        </p:nvGrpSpPr>
        <p:grpSpPr bwMode="auto">
          <a:xfrm>
            <a:off x="4953000" y="1524000"/>
            <a:ext cx="3581400" cy="2466975"/>
            <a:chOff x="3120" y="960"/>
            <a:chExt cx="2256" cy="1554"/>
          </a:xfrm>
        </p:grpSpPr>
        <p:pic>
          <p:nvPicPr>
            <p:cNvPr id="51206" name="Picture 13" descr="150000~ Marler Napper Smith families Smith DryFarm Antelope ID"/>
            <p:cNvPicPr>
              <a:picLocks noChangeAspect="1" noChangeArrowheads="1"/>
            </p:cNvPicPr>
            <p:nvPr/>
          </p:nvPicPr>
          <p:blipFill>
            <a:blip r:embed="rId5"/>
            <a:srcRect/>
            <a:stretch>
              <a:fillRect/>
            </a:stretch>
          </p:blipFill>
          <p:spPr bwMode="auto">
            <a:xfrm>
              <a:off x="3120" y="960"/>
              <a:ext cx="2256" cy="1538"/>
            </a:xfrm>
            <a:prstGeom prst="rect">
              <a:avLst/>
            </a:prstGeom>
            <a:noFill/>
            <a:ln w="44450" cmpd="thickThin">
              <a:solidFill>
                <a:schemeClr val="tx1"/>
              </a:solidFill>
              <a:miter lim="800000"/>
              <a:headEnd/>
              <a:tailEnd/>
            </a:ln>
          </p:spPr>
        </p:pic>
        <p:sp>
          <p:nvSpPr>
            <p:cNvPr id="51207" name="Text Box 16"/>
            <p:cNvSpPr txBox="1">
              <a:spLocks noChangeArrowheads="1"/>
            </p:cNvSpPr>
            <p:nvPr/>
          </p:nvSpPr>
          <p:spPr bwMode="auto">
            <a:xfrm>
              <a:off x="3158" y="2379"/>
              <a:ext cx="2197" cy="135"/>
            </a:xfrm>
            <a:prstGeom prst="rect">
              <a:avLst/>
            </a:prstGeom>
            <a:noFill/>
            <a:ln w="9525">
              <a:noFill/>
              <a:miter lim="800000"/>
              <a:headEnd/>
              <a:tailEnd/>
            </a:ln>
          </p:spPr>
          <p:txBody>
            <a:bodyPr wrap="none">
              <a:spAutoFit/>
            </a:bodyPr>
            <a:lstStyle/>
            <a:p>
              <a:r>
                <a:rPr lang="en-US" sz="800"/>
                <a:t>~1915: Napper, Marler, Smith families; Smith dry farm, Antelope Flats, ID</a:t>
              </a: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Number Placeholder 5"/>
          <p:cNvSpPr txBox="1">
            <a:spLocks noGrp="1"/>
          </p:cNvSpPr>
          <p:nvPr/>
        </p:nvSpPr>
        <p:spPr bwMode="auto">
          <a:xfrm>
            <a:off x="8686800" y="6553200"/>
            <a:ext cx="457200" cy="307975"/>
          </a:xfrm>
          <a:prstGeom prst="rect">
            <a:avLst/>
          </a:prstGeom>
          <a:noFill/>
          <a:ln w="9525">
            <a:noFill/>
            <a:miter lim="800000"/>
            <a:headEnd/>
            <a:tailEnd/>
          </a:ln>
        </p:spPr>
        <p:txBody>
          <a:bodyPr/>
          <a:lstStyle/>
          <a:p>
            <a:pPr algn="r"/>
            <a:fld id="{E8533BE2-83F2-4D74-9C48-81AC7B8F5699}" type="slidenum">
              <a:rPr lang="en-US" sz="1000"/>
              <a:pPr algn="r"/>
              <a:t>21</a:t>
            </a:fld>
            <a:endParaRPr lang="en-US" sz="1000"/>
          </a:p>
        </p:txBody>
      </p:sp>
      <p:sp>
        <p:nvSpPr>
          <p:cNvPr id="53250" name="Text Box 3"/>
          <p:cNvSpPr txBox="1">
            <a:spLocks noChangeArrowheads="1"/>
          </p:cNvSpPr>
          <p:nvPr/>
        </p:nvSpPr>
        <p:spPr bwMode="auto">
          <a:xfrm>
            <a:off x="2301875" y="155575"/>
            <a:ext cx="4349750" cy="944563"/>
          </a:xfrm>
          <a:prstGeom prst="rect">
            <a:avLst/>
          </a:prstGeom>
          <a:noFill/>
          <a:ln w="9525">
            <a:noFill/>
            <a:miter lim="800000"/>
            <a:headEnd/>
            <a:tailEnd/>
          </a:ln>
        </p:spPr>
        <p:txBody>
          <a:bodyPr wrap="none">
            <a:spAutoFit/>
          </a:bodyPr>
          <a:lstStyle/>
          <a:p>
            <a:r>
              <a:rPr lang="en-US" sz="3200" b="1">
                <a:latin typeface="Rockwell" pitchFamily="18" charset="0"/>
              </a:rPr>
              <a:t>Idaho Homesteaders</a:t>
            </a:r>
          </a:p>
          <a:p>
            <a:r>
              <a:rPr lang="en-US" sz="2400" b="1">
                <a:latin typeface="Rockwell" pitchFamily="18" charset="0"/>
              </a:rPr>
              <a:t>Antelope Flats Dry Farming</a:t>
            </a:r>
          </a:p>
        </p:txBody>
      </p:sp>
      <p:grpSp>
        <p:nvGrpSpPr>
          <p:cNvPr id="53251" name="Group 15"/>
          <p:cNvGrpSpPr>
            <a:grpSpLocks/>
          </p:cNvGrpSpPr>
          <p:nvPr/>
        </p:nvGrpSpPr>
        <p:grpSpPr bwMode="auto">
          <a:xfrm>
            <a:off x="304800" y="1371600"/>
            <a:ext cx="2324100" cy="3795713"/>
            <a:chOff x="192" y="864"/>
            <a:chExt cx="1464" cy="2391"/>
          </a:xfrm>
        </p:grpSpPr>
        <p:pic>
          <p:nvPicPr>
            <p:cNvPr id="53257" name="Picture 13" descr="120900 Glenice &amp; Leon Smith dry farm Antelope ID"/>
            <p:cNvPicPr>
              <a:picLocks noChangeAspect="1" noChangeArrowheads="1"/>
            </p:cNvPicPr>
            <p:nvPr/>
          </p:nvPicPr>
          <p:blipFill>
            <a:blip r:embed="rId3"/>
            <a:srcRect/>
            <a:stretch>
              <a:fillRect/>
            </a:stretch>
          </p:blipFill>
          <p:spPr bwMode="auto">
            <a:xfrm>
              <a:off x="192" y="864"/>
              <a:ext cx="1464" cy="2391"/>
            </a:xfrm>
            <a:prstGeom prst="rect">
              <a:avLst/>
            </a:prstGeom>
            <a:noFill/>
            <a:ln w="44450" cmpd="thickThin">
              <a:solidFill>
                <a:schemeClr val="tx1"/>
              </a:solidFill>
              <a:miter lim="800000"/>
              <a:headEnd/>
              <a:tailEnd/>
            </a:ln>
          </p:spPr>
        </p:pic>
        <p:sp>
          <p:nvSpPr>
            <p:cNvPr id="53258" name="Text Box 15"/>
            <p:cNvSpPr txBox="1">
              <a:spLocks noChangeArrowheads="1"/>
            </p:cNvSpPr>
            <p:nvPr/>
          </p:nvSpPr>
          <p:spPr bwMode="auto">
            <a:xfrm>
              <a:off x="192" y="864"/>
              <a:ext cx="1272" cy="219"/>
            </a:xfrm>
            <a:prstGeom prst="rect">
              <a:avLst/>
            </a:prstGeom>
            <a:noFill/>
            <a:ln w="9525">
              <a:noFill/>
              <a:miter lim="800000"/>
              <a:headEnd/>
              <a:tailEnd/>
            </a:ln>
          </p:spPr>
          <p:txBody>
            <a:bodyPr/>
            <a:lstStyle/>
            <a:p>
              <a:r>
                <a:rPr lang="en-US" sz="800"/>
                <a:t>Sep 1912:  Glenice and Leon Smith; </a:t>
              </a:r>
            </a:p>
            <a:p>
              <a:r>
                <a:rPr lang="en-US" sz="800"/>
                <a:t>Antelope Flats Homestead, Idaho</a:t>
              </a:r>
              <a:endParaRPr lang="en-US"/>
            </a:p>
          </p:txBody>
        </p:sp>
      </p:grpSp>
      <p:sp>
        <p:nvSpPr>
          <p:cNvPr id="53252" name="Text Box 18"/>
          <p:cNvSpPr txBox="1">
            <a:spLocks noChangeArrowheads="1"/>
          </p:cNvSpPr>
          <p:nvPr/>
        </p:nvSpPr>
        <p:spPr bwMode="auto">
          <a:xfrm>
            <a:off x="7073900" y="3467100"/>
            <a:ext cx="2146300" cy="342900"/>
          </a:xfrm>
          <a:prstGeom prst="rect">
            <a:avLst/>
          </a:prstGeom>
          <a:noFill/>
          <a:ln w="9525">
            <a:noFill/>
            <a:miter lim="800000"/>
            <a:headEnd/>
            <a:tailEnd/>
          </a:ln>
        </p:spPr>
        <p:txBody>
          <a:bodyPr/>
          <a:lstStyle/>
          <a:p>
            <a:r>
              <a:rPr lang="en-US" sz="800">
                <a:solidFill>
                  <a:srgbClr val="FFFFFF"/>
                </a:solidFill>
              </a:rPr>
              <a:t>~1914:  Glenice &amp; Dwinna Smith (sitting);</a:t>
            </a:r>
          </a:p>
          <a:p>
            <a:r>
              <a:rPr lang="en-US" sz="800">
                <a:solidFill>
                  <a:srgbClr val="FFFFFF"/>
                </a:solidFill>
              </a:rPr>
              <a:t>Probably Independence home, Idaho</a:t>
            </a:r>
            <a:endParaRPr lang="en-US"/>
          </a:p>
        </p:txBody>
      </p:sp>
      <p:grpSp>
        <p:nvGrpSpPr>
          <p:cNvPr id="53253" name="Group 14"/>
          <p:cNvGrpSpPr>
            <a:grpSpLocks/>
          </p:cNvGrpSpPr>
          <p:nvPr/>
        </p:nvGrpSpPr>
        <p:grpSpPr bwMode="auto">
          <a:xfrm>
            <a:off x="3276600" y="3962400"/>
            <a:ext cx="5126038" cy="2709863"/>
            <a:chOff x="2400" y="2448"/>
            <a:chExt cx="3229" cy="1707"/>
          </a:xfrm>
        </p:grpSpPr>
        <p:pic>
          <p:nvPicPr>
            <p:cNvPr id="53255" name="Picture 13" descr="110619 EugeneSmith HomesteadDryFarm SouthendViewLookingNorth AntelopeFlats BonnevilleCo ID"/>
            <p:cNvPicPr>
              <a:picLocks noChangeAspect="1" noChangeArrowheads="1"/>
            </p:cNvPicPr>
            <p:nvPr/>
          </p:nvPicPr>
          <p:blipFill>
            <a:blip r:embed="rId4"/>
            <a:srcRect/>
            <a:stretch>
              <a:fillRect/>
            </a:stretch>
          </p:blipFill>
          <p:spPr bwMode="auto">
            <a:xfrm>
              <a:off x="2400" y="2448"/>
              <a:ext cx="3229" cy="1675"/>
            </a:xfrm>
            <a:prstGeom prst="rect">
              <a:avLst/>
            </a:prstGeom>
            <a:noFill/>
            <a:ln w="44450" cmpd="thickThin">
              <a:solidFill>
                <a:schemeClr val="tx1"/>
              </a:solidFill>
              <a:miter lim="800000"/>
              <a:headEnd/>
              <a:tailEnd/>
            </a:ln>
          </p:spPr>
        </p:pic>
        <p:sp>
          <p:nvSpPr>
            <p:cNvPr id="53256" name="Text Box 11"/>
            <p:cNvSpPr txBox="1">
              <a:spLocks noChangeArrowheads="1"/>
            </p:cNvSpPr>
            <p:nvPr/>
          </p:nvSpPr>
          <p:spPr bwMode="auto">
            <a:xfrm>
              <a:off x="3720" y="3936"/>
              <a:ext cx="1870" cy="219"/>
            </a:xfrm>
            <a:prstGeom prst="rect">
              <a:avLst/>
            </a:prstGeom>
            <a:noFill/>
            <a:ln w="9525">
              <a:noFill/>
              <a:miter lim="800000"/>
              <a:headEnd/>
              <a:tailEnd/>
            </a:ln>
          </p:spPr>
          <p:txBody>
            <a:bodyPr/>
            <a:lstStyle/>
            <a:p>
              <a:r>
                <a:rPr lang="en-US" sz="800">
                  <a:solidFill>
                    <a:srgbClr val="FFFFFF"/>
                  </a:solidFill>
                </a:rPr>
                <a:t>19 June 2011:  Eugene Smith's 1914 Homestead dry farm; </a:t>
              </a:r>
            </a:p>
            <a:p>
              <a:r>
                <a:rPr lang="en-US" sz="800">
                  <a:solidFill>
                    <a:srgbClr val="FFFFFF"/>
                  </a:solidFill>
                </a:rPr>
                <a:t>south end looking north Antelope Flats, Bonneville Co, Idaho</a:t>
              </a:r>
              <a:endParaRPr lang="en-US"/>
            </a:p>
          </p:txBody>
        </p:sp>
      </p:grpSp>
      <p:pic>
        <p:nvPicPr>
          <p:cNvPr id="53254" name="Picture 14" descr="140000~ Glenice standing with Dwinna Smith  Home IndependenceID"/>
          <p:cNvPicPr>
            <a:picLocks noChangeAspect="1" noChangeArrowheads="1"/>
          </p:cNvPicPr>
          <p:nvPr/>
        </p:nvPicPr>
        <p:blipFill>
          <a:blip r:embed="rId5"/>
          <a:srcRect/>
          <a:stretch>
            <a:fillRect/>
          </a:stretch>
        </p:blipFill>
        <p:spPr bwMode="auto">
          <a:xfrm>
            <a:off x="6705600" y="990600"/>
            <a:ext cx="2138363" cy="3276600"/>
          </a:xfrm>
          <a:prstGeom prst="rect">
            <a:avLst/>
          </a:prstGeom>
          <a:noFill/>
          <a:ln w="44450" cmpd="thickThin">
            <a:solidFill>
              <a:schemeClr val="tx1"/>
            </a:solid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Number Placeholder 5"/>
          <p:cNvSpPr txBox="1">
            <a:spLocks noGrp="1"/>
          </p:cNvSpPr>
          <p:nvPr/>
        </p:nvSpPr>
        <p:spPr bwMode="auto">
          <a:xfrm>
            <a:off x="8686800" y="6553200"/>
            <a:ext cx="457200" cy="307975"/>
          </a:xfrm>
          <a:prstGeom prst="rect">
            <a:avLst/>
          </a:prstGeom>
          <a:noFill/>
          <a:ln w="9525">
            <a:noFill/>
            <a:miter lim="800000"/>
            <a:headEnd/>
            <a:tailEnd/>
          </a:ln>
        </p:spPr>
        <p:txBody>
          <a:bodyPr/>
          <a:lstStyle/>
          <a:p>
            <a:pPr algn="r"/>
            <a:fld id="{0562A5CF-4423-479F-B619-844B465410A4}" type="slidenum">
              <a:rPr lang="en-US" sz="1000"/>
              <a:pPr algn="r"/>
              <a:t>22</a:t>
            </a:fld>
            <a:endParaRPr lang="en-US" sz="1000"/>
          </a:p>
        </p:txBody>
      </p:sp>
      <p:sp>
        <p:nvSpPr>
          <p:cNvPr id="55298" name="Text Box 3"/>
          <p:cNvSpPr txBox="1">
            <a:spLocks noChangeArrowheads="1"/>
          </p:cNvSpPr>
          <p:nvPr/>
        </p:nvSpPr>
        <p:spPr bwMode="auto">
          <a:xfrm>
            <a:off x="539750" y="334963"/>
            <a:ext cx="7918450" cy="579437"/>
          </a:xfrm>
          <a:prstGeom prst="rect">
            <a:avLst/>
          </a:prstGeom>
          <a:noFill/>
          <a:ln w="9525">
            <a:noFill/>
            <a:miter lim="800000"/>
            <a:headEnd/>
            <a:tailEnd/>
          </a:ln>
        </p:spPr>
        <p:txBody>
          <a:bodyPr wrap="none">
            <a:spAutoFit/>
          </a:bodyPr>
          <a:lstStyle/>
          <a:p>
            <a:pPr algn="ctr"/>
            <a:r>
              <a:rPr lang="en-US" sz="3200" b="1">
                <a:latin typeface="Rockwell" pitchFamily="18" charset="0"/>
              </a:rPr>
              <a:t>Over the River and Through the Woods</a:t>
            </a:r>
          </a:p>
        </p:txBody>
      </p:sp>
      <p:grpSp>
        <p:nvGrpSpPr>
          <p:cNvPr id="55299" name="Group 10"/>
          <p:cNvGrpSpPr>
            <a:grpSpLocks/>
          </p:cNvGrpSpPr>
          <p:nvPr/>
        </p:nvGrpSpPr>
        <p:grpSpPr bwMode="auto">
          <a:xfrm>
            <a:off x="381000" y="3505200"/>
            <a:ext cx="3824288" cy="2868613"/>
            <a:chOff x="4058" y="4506"/>
            <a:chExt cx="6022" cy="4517"/>
          </a:xfrm>
        </p:grpSpPr>
        <p:pic>
          <p:nvPicPr>
            <p:cNvPr id="55307" name="Picture 11" descr="110619 SnakeRiverBelow EugeneSmith DryFarm AntelopeFlats BonnevilleCo ID"/>
            <p:cNvPicPr>
              <a:picLocks noChangeAspect="1" noChangeArrowheads="1"/>
            </p:cNvPicPr>
            <p:nvPr/>
          </p:nvPicPr>
          <p:blipFill>
            <a:blip r:embed="rId3"/>
            <a:srcRect/>
            <a:stretch>
              <a:fillRect/>
            </a:stretch>
          </p:blipFill>
          <p:spPr bwMode="auto">
            <a:xfrm>
              <a:off x="4058" y="4506"/>
              <a:ext cx="6022" cy="4517"/>
            </a:xfrm>
            <a:prstGeom prst="rect">
              <a:avLst/>
            </a:prstGeom>
            <a:noFill/>
            <a:ln w="44450" cmpd="thinThick">
              <a:solidFill>
                <a:srgbClr val="000000"/>
              </a:solidFill>
              <a:miter lim="800000"/>
              <a:headEnd/>
              <a:tailEnd/>
            </a:ln>
          </p:spPr>
        </p:pic>
        <p:sp>
          <p:nvSpPr>
            <p:cNvPr id="55308" name="Text Box 12"/>
            <p:cNvSpPr txBox="1">
              <a:spLocks noChangeArrowheads="1"/>
            </p:cNvSpPr>
            <p:nvPr/>
          </p:nvSpPr>
          <p:spPr bwMode="auto">
            <a:xfrm>
              <a:off x="4058" y="8460"/>
              <a:ext cx="5984" cy="540"/>
            </a:xfrm>
            <a:prstGeom prst="rect">
              <a:avLst/>
            </a:prstGeom>
            <a:noFill/>
            <a:ln w="9525">
              <a:noFill/>
              <a:miter lim="800000"/>
              <a:headEnd/>
              <a:tailEnd/>
            </a:ln>
          </p:spPr>
          <p:txBody>
            <a:bodyPr/>
            <a:lstStyle/>
            <a:p>
              <a:r>
                <a:rPr lang="en-US" sz="800">
                  <a:solidFill>
                    <a:srgbClr val="FFFFFF"/>
                  </a:solidFill>
                </a:rPr>
                <a:t>19 Jun 2011:  Snake River below (north) Antelope Flats.  Country road Smiths traveled along going back and forth between Thornton and their dry farm.</a:t>
              </a:r>
              <a:endParaRPr lang="en-US"/>
            </a:p>
          </p:txBody>
        </p:sp>
      </p:grpSp>
      <p:pic>
        <p:nvPicPr>
          <p:cNvPr id="55300" name="Picture 10" descr="200000~ GleniceSmith MargaretNichols DwinnaSmith ID"/>
          <p:cNvPicPr>
            <a:picLocks noChangeAspect="1" noChangeArrowheads="1"/>
          </p:cNvPicPr>
          <p:nvPr/>
        </p:nvPicPr>
        <p:blipFill>
          <a:blip r:embed="rId4"/>
          <a:srcRect/>
          <a:stretch>
            <a:fillRect/>
          </a:stretch>
        </p:blipFill>
        <p:spPr bwMode="auto">
          <a:xfrm>
            <a:off x="990600" y="1447800"/>
            <a:ext cx="2667000" cy="1762125"/>
          </a:xfrm>
          <a:prstGeom prst="rect">
            <a:avLst/>
          </a:prstGeom>
          <a:noFill/>
          <a:ln w="9525">
            <a:solidFill>
              <a:schemeClr val="tx1"/>
            </a:solidFill>
            <a:miter lim="800000"/>
            <a:headEnd/>
            <a:tailEnd/>
          </a:ln>
        </p:spPr>
      </p:pic>
      <p:pic>
        <p:nvPicPr>
          <p:cNvPr id="55301" name="Picture 11"/>
          <p:cNvPicPr>
            <a:picLocks noChangeAspect="1" noChangeArrowheads="1"/>
          </p:cNvPicPr>
          <p:nvPr/>
        </p:nvPicPr>
        <p:blipFill>
          <a:blip r:embed="rId5"/>
          <a:srcRect/>
          <a:stretch>
            <a:fillRect/>
          </a:stretch>
        </p:blipFill>
        <p:spPr bwMode="auto">
          <a:xfrm>
            <a:off x="4724400" y="3886200"/>
            <a:ext cx="3810000" cy="2857500"/>
          </a:xfrm>
          <a:prstGeom prst="rect">
            <a:avLst/>
          </a:prstGeom>
          <a:noFill/>
          <a:ln w="9525">
            <a:noFill/>
            <a:miter lim="800000"/>
            <a:headEnd/>
            <a:tailEnd/>
          </a:ln>
        </p:spPr>
      </p:pic>
      <p:grpSp>
        <p:nvGrpSpPr>
          <p:cNvPr id="55302" name="Group 13"/>
          <p:cNvGrpSpPr>
            <a:grpSpLocks/>
          </p:cNvGrpSpPr>
          <p:nvPr/>
        </p:nvGrpSpPr>
        <p:grpSpPr bwMode="auto">
          <a:xfrm>
            <a:off x="4495800" y="1676400"/>
            <a:ext cx="4465638" cy="2527300"/>
            <a:chOff x="2562" y="9899"/>
            <a:chExt cx="7031" cy="3979"/>
          </a:xfrm>
        </p:grpSpPr>
        <p:pic>
          <p:nvPicPr>
            <p:cNvPr id="55305" name="Picture 14" descr="110619 SnakeRiver BetweenSmith DryFarm AntelopeFlats and Thorton BonnevilleCo ID"/>
            <p:cNvPicPr>
              <a:picLocks noChangeAspect="1" noChangeArrowheads="1"/>
            </p:cNvPicPr>
            <p:nvPr/>
          </p:nvPicPr>
          <p:blipFill>
            <a:blip r:embed="rId6"/>
            <a:srcRect/>
            <a:stretch>
              <a:fillRect/>
            </a:stretch>
          </p:blipFill>
          <p:spPr bwMode="auto">
            <a:xfrm>
              <a:off x="2562" y="9899"/>
              <a:ext cx="6955" cy="3979"/>
            </a:xfrm>
            <a:prstGeom prst="rect">
              <a:avLst/>
            </a:prstGeom>
            <a:noFill/>
            <a:ln w="44450" cmpd="thinThick">
              <a:solidFill>
                <a:srgbClr val="000000"/>
              </a:solidFill>
              <a:miter lim="800000"/>
              <a:headEnd/>
              <a:tailEnd/>
            </a:ln>
          </p:spPr>
        </p:pic>
        <p:sp>
          <p:nvSpPr>
            <p:cNvPr id="55306" name="Text Box 15"/>
            <p:cNvSpPr txBox="1">
              <a:spLocks noChangeArrowheads="1"/>
            </p:cNvSpPr>
            <p:nvPr/>
          </p:nvSpPr>
          <p:spPr bwMode="auto">
            <a:xfrm>
              <a:off x="3497" y="9900"/>
              <a:ext cx="6096" cy="720"/>
            </a:xfrm>
            <a:prstGeom prst="rect">
              <a:avLst/>
            </a:prstGeom>
            <a:noFill/>
            <a:ln w="9525">
              <a:noFill/>
              <a:miter lim="800000"/>
              <a:headEnd/>
              <a:tailEnd/>
            </a:ln>
          </p:spPr>
          <p:txBody>
            <a:bodyPr/>
            <a:lstStyle/>
            <a:p>
              <a:r>
                <a:rPr lang="en-US" sz="800"/>
                <a:t>19 Jun 2011:  Snake River, west of Antelope Flats near Heise. Country road Smiths traveled along going back and forth between Thornton and their dry farm.</a:t>
              </a:r>
              <a:endParaRPr lang="en-US"/>
            </a:p>
          </p:txBody>
        </p:sp>
      </p:grpSp>
      <p:sp>
        <p:nvSpPr>
          <p:cNvPr id="55303" name="Text Box 12"/>
          <p:cNvSpPr txBox="1">
            <a:spLocks noChangeArrowheads="1"/>
          </p:cNvSpPr>
          <p:nvPr/>
        </p:nvSpPr>
        <p:spPr bwMode="auto">
          <a:xfrm>
            <a:off x="5927725" y="6307138"/>
            <a:ext cx="1098550" cy="244475"/>
          </a:xfrm>
          <a:prstGeom prst="rect">
            <a:avLst/>
          </a:prstGeom>
          <a:noFill/>
          <a:ln w="9525">
            <a:noFill/>
            <a:miter lim="800000"/>
            <a:headEnd/>
            <a:tailEnd/>
          </a:ln>
        </p:spPr>
        <p:txBody>
          <a:bodyPr wrap="none">
            <a:spAutoFit/>
          </a:bodyPr>
          <a:lstStyle/>
          <a:p>
            <a:r>
              <a:rPr lang="en-US" sz="1000"/>
              <a:t>(Not the Smiths)</a:t>
            </a:r>
          </a:p>
        </p:txBody>
      </p:sp>
      <p:sp>
        <p:nvSpPr>
          <p:cNvPr id="55304" name="Text Box 14"/>
          <p:cNvSpPr txBox="1">
            <a:spLocks noChangeArrowheads="1"/>
          </p:cNvSpPr>
          <p:nvPr/>
        </p:nvSpPr>
        <p:spPr bwMode="auto">
          <a:xfrm>
            <a:off x="1676400" y="3200400"/>
            <a:ext cx="1301750" cy="214313"/>
          </a:xfrm>
          <a:prstGeom prst="rect">
            <a:avLst/>
          </a:prstGeom>
          <a:noFill/>
          <a:ln w="9525">
            <a:noFill/>
            <a:miter lim="800000"/>
            <a:headEnd/>
            <a:tailEnd/>
          </a:ln>
        </p:spPr>
        <p:txBody>
          <a:bodyPr wrap="none">
            <a:spAutoFit/>
          </a:bodyPr>
          <a:lstStyle/>
          <a:p>
            <a:r>
              <a:rPr lang="en-US" sz="800"/>
              <a:t>Glenice, Cousin, Dwinna</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Number Placeholder 5"/>
          <p:cNvSpPr txBox="1">
            <a:spLocks noGrp="1"/>
          </p:cNvSpPr>
          <p:nvPr/>
        </p:nvSpPr>
        <p:spPr bwMode="auto">
          <a:xfrm>
            <a:off x="8686800" y="6553200"/>
            <a:ext cx="457200" cy="307975"/>
          </a:xfrm>
          <a:prstGeom prst="rect">
            <a:avLst/>
          </a:prstGeom>
          <a:noFill/>
          <a:ln w="9525">
            <a:noFill/>
            <a:miter lim="800000"/>
            <a:headEnd/>
            <a:tailEnd/>
          </a:ln>
        </p:spPr>
        <p:txBody>
          <a:bodyPr/>
          <a:lstStyle/>
          <a:p>
            <a:pPr algn="r"/>
            <a:fld id="{5F7ACA14-3E72-4528-8427-EBB85D0B138C}" type="slidenum">
              <a:rPr lang="en-US" sz="1000"/>
              <a:pPr algn="r"/>
              <a:t>23</a:t>
            </a:fld>
            <a:endParaRPr lang="en-US" sz="1000"/>
          </a:p>
        </p:txBody>
      </p:sp>
      <p:sp>
        <p:nvSpPr>
          <p:cNvPr id="57346" name="Text Box 3"/>
          <p:cNvSpPr txBox="1">
            <a:spLocks noChangeArrowheads="1"/>
          </p:cNvSpPr>
          <p:nvPr/>
        </p:nvSpPr>
        <p:spPr bwMode="auto">
          <a:xfrm>
            <a:off x="2301875" y="155575"/>
            <a:ext cx="4349750" cy="944563"/>
          </a:xfrm>
          <a:prstGeom prst="rect">
            <a:avLst/>
          </a:prstGeom>
          <a:noFill/>
          <a:ln w="9525">
            <a:noFill/>
            <a:miter lim="800000"/>
            <a:headEnd/>
            <a:tailEnd/>
          </a:ln>
        </p:spPr>
        <p:txBody>
          <a:bodyPr wrap="none">
            <a:spAutoFit/>
          </a:bodyPr>
          <a:lstStyle/>
          <a:p>
            <a:r>
              <a:rPr lang="en-US" sz="3200" b="1">
                <a:latin typeface="Rockwell" pitchFamily="18" charset="0"/>
              </a:rPr>
              <a:t>Idaho Homesteaders</a:t>
            </a:r>
          </a:p>
          <a:p>
            <a:r>
              <a:rPr lang="en-US" sz="2400" b="1">
                <a:latin typeface="Rockwell" pitchFamily="18" charset="0"/>
              </a:rPr>
              <a:t>Antelope Flats Dry Farming</a:t>
            </a:r>
          </a:p>
        </p:txBody>
      </p:sp>
      <p:grpSp>
        <p:nvGrpSpPr>
          <p:cNvPr id="57347" name="Group 12"/>
          <p:cNvGrpSpPr>
            <a:grpSpLocks/>
          </p:cNvGrpSpPr>
          <p:nvPr/>
        </p:nvGrpSpPr>
        <p:grpSpPr bwMode="auto">
          <a:xfrm>
            <a:off x="152400" y="3581400"/>
            <a:ext cx="5691188" cy="2951163"/>
            <a:chOff x="96" y="2256"/>
            <a:chExt cx="3585" cy="1859"/>
          </a:xfrm>
        </p:grpSpPr>
        <p:pic>
          <p:nvPicPr>
            <p:cNvPr id="57351" name="Picture 11" descr="150000 eugene smiths dry farm wheat harvest east of ririe antelope id"/>
            <p:cNvPicPr>
              <a:picLocks noChangeAspect="1" noChangeArrowheads="1"/>
            </p:cNvPicPr>
            <p:nvPr/>
          </p:nvPicPr>
          <p:blipFill>
            <a:blip r:embed="rId3"/>
            <a:srcRect/>
            <a:stretch>
              <a:fillRect/>
            </a:stretch>
          </p:blipFill>
          <p:spPr bwMode="auto">
            <a:xfrm>
              <a:off x="96" y="2256"/>
              <a:ext cx="3550" cy="1843"/>
            </a:xfrm>
            <a:prstGeom prst="rect">
              <a:avLst/>
            </a:prstGeom>
            <a:noFill/>
            <a:ln w="44450" cmpd="thickThin">
              <a:solidFill>
                <a:schemeClr val="tx1"/>
              </a:solidFill>
              <a:miter lim="800000"/>
              <a:headEnd/>
              <a:tailEnd/>
            </a:ln>
          </p:spPr>
        </p:pic>
        <p:sp>
          <p:nvSpPr>
            <p:cNvPr id="57352" name="Text Box 15"/>
            <p:cNvSpPr txBox="1">
              <a:spLocks noChangeArrowheads="1"/>
            </p:cNvSpPr>
            <p:nvPr/>
          </p:nvSpPr>
          <p:spPr bwMode="auto">
            <a:xfrm>
              <a:off x="1362" y="3968"/>
              <a:ext cx="2319" cy="147"/>
            </a:xfrm>
            <a:prstGeom prst="rect">
              <a:avLst/>
            </a:prstGeom>
            <a:noFill/>
            <a:ln w="9525">
              <a:noFill/>
              <a:miter lim="800000"/>
              <a:headEnd/>
              <a:tailEnd/>
            </a:ln>
          </p:spPr>
          <p:txBody>
            <a:bodyPr/>
            <a:lstStyle/>
            <a:p>
              <a:r>
                <a:rPr lang="en-US" sz="800">
                  <a:solidFill>
                    <a:srgbClr val="FFFFFF"/>
                  </a:solidFill>
                </a:rPr>
                <a:t>1915:  Harvest time on the Smith Homestead dry farm, Antelope Flats, Idaho</a:t>
              </a:r>
              <a:endParaRPr lang="en-US"/>
            </a:p>
          </p:txBody>
        </p:sp>
      </p:grpSp>
      <p:grpSp>
        <p:nvGrpSpPr>
          <p:cNvPr id="57348" name="Group 13"/>
          <p:cNvGrpSpPr>
            <a:grpSpLocks/>
          </p:cNvGrpSpPr>
          <p:nvPr/>
        </p:nvGrpSpPr>
        <p:grpSpPr bwMode="auto">
          <a:xfrm>
            <a:off x="5132388" y="1258888"/>
            <a:ext cx="3862387" cy="2403475"/>
            <a:chOff x="3233" y="793"/>
            <a:chExt cx="2433" cy="1514"/>
          </a:xfrm>
        </p:grpSpPr>
        <p:pic>
          <p:nvPicPr>
            <p:cNvPr id="57349" name="Picture 10" descr="100000~ smith eugene taking load of grain to elevator rexburg id"/>
            <p:cNvPicPr>
              <a:picLocks noChangeAspect="1" noChangeArrowheads="1"/>
            </p:cNvPicPr>
            <p:nvPr/>
          </p:nvPicPr>
          <p:blipFill>
            <a:blip r:embed="rId4"/>
            <a:srcRect/>
            <a:stretch>
              <a:fillRect/>
            </a:stretch>
          </p:blipFill>
          <p:spPr bwMode="auto">
            <a:xfrm>
              <a:off x="3233" y="793"/>
              <a:ext cx="2383" cy="1415"/>
            </a:xfrm>
            <a:prstGeom prst="rect">
              <a:avLst/>
            </a:prstGeom>
            <a:noFill/>
            <a:ln w="44450" cmpd="thickThin">
              <a:solidFill>
                <a:schemeClr val="tx1"/>
              </a:solidFill>
              <a:miter lim="800000"/>
              <a:headEnd/>
              <a:tailEnd/>
            </a:ln>
          </p:spPr>
        </p:pic>
        <p:sp>
          <p:nvSpPr>
            <p:cNvPr id="57350" name="Text Box 18"/>
            <p:cNvSpPr txBox="1">
              <a:spLocks noChangeArrowheads="1"/>
            </p:cNvSpPr>
            <p:nvPr/>
          </p:nvSpPr>
          <p:spPr bwMode="auto">
            <a:xfrm>
              <a:off x="3647" y="2088"/>
              <a:ext cx="2019" cy="219"/>
            </a:xfrm>
            <a:prstGeom prst="rect">
              <a:avLst/>
            </a:prstGeom>
            <a:noFill/>
            <a:ln w="9525">
              <a:noFill/>
              <a:miter lim="800000"/>
              <a:headEnd/>
              <a:tailEnd/>
            </a:ln>
          </p:spPr>
          <p:txBody>
            <a:bodyPr/>
            <a:lstStyle/>
            <a:p>
              <a:r>
                <a:rPr lang="en-US" sz="800">
                  <a:solidFill>
                    <a:srgbClr val="FFFFFF"/>
                  </a:solidFill>
                </a:rPr>
                <a:t>~1910:  Eugene Smith; taking the grain harvest to Rexburg, Idaho</a:t>
              </a:r>
              <a:endParaRPr lang="en-US"/>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Number Placeholder 5"/>
          <p:cNvSpPr txBox="1">
            <a:spLocks noGrp="1"/>
          </p:cNvSpPr>
          <p:nvPr/>
        </p:nvSpPr>
        <p:spPr bwMode="auto">
          <a:xfrm>
            <a:off x="8763000" y="6553200"/>
            <a:ext cx="381000" cy="307975"/>
          </a:xfrm>
          <a:prstGeom prst="rect">
            <a:avLst/>
          </a:prstGeom>
          <a:noFill/>
          <a:ln w="9525">
            <a:noFill/>
            <a:miter lim="800000"/>
            <a:headEnd/>
            <a:tailEnd/>
          </a:ln>
        </p:spPr>
        <p:txBody>
          <a:bodyPr/>
          <a:lstStyle/>
          <a:p>
            <a:pPr algn="r"/>
            <a:fld id="{69D27D18-D396-489C-946B-484889D59412}" type="slidenum">
              <a:rPr lang="en-US" sz="1000"/>
              <a:pPr algn="r"/>
              <a:t>24</a:t>
            </a:fld>
            <a:endParaRPr lang="en-US" sz="1000"/>
          </a:p>
        </p:txBody>
      </p:sp>
      <p:sp>
        <p:nvSpPr>
          <p:cNvPr id="59394" name="Text Box 3"/>
          <p:cNvSpPr txBox="1">
            <a:spLocks noChangeArrowheads="1"/>
          </p:cNvSpPr>
          <p:nvPr/>
        </p:nvSpPr>
        <p:spPr bwMode="auto">
          <a:xfrm>
            <a:off x="2041525" y="155575"/>
            <a:ext cx="4702175" cy="1219200"/>
          </a:xfrm>
          <a:prstGeom prst="rect">
            <a:avLst/>
          </a:prstGeom>
          <a:noFill/>
          <a:ln w="9525">
            <a:noFill/>
            <a:miter lim="800000"/>
            <a:headEnd/>
            <a:tailEnd/>
          </a:ln>
        </p:spPr>
        <p:txBody>
          <a:bodyPr wrap="none">
            <a:spAutoFit/>
          </a:bodyPr>
          <a:lstStyle/>
          <a:p>
            <a:pPr algn="ctr"/>
            <a:r>
              <a:rPr lang="en-US" sz="3200" b="1">
                <a:latin typeface="Rockwell" pitchFamily="18" charset="0"/>
              </a:rPr>
              <a:t>Eastern States Mission</a:t>
            </a:r>
          </a:p>
          <a:p>
            <a:pPr algn="ctr"/>
            <a:r>
              <a:rPr lang="en-US" sz="2400" b="1">
                <a:latin typeface="Rockwell" pitchFamily="18" charset="0"/>
              </a:rPr>
              <a:t>New York &amp; Pennsylvania</a:t>
            </a:r>
          </a:p>
          <a:p>
            <a:pPr algn="ctr"/>
            <a:r>
              <a:rPr lang="en-US">
                <a:latin typeface="Rockwell" pitchFamily="18" charset="0"/>
              </a:rPr>
              <a:t>17 Nov – 26 Dec 1915</a:t>
            </a:r>
          </a:p>
        </p:txBody>
      </p:sp>
      <p:pic>
        <p:nvPicPr>
          <p:cNvPr id="59395" name="Picture 4" descr="Map  Eastern States Mission"/>
          <p:cNvPicPr>
            <a:picLocks noChangeAspect="1" noChangeArrowheads="1"/>
          </p:cNvPicPr>
          <p:nvPr/>
        </p:nvPicPr>
        <p:blipFill>
          <a:blip r:embed="rId3"/>
          <a:srcRect/>
          <a:stretch>
            <a:fillRect/>
          </a:stretch>
        </p:blipFill>
        <p:spPr bwMode="auto">
          <a:xfrm>
            <a:off x="2819400" y="1600200"/>
            <a:ext cx="5480050" cy="5029200"/>
          </a:xfrm>
          <a:prstGeom prst="rect">
            <a:avLst/>
          </a:prstGeom>
          <a:noFill/>
          <a:ln w="44450" cmpd="thinThick">
            <a:solidFill>
              <a:srgbClr val="000000"/>
            </a:solidFill>
            <a:miter lim="800000"/>
            <a:headEnd/>
            <a:tailEnd/>
          </a:ln>
        </p:spPr>
      </p:pic>
      <p:grpSp>
        <p:nvGrpSpPr>
          <p:cNvPr id="59396" name="Group 5"/>
          <p:cNvGrpSpPr>
            <a:grpSpLocks/>
          </p:cNvGrpSpPr>
          <p:nvPr/>
        </p:nvGrpSpPr>
        <p:grpSpPr bwMode="auto">
          <a:xfrm>
            <a:off x="457200" y="2009775"/>
            <a:ext cx="2047875" cy="2638425"/>
            <a:chOff x="1728" y="1440"/>
            <a:chExt cx="3225" cy="4515"/>
          </a:xfrm>
        </p:grpSpPr>
        <p:pic>
          <p:nvPicPr>
            <p:cNvPr id="59400" name="Picture 6"/>
            <p:cNvPicPr>
              <a:picLocks noChangeAspect="1" noChangeArrowheads="1"/>
            </p:cNvPicPr>
            <p:nvPr/>
          </p:nvPicPr>
          <p:blipFill>
            <a:blip r:embed="rId4"/>
            <a:srcRect/>
            <a:stretch>
              <a:fillRect/>
            </a:stretch>
          </p:blipFill>
          <p:spPr bwMode="auto">
            <a:xfrm>
              <a:off x="1728" y="1440"/>
              <a:ext cx="3225" cy="4155"/>
            </a:xfrm>
            <a:prstGeom prst="rect">
              <a:avLst/>
            </a:prstGeom>
            <a:noFill/>
            <a:ln w="9525">
              <a:noFill/>
              <a:miter lim="800000"/>
              <a:headEnd/>
              <a:tailEnd/>
            </a:ln>
          </p:spPr>
        </p:pic>
        <p:sp>
          <p:nvSpPr>
            <p:cNvPr id="59401" name="Text Box 7"/>
            <p:cNvSpPr txBox="1">
              <a:spLocks noChangeArrowheads="1"/>
            </p:cNvSpPr>
            <p:nvPr/>
          </p:nvSpPr>
          <p:spPr bwMode="auto">
            <a:xfrm>
              <a:off x="1803" y="5595"/>
              <a:ext cx="2992" cy="360"/>
            </a:xfrm>
            <a:prstGeom prst="rect">
              <a:avLst/>
            </a:prstGeom>
            <a:noFill/>
            <a:ln w="9525">
              <a:noFill/>
              <a:miter lim="800000"/>
              <a:headEnd/>
              <a:tailEnd/>
            </a:ln>
          </p:spPr>
          <p:txBody>
            <a:bodyPr/>
            <a:lstStyle/>
            <a:p>
              <a:r>
                <a:rPr lang="en-US" sz="800"/>
                <a:t>General Authority:  J. Golden Kimball</a:t>
              </a:r>
              <a:endParaRPr lang="en-US"/>
            </a:p>
          </p:txBody>
        </p:sp>
      </p:grpSp>
      <p:grpSp>
        <p:nvGrpSpPr>
          <p:cNvPr id="59397" name="Group 12"/>
          <p:cNvGrpSpPr>
            <a:grpSpLocks/>
          </p:cNvGrpSpPr>
          <p:nvPr/>
        </p:nvGrpSpPr>
        <p:grpSpPr bwMode="auto">
          <a:xfrm>
            <a:off x="7213600" y="533400"/>
            <a:ext cx="1625600" cy="3200400"/>
            <a:chOff x="4176" y="336"/>
            <a:chExt cx="1024" cy="2016"/>
          </a:xfrm>
        </p:grpSpPr>
        <p:pic>
          <p:nvPicPr>
            <p:cNvPr id="59398" name="Picture 11" descr="160000~ Smith Eugene on Mission Trinidad CO"/>
            <p:cNvPicPr>
              <a:picLocks noChangeAspect="1" noChangeArrowheads="1"/>
            </p:cNvPicPr>
            <p:nvPr/>
          </p:nvPicPr>
          <p:blipFill>
            <a:blip r:embed="rId5"/>
            <a:srcRect/>
            <a:stretch>
              <a:fillRect/>
            </a:stretch>
          </p:blipFill>
          <p:spPr bwMode="auto">
            <a:xfrm>
              <a:off x="4176" y="336"/>
              <a:ext cx="1024" cy="2016"/>
            </a:xfrm>
            <a:prstGeom prst="rect">
              <a:avLst/>
            </a:prstGeom>
            <a:noFill/>
            <a:ln w="44450" cmpd="thickThin">
              <a:solidFill>
                <a:schemeClr val="tx1"/>
              </a:solidFill>
              <a:miter lim="800000"/>
              <a:headEnd/>
              <a:tailEnd/>
            </a:ln>
          </p:spPr>
        </p:pic>
        <p:sp>
          <p:nvSpPr>
            <p:cNvPr id="59399" name="Rectangle 10"/>
            <p:cNvSpPr>
              <a:spLocks noChangeArrowheads="1"/>
            </p:cNvSpPr>
            <p:nvPr/>
          </p:nvSpPr>
          <p:spPr bwMode="auto">
            <a:xfrm>
              <a:off x="4272" y="2064"/>
              <a:ext cx="840" cy="288"/>
            </a:xfrm>
            <a:prstGeom prst="rect">
              <a:avLst/>
            </a:prstGeom>
            <a:noFill/>
            <a:ln w="9525">
              <a:noFill/>
              <a:miter lim="800000"/>
              <a:headEnd/>
              <a:tailEnd/>
            </a:ln>
          </p:spPr>
          <p:txBody>
            <a:bodyPr/>
            <a:lstStyle/>
            <a:p>
              <a:r>
                <a:rPr lang="en-US" sz="800">
                  <a:solidFill>
                    <a:srgbClr val="FFFFFF"/>
                  </a:solidFill>
                </a:rPr>
                <a:t>~1916:  Eugene Smith, Trinidad, Western States Mission, Colorado</a:t>
              </a:r>
              <a:endParaRPr lang="en-US"/>
            </a:p>
          </p:txBody>
        </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Number Placeholder 5"/>
          <p:cNvSpPr txBox="1">
            <a:spLocks noGrp="1"/>
          </p:cNvSpPr>
          <p:nvPr/>
        </p:nvSpPr>
        <p:spPr bwMode="auto">
          <a:xfrm>
            <a:off x="8763000" y="6553200"/>
            <a:ext cx="381000" cy="307975"/>
          </a:xfrm>
          <a:prstGeom prst="rect">
            <a:avLst/>
          </a:prstGeom>
          <a:noFill/>
          <a:ln w="9525">
            <a:noFill/>
            <a:miter lim="800000"/>
            <a:headEnd/>
            <a:tailEnd/>
          </a:ln>
        </p:spPr>
        <p:txBody>
          <a:bodyPr/>
          <a:lstStyle/>
          <a:p>
            <a:pPr algn="r"/>
            <a:fld id="{C3AE183A-0A44-44A1-90CC-D423D2092A45}" type="slidenum">
              <a:rPr lang="en-US" sz="1000"/>
              <a:pPr algn="r"/>
              <a:t>25</a:t>
            </a:fld>
            <a:endParaRPr lang="en-US" sz="1000"/>
          </a:p>
        </p:txBody>
      </p:sp>
      <p:sp>
        <p:nvSpPr>
          <p:cNvPr id="61442" name="Text Box 3"/>
          <p:cNvSpPr txBox="1">
            <a:spLocks noChangeArrowheads="1"/>
          </p:cNvSpPr>
          <p:nvPr/>
        </p:nvSpPr>
        <p:spPr bwMode="auto">
          <a:xfrm>
            <a:off x="1593850" y="155575"/>
            <a:ext cx="5621338" cy="579438"/>
          </a:xfrm>
          <a:prstGeom prst="rect">
            <a:avLst/>
          </a:prstGeom>
          <a:noFill/>
          <a:ln w="9525">
            <a:noFill/>
            <a:miter lim="800000"/>
            <a:headEnd/>
            <a:tailEnd/>
          </a:ln>
        </p:spPr>
        <p:txBody>
          <a:bodyPr wrap="none">
            <a:spAutoFit/>
          </a:bodyPr>
          <a:lstStyle/>
          <a:p>
            <a:pPr algn="ctr"/>
            <a:r>
              <a:rPr lang="en-US" sz="3200" b="1">
                <a:latin typeface="Rockwell" pitchFamily="18" charset="0"/>
              </a:rPr>
              <a:t>The Lord’s Tender Mercies</a:t>
            </a:r>
            <a:endParaRPr lang="en-US" sz="2400" b="1">
              <a:latin typeface="Rockwell" pitchFamily="18" charset="0"/>
            </a:endParaRPr>
          </a:p>
        </p:txBody>
      </p:sp>
      <p:grpSp>
        <p:nvGrpSpPr>
          <p:cNvPr id="61443" name="Group 9"/>
          <p:cNvGrpSpPr>
            <a:grpSpLocks/>
          </p:cNvGrpSpPr>
          <p:nvPr/>
        </p:nvGrpSpPr>
        <p:grpSpPr bwMode="auto">
          <a:xfrm>
            <a:off x="4114800" y="2438400"/>
            <a:ext cx="4267200" cy="3054350"/>
            <a:chOff x="2592" y="1536"/>
            <a:chExt cx="2688" cy="1924"/>
          </a:xfrm>
        </p:grpSpPr>
        <p:pic>
          <p:nvPicPr>
            <p:cNvPr id="61445" name="Picture 8" descr="170000~ LeonSmith Home Thorton ID"/>
            <p:cNvPicPr>
              <a:picLocks noChangeAspect="1" noChangeArrowheads="1"/>
            </p:cNvPicPr>
            <p:nvPr/>
          </p:nvPicPr>
          <p:blipFill>
            <a:blip r:embed="rId3"/>
            <a:srcRect/>
            <a:stretch>
              <a:fillRect/>
            </a:stretch>
          </p:blipFill>
          <p:spPr bwMode="auto">
            <a:xfrm>
              <a:off x="2592" y="1551"/>
              <a:ext cx="2688" cy="1909"/>
            </a:xfrm>
            <a:prstGeom prst="rect">
              <a:avLst/>
            </a:prstGeom>
            <a:noFill/>
            <a:ln w="44450" cmpd="thickThin">
              <a:solidFill>
                <a:schemeClr val="tx1"/>
              </a:solidFill>
              <a:miter lim="800000"/>
              <a:headEnd/>
              <a:tailEnd/>
            </a:ln>
          </p:spPr>
        </p:pic>
        <p:sp>
          <p:nvSpPr>
            <p:cNvPr id="61446" name="Rectangle 13"/>
            <p:cNvSpPr>
              <a:spLocks noChangeArrowheads="1"/>
            </p:cNvSpPr>
            <p:nvPr/>
          </p:nvSpPr>
          <p:spPr bwMode="auto">
            <a:xfrm>
              <a:off x="3497" y="1536"/>
              <a:ext cx="1063" cy="174"/>
            </a:xfrm>
            <a:prstGeom prst="rect">
              <a:avLst/>
            </a:prstGeom>
            <a:noFill/>
            <a:ln w="9525">
              <a:noFill/>
              <a:miter lim="800000"/>
              <a:headEnd/>
              <a:tailEnd/>
            </a:ln>
          </p:spPr>
          <p:txBody>
            <a:bodyPr/>
            <a:lstStyle/>
            <a:p>
              <a:r>
                <a:rPr lang="en-US" sz="800">
                  <a:solidFill>
                    <a:srgbClr val="000000"/>
                  </a:solidFill>
                </a:rPr>
                <a:t> Leon Smith; Thornton Home, ID</a:t>
              </a:r>
              <a:endParaRPr lang="en-US"/>
            </a:p>
          </p:txBody>
        </p:sp>
      </p:grpSp>
      <p:sp>
        <p:nvSpPr>
          <p:cNvPr id="61444" name="Text Box 14"/>
          <p:cNvSpPr txBox="1">
            <a:spLocks noChangeArrowheads="1"/>
          </p:cNvSpPr>
          <p:nvPr/>
        </p:nvSpPr>
        <p:spPr bwMode="auto">
          <a:xfrm>
            <a:off x="609600" y="2590800"/>
            <a:ext cx="2663825" cy="2563813"/>
          </a:xfrm>
          <a:prstGeom prst="rect">
            <a:avLst/>
          </a:prstGeom>
          <a:noFill/>
          <a:ln w="9525">
            <a:noFill/>
            <a:miter lim="800000"/>
            <a:headEnd/>
            <a:tailEnd/>
          </a:ln>
        </p:spPr>
        <p:txBody>
          <a:bodyPr wrap="none">
            <a:spAutoFit/>
          </a:bodyPr>
          <a:lstStyle/>
          <a:p>
            <a:r>
              <a:rPr lang="en-US" b="1">
                <a:latin typeface="Batang" pitchFamily="18" charset="-127"/>
              </a:rPr>
              <a:t>The Lost Colt</a:t>
            </a:r>
          </a:p>
          <a:p>
            <a:endParaRPr lang="en-US" b="1">
              <a:latin typeface="Batang" pitchFamily="18" charset="-127"/>
            </a:endParaRPr>
          </a:p>
          <a:p>
            <a:endParaRPr lang="en-US" b="1">
              <a:latin typeface="Batang" pitchFamily="18" charset="-127"/>
            </a:endParaRPr>
          </a:p>
          <a:p>
            <a:endParaRPr lang="en-US" b="1">
              <a:latin typeface="Batang" pitchFamily="18" charset="-127"/>
            </a:endParaRPr>
          </a:p>
          <a:p>
            <a:r>
              <a:rPr lang="en-US" b="1">
                <a:latin typeface="Batang" pitchFamily="18" charset="-127"/>
              </a:rPr>
              <a:t>The Load of Coal</a:t>
            </a:r>
          </a:p>
          <a:p>
            <a:endParaRPr lang="en-US" b="1">
              <a:latin typeface="Batang" pitchFamily="18" charset="-127"/>
            </a:endParaRPr>
          </a:p>
          <a:p>
            <a:endParaRPr lang="en-US" b="1">
              <a:latin typeface="Batang" pitchFamily="18" charset="-127"/>
            </a:endParaRPr>
          </a:p>
          <a:p>
            <a:endParaRPr lang="en-US" b="1">
              <a:latin typeface="Batang" pitchFamily="18" charset="-127"/>
            </a:endParaRPr>
          </a:p>
          <a:p>
            <a:r>
              <a:rPr lang="en-US" b="1">
                <a:latin typeface="Batang" pitchFamily="18" charset="-127"/>
              </a:rPr>
              <a:t>The Lord will Bless Us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Number Placeholder 5"/>
          <p:cNvSpPr txBox="1">
            <a:spLocks noGrp="1"/>
          </p:cNvSpPr>
          <p:nvPr/>
        </p:nvSpPr>
        <p:spPr bwMode="auto">
          <a:xfrm>
            <a:off x="8686800" y="6553200"/>
            <a:ext cx="457200" cy="307975"/>
          </a:xfrm>
          <a:prstGeom prst="rect">
            <a:avLst/>
          </a:prstGeom>
          <a:noFill/>
          <a:ln w="9525">
            <a:noFill/>
            <a:miter lim="800000"/>
            <a:headEnd/>
            <a:tailEnd/>
          </a:ln>
        </p:spPr>
        <p:txBody>
          <a:bodyPr/>
          <a:lstStyle/>
          <a:p>
            <a:pPr algn="r"/>
            <a:fld id="{95B5CAED-9466-46CA-A1F4-AB893622F0DE}" type="slidenum">
              <a:rPr lang="en-US" sz="1000"/>
              <a:pPr algn="r"/>
              <a:t>26</a:t>
            </a:fld>
            <a:endParaRPr lang="en-US" sz="1000"/>
          </a:p>
        </p:txBody>
      </p:sp>
      <p:sp>
        <p:nvSpPr>
          <p:cNvPr id="63490" name="Text Box 3"/>
          <p:cNvSpPr txBox="1">
            <a:spLocks noChangeArrowheads="1"/>
          </p:cNvSpPr>
          <p:nvPr/>
        </p:nvSpPr>
        <p:spPr bwMode="auto">
          <a:xfrm>
            <a:off x="2212975" y="79375"/>
            <a:ext cx="4830763" cy="854075"/>
          </a:xfrm>
          <a:prstGeom prst="rect">
            <a:avLst/>
          </a:prstGeom>
          <a:noFill/>
          <a:ln w="9525">
            <a:noFill/>
            <a:miter lim="800000"/>
            <a:headEnd/>
            <a:tailEnd/>
          </a:ln>
        </p:spPr>
        <p:txBody>
          <a:bodyPr wrap="none">
            <a:spAutoFit/>
          </a:bodyPr>
          <a:lstStyle/>
          <a:p>
            <a:pPr algn="ctr"/>
            <a:r>
              <a:rPr lang="en-US" sz="3200" b="1">
                <a:latin typeface="Rockwell" pitchFamily="18" charset="0"/>
              </a:rPr>
              <a:t>Western States Mission</a:t>
            </a:r>
          </a:p>
          <a:p>
            <a:pPr algn="ctr"/>
            <a:r>
              <a:rPr lang="en-US" b="1">
                <a:latin typeface="Rockwell" pitchFamily="18" charset="0"/>
              </a:rPr>
              <a:t>Denver:  26 Dec 1915 – Mar 1916</a:t>
            </a:r>
          </a:p>
        </p:txBody>
      </p:sp>
      <p:grpSp>
        <p:nvGrpSpPr>
          <p:cNvPr id="63491" name="Group 26"/>
          <p:cNvGrpSpPr>
            <a:grpSpLocks/>
          </p:cNvGrpSpPr>
          <p:nvPr/>
        </p:nvGrpSpPr>
        <p:grpSpPr bwMode="auto">
          <a:xfrm>
            <a:off x="495300" y="1162050"/>
            <a:ext cx="8054975" cy="5638800"/>
            <a:chOff x="312" y="768"/>
            <a:chExt cx="5074" cy="3552"/>
          </a:xfrm>
        </p:grpSpPr>
        <p:pic>
          <p:nvPicPr>
            <p:cNvPr id="63494" name="Picture 15" descr="InterMountain West"/>
            <p:cNvPicPr>
              <a:picLocks noChangeAspect="1" noChangeArrowheads="1"/>
            </p:cNvPicPr>
            <p:nvPr/>
          </p:nvPicPr>
          <p:blipFill>
            <a:blip r:embed="rId3"/>
            <a:srcRect/>
            <a:stretch>
              <a:fillRect/>
            </a:stretch>
          </p:blipFill>
          <p:spPr bwMode="auto">
            <a:xfrm>
              <a:off x="312" y="772"/>
              <a:ext cx="5074" cy="3548"/>
            </a:xfrm>
            <a:prstGeom prst="rect">
              <a:avLst/>
            </a:prstGeom>
            <a:noFill/>
            <a:ln w="9525">
              <a:solidFill>
                <a:schemeClr val="tx1"/>
              </a:solidFill>
              <a:miter lim="800000"/>
              <a:headEnd/>
              <a:tailEnd/>
            </a:ln>
          </p:spPr>
        </p:pic>
        <p:sp>
          <p:nvSpPr>
            <p:cNvPr id="63495" name="Text Box 16"/>
            <p:cNvSpPr txBox="1">
              <a:spLocks noChangeArrowheads="1"/>
            </p:cNvSpPr>
            <p:nvPr/>
          </p:nvSpPr>
          <p:spPr bwMode="auto">
            <a:xfrm>
              <a:off x="4368" y="4114"/>
              <a:ext cx="323" cy="135"/>
            </a:xfrm>
            <a:prstGeom prst="rect">
              <a:avLst/>
            </a:prstGeom>
            <a:noFill/>
            <a:ln w="9525">
              <a:noFill/>
              <a:miter lim="800000"/>
              <a:headEnd/>
              <a:tailEnd/>
            </a:ln>
          </p:spPr>
          <p:txBody>
            <a:bodyPr wrap="none">
              <a:spAutoFit/>
            </a:bodyPr>
            <a:lstStyle/>
            <a:p>
              <a:r>
                <a:rPr lang="en-US" sz="800" b="1">
                  <a:latin typeface="Arial Narrow" pitchFamily="34" charset="0"/>
                </a:rPr>
                <a:t>Trinidad</a:t>
              </a:r>
            </a:p>
          </p:txBody>
        </p:sp>
        <p:sp>
          <p:nvSpPr>
            <p:cNvPr id="63496" name="Oval 17"/>
            <p:cNvSpPr>
              <a:spLocks noChangeArrowheads="1"/>
            </p:cNvSpPr>
            <p:nvPr/>
          </p:nvSpPr>
          <p:spPr bwMode="auto">
            <a:xfrm>
              <a:off x="4377" y="4192"/>
              <a:ext cx="42" cy="41"/>
            </a:xfrm>
            <a:prstGeom prst="ellipse">
              <a:avLst/>
            </a:prstGeom>
            <a:solidFill>
              <a:srgbClr val="CC0000"/>
            </a:solidFill>
            <a:ln w="9525">
              <a:solidFill>
                <a:schemeClr val="tx1"/>
              </a:solidFill>
              <a:round/>
              <a:headEnd/>
              <a:tailEnd/>
            </a:ln>
          </p:spPr>
          <p:txBody>
            <a:bodyPr wrap="none" anchor="ctr"/>
            <a:lstStyle/>
            <a:p>
              <a:endParaRPr lang="en-US"/>
            </a:p>
          </p:txBody>
        </p:sp>
        <p:sp>
          <p:nvSpPr>
            <p:cNvPr id="63497" name="Oval 18"/>
            <p:cNvSpPr>
              <a:spLocks noChangeArrowheads="1"/>
            </p:cNvSpPr>
            <p:nvPr/>
          </p:nvSpPr>
          <p:spPr bwMode="auto">
            <a:xfrm>
              <a:off x="4272" y="3663"/>
              <a:ext cx="43" cy="41"/>
            </a:xfrm>
            <a:prstGeom prst="ellipse">
              <a:avLst/>
            </a:prstGeom>
            <a:solidFill>
              <a:srgbClr val="CC0000"/>
            </a:solidFill>
            <a:ln w="9525">
              <a:solidFill>
                <a:schemeClr val="tx1"/>
              </a:solidFill>
              <a:round/>
              <a:headEnd/>
              <a:tailEnd/>
            </a:ln>
          </p:spPr>
          <p:txBody>
            <a:bodyPr wrap="none" anchor="ctr"/>
            <a:lstStyle/>
            <a:p>
              <a:endParaRPr lang="en-US"/>
            </a:p>
          </p:txBody>
        </p:sp>
        <p:sp>
          <p:nvSpPr>
            <p:cNvPr id="63498" name="Oval 19"/>
            <p:cNvSpPr>
              <a:spLocks noChangeArrowheads="1"/>
            </p:cNvSpPr>
            <p:nvPr/>
          </p:nvSpPr>
          <p:spPr bwMode="auto">
            <a:xfrm>
              <a:off x="3384" y="2530"/>
              <a:ext cx="42" cy="41"/>
            </a:xfrm>
            <a:prstGeom prst="ellipse">
              <a:avLst/>
            </a:prstGeom>
            <a:solidFill>
              <a:srgbClr val="CC0000"/>
            </a:solidFill>
            <a:ln w="9525">
              <a:solidFill>
                <a:schemeClr val="tx1"/>
              </a:solidFill>
              <a:round/>
              <a:headEnd/>
              <a:tailEnd/>
            </a:ln>
          </p:spPr>
          <p:txBody>
            <a:bodyPr wrap="none" anchor="ctr"/>
            <a:lstStyle/>
            <a:p>
              <a:endParaRPr lang="en-US"/>
            </a:p>
          </p:txBody>
        </p:sp>
        <p:sp>
          <p:nvSpPr>
            <p:cNvPr id="63499" name="Oval 20"/>
            <p:cNvSpPr>
              <a:spLocks noChangeArrowheads="1"/>
            </p:cNvSpPr>
            <p:nvPr/>
          </p:nvSpPr>
          <p:spPr bwMode="auto">
            <a:xfrm>
              <a:off x="4128" y="2930"/>
              <a:ext cx="42" cy="41"/>
            </a:xfrm>
            <a:prstGeom prst="ellipse">
              <a:avLst/>
            </a:prstGeom>
            <a:solidFill>
              <a:srgbClr val="CC0000"/>
            </a:solidFill>
            <a:ln w="9525">
              <a:solidFill>
                <a:schemeClr val="tx1"/>
              </a:solidFill>
              <a:round/>
              <a:headEnd/>
              <a:tailEnd/>
            </a:ln>
          </p:spPr>
          <p:txBody>
            <a:bodyPr wrap="none" anchor="ctr"/>
            <a:lstStyle/>
            <a:p>
              <a:endParaRPr lang="en-US"/>
            </a:p>
          </p:txBody>
        </p:sp>
        <p:sp>
          <p:nvSpPr>
            <p:cNvPr id="63500" name="Text Box 21"/>
            <p:cNvSpPr txBox="1">
              <a:spLocks noChangeArrowheads="1"/>
            </p:cNvSpPr>
            <p:nvPr/>
          </p:nvSpPr>
          <p:spPr bwMode="auto">
            <a:xfrm>
              <a:off x="696" y="768"/>
              <a:ext cx="723" cy="173"/>
            </a:xfrm>
            <a:prstGeom prst="rect">
              <a:avLst/>
            </a:prstGeom>
            <a:solidFill>
              <a:srgbClr val="0066FF">
                <a:alpha val="34117"/>
              </a:srgbClr>
            </a:solidFill>
            <a:ln w="9525">
              <a:noFill/>
              <a:miter lim="800000"/>
              <a:headEnd/>
              <a:tailEnd/>
            </a:ln>
          </p:spPr>
          <p:txBody>
            <a:bodyPr>
              <a:spAutoFit/>
            </a:bodyPr>
            <a:lstStyle/>
            <a:p>
              <a:r>
                <a:rPr lang="en-US" sz="1200" b="1">
                  <a:latin typeface="Arial Narrow" pitchFamily="34" charset="0"/>
                </a:rPr>
                <a:t>Independence</a:t>
              </a:r>
            </a:p>
          </p:txBody>
        </p:sp>
        <p:sp>
          <p:nvSpPr>
            <p:cNvPr id="63501" name="Text Box 23"/>
            <p:cNvSpPr txBox="1">
              <a:spLocks noChangeArrowheads="1"/>
            </p:cNvSpPr>
            <p:nvPr/>
          </p:nvSpPr>
          <p:spPr bwMode="auto">
            <a:xfrm>
              <a:off x="3363" y="2448"/>
              <a:ext cx="701" cy="135"/>
            </a:xfrm>
            <a:prstGeom prst="rect">
              <a:avLst/>
            </a:prstGeom>
            <a:noFill/>
            <a:ln w="9525">
              <a:noFill/>
              <a:miter lim="800000"/>
              <a:headEnd/>
              <a:tailEnd/>
            </a:ln>
          </p:spPr>
          <p:txBody>
            <a:bodyPr wrap="none">
              <a:spAutoFit/>
            </a:bodyPr>
            <a:lstStyle/>
            <a:p>
              <a:r>
                <a:rPr lang="en-US" sz="800" b="1"/>
                <a:t>Steamboat Springs</a:t>
              </a:r>
            </a:p>
          </p:txBody>
        </p:sp>
        <p:sp>
          <p:nvSpPr>
            <p:cNvPr id="63502" name="Oval 24"/>
            <p:cNvSpPr>
              <a:spLocks noChangeArrowheads="1"/>
            </p:cNvSpPr>
            <p:nvPr/>
          </p:nvSpPr>
          <p:spPr bwMode="auto">
            <a:xfrm>
              <a:off x="1314" y="818"/>
              <a:ext cx="42" cy="40"/>
            </a:xfrm>
            <a:prstGeom prst="ellipse">
              <a:avLst/>
            </a:prstGeom>
            <a:solidFill>
              <a:srgbClr val="CC0000"/>
            </a:solidFill>
            <a:ln w="9525">
              <a:solidFill>
                <a:schemeClr val="tx1"/>
              </a:solidFill>
              <a:round/>
              <a:headEnd/>
              <a:tailEnd/>
            </a:ln>
          </p:spPr>
          <p:txBody>
            <a:bodyPr wrap="none" anchor="ctr"/>
            <a:lstStyle/>
            <a:p>
              <a:endParaRPr lang="en-US"/>
            </a:p>
          </p:txBody>
        </p:sp>
      </p:grpSp>
      <p:pic>
        <p:nvPicPr>
          <p:cNvPr id="63492" name="Picture 16" descr="160000 SisEarhler ElderFarnsworth SisBlizzard EldersMillerSmith GardenGodsCSpringsCO"/>
          <p:cNvPicPr>
            <a:picLocks noChangeAspect="1" noChangeArrowheads="1"/>
          </p:cNvPicPr>
          <p:nvPr/>
        </p:nvPicPr>
        <p:blipFill>
          <a:blip r:embed="rId4"/>
          <a:srcRect/>
          <a:stretch>
            <a:fillRect/>
          </a:stretch>
        </p:blipFill>
        <p:spPr bwMode="auto">
          <a:xfrm>
            <a:off x="381000" y="3429000"/>
            <a:ext cx="3048000" cy="2881313"/>
          </a:xfrm>
          <a:prstGeom prst="rect">
            <a:avLst/>
          </a:prstGeom>
          <a:noFill/>
          <a:ln w="44450" cmpd="thickThin">
            <a:solidFill>
              <a:schemeClr val="tx1"/>
            </a:solidFill>
            <a:miter lim="800000"/>
            <a:headEnd/>
            <a:tailEnd/>
          </a:ln>
        </p:spPr>
      </p:pic>
      <p:pic>
        <p:nvPicPr>
          <p:cNvPr id="63493" name="Picture 17" descr="160000~ Eugene Smith"/>
          <p:cNvPicPr>
            <a:picLocks noChangeAspect="1" noChangeArrowheads="1"/>
          </p:cNvPicPr>
          <p:nvPr/>
        </p:nvPicPr>
        <p:blipFill>
          <a:blip r:embed="rId5"/>
          <a:srcRect/>
          <a:stretch>
            <a:fillRect/>
          </a:stretch>
        </p:blipFill>
        <p:spPr bwMode="auto">
          <a:xfrm>
            <a:off x="7543800" y="1752600"/>
            <a:ext cx="1390650" cy="2524125"/>
          </a:xfrm>
          <a:prstGeom prst="rect">
            <a:avLst/>
          </a:prstGeom>
          <a:noFill/>
          <a:ln w="44450" cmpd="thickThin">
            <a:solidFill>
              <a:schemeClr val="tx1"/>
            </a:solid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4" descr="151200 Eugene Smith Missionary Report Book Cover"/>
          <p:cNvPicPr>
            <a:picLocks noChangeAspect="1" noChangeArrowheads="1"/>
          </p:cNvPicPr>
          <p:nvPr/>
        </p:nvPicPr>
        <p:blipFill>
          <a:blip r:embed="rId3"/>
          <a:srcRect/>
          <a:stretch>
            <a:fillRect/>
          </a:stretch>
        </p:blipFill>
        <p:spPr bwMode="auto">
          <a:xfrm rot="-2616251">
            <a:off x="5791200" y="685800"/>
            <a:ext cx="1971675" cy="4606925"/>
          </a:xfrm>
          <a:prstGeom prst="rect">
            <a:avLst/>
          </a:prstGeom>
          <a:noFill/>
          <a:ln w="9525">
            <a:noFill/>
            <a:miter lim="800000"/>
            <a:headEnd/>
            <a:tailEnd/>
          </a:ln>
        </p:spPr>
      </p:pic>
      <p:sp>
        <p:nvSpPr>
          <p:cNvPr id="65538" name="Slide Number Placeholder 5"/>
          <p:cNvSpPr txBox="1">
            <a:spLocks noGrp="1"/>
          </p:cNvSpPr>
          <p:nvPr/>
        </p:nvSpPr>
        <p:spPr bwMode="auto">
          <a:xfrm>
            <a:off x="8686800" y="6553200"/>
            <a:ext cx="457200" cy="307975"/>
          </a:xfrm>
          <a:prstGeom prst="rect">
            <a:avLst/>
          </a:prstGeom>
          <a:noFill/>
          <a:ln w="9525">
            <a:noFill/>
            <a:miter lim="800000"/>
            <a:headEnd/>
            <a:tailEnd/>
          </a:ln>
        </p:spPr>
        <p:txBody>
          <a:bodyPr/>
          <a:lstStyle/>
          <a:p>
            <a:pPr algn="r"/>
            <a:fld id="{CE6A7AC8-80FB-4087-A439-28177D692CB3}" type="slidenum">
              <a:rPr lang="en-US" sz="1000"/>
              <a:pPr algn="r"/>
              <a:t>27</a:t>
            </a:fld>
            <a:endParaRPr lang="en-US" sz="1000"/>
          </a:p>
        </p:txBody>
      </p:sp>
      <p:sp>
        <p:nvSpPr>
          <p:cNvPr id="65539" name="Text Box 3"/>
          <p:cNvSpPr txBox="1">
            <a:spLocks noChangeArrowheads="1"/>
          </p:cNvSpPr>
          <p:nvPr/>
        </p:nvSpPr>
        <p:spPr bwMode="auto">
          <a:xfrm>
            <a:off x="2212975" y="79375"/>
            <a:ext cx="4830763" cy="854075"/>
          </a:xfrm>
          <a:prstGeom prst="rect">
            <a:avLst/>
          </a:prstGeom>
          <a:noFill/>
          <a:ln w="9525">
            <a:noFill/>
            <a:miter lim="800000"/>
            <a:headEnd/>
            <a:tailEnd/>
          </a:ln>
        </p:spPr>
        <p:txBody>
          <a:bodyPr wrap="none">
            <a:spAutoFit/>
          </a:bodyPr>
          <a:lstStyle/>
          <a:p>
            <a:pPr algn="ctr"/>
            <a:r>
              <a:rPr lang="en-US" sz="3200" b="1">
                <a:latin typeface="Rockwell" pitchFamily="18" charset="0"/>
              </a:rPr>
              <a:t>Western States Mission</a:t>
            </a:r>
          </a:p>
          <a:p>
            <a:pPr algn="ctr"/>
            <a:r>
              <a:rPr lang="en-US" b="1">
                <a:latin typeface="Rockwell" pitchFamily="18" charset="0"/>
              </a:rPr>
              <a:t>Pueblo:  Mar – May 1916</a:t>
            </a:r>
          </a:p>
        </p:txBody>
      </p:sp>
      <p:pic>
        <p:nvPicPr>
          <p:cNvPr id="65540" name="Picture 15" descr="151200 Eugene Smith Missionary Report Book Inside"/>
          <p:cNvPicPr>
            <a:picLocks noChangeAspect="1" noChangeArrowheads="1"/>
          </p:cNvPicPr>
          <p:nvPr/>
        </p:nvPicPr>
        <p:blipFill>
          <a:blip r:embed="rId4"/>
          <a:srcRect/>
          <a:stretch>
            <a:fillRect/>
          </a:stretch>
        </p:blipFill>
        <p:spPr bwMode="auto">
          <a:xfrm>
            <a:off x="2819400" y="3025775"/>
            <a:ext cx="4202113" cy="3756025"/>
          </a:xfrm>
          <a:prstGeom prst="rect">
            <a:avLst/>
          </a:prstGeom>
          <a:noFill/>
          <a:ln w="9525">
            <a:noFill/>
            <a:miter lim="800000"/>
            <a:headEnd/>
            <a:tailEnd/>
          </a:ln>
        </p:spPr>
      </p:pic>
      <p:pic>
        <p:nvPicPr>
          <p:cNvPr id="65541" name="Picture 10" descr="1916 Eugene Smith Missionary Calling Card Front"/>
          <p:cNvPicPr>
            <a:picLocks noChangeAspect="1" noChangeArrowheads="1"/>
          </p:cNvPicPr>
          <p:nvPr/>
        </p:nvPicPr>
        <p:blipFill>
          <a:blip r:embed="rId5"/>
          <a:srcRect/>
          <a:stretch>
            <a:fillRect/>
          </a:stretch>
        </p:blipFill>
        <p:spPr bwMode="auto">
          <a:xfrm>
            <a:off x="1143000" y="1447800"/>
            <a:ext cx="2425700" cy="1420813"/>
          </a:xfrm>
          <a:prstGeom prst="rect">
            <a:avLst/>
          </a:prstGeom>
          <a:noFill/>
          <a:ln w="3175">
            <a:solidFill>
              <a:schemeClr val="tx1"/>
            </a:solidFill>
            <a:miter lim="800000"/>
            <a:headEnd/>
            <a:tailEnd/>
          </a:ln>
        </p:spPr>
      </p:pic>
      <p:pic>
        <p:nvPicPr>
          <p:cNvPr id="65542" name="Picture 10" descr="060000~ Smith Eugene"/>
          <p:cNvPicPr>
            <a:picLocks noChangeAspect="1" noChangeArrowheads="1"/>
          </p:cNvPicPr>
          <p:nvPr/>
        </p:nvPicPr>
        <p:blipFill>
          <a:blip r:embed="rId6"/>
          <a:srcRect/>
          <a:stretch>
            <a:fillRect/>
          </a:stretch>
        </p:blipFill>
        <p:spPr bwMode="auto">
          <a:xfrm>
            <a:off x="457200" y="3429000"/>
            <a:ext cx="2439988" cy="2819400"/>
          </a:xfrm>
          <a:prstGeom prst="rect">
            <a:avLst/>
          </a:prstGeom>
          <a:noFill/>
          <a:ln w="44450" cmpd="thickThin">
            <a:solidFill>
              <a:schemeClr val="tx1"/>
            </a:solid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Number Placeholder 5"/>
          <p:cNvSpPr txBox="1">
            <a:spLocks noGrp="1"/>
          </p:cNvSpPr>
          <p:nvPr/>
        </p:nvSpPr>
        <p:spPr bwMode="auto">
          <a:xfrm>
            <a:off x="8686800" y="6553200"/>
            <a:ext cx="457200" cy="307975"/>
          </a:xfrm>
          <a:prstGeom prst="rect">
            <a:avLst/>
          </a:prstGeom>
          <a:noFill/>
          <a:ln w="9525">
            <a:noFill/>
            <a:miter lim="800000"/>
            <a:headEnd/>
            <a:tailEnd/>
          </a:ln>
        </p:spPr>
        <p:txBody>
          <a:bodyPr/>
          <a:lstStyle/>
          <a:p>
            <a:pPr algn="r"/>
            <a:fld id="{FC2F3C85-B2B0-4343-8EAD-1AF99A689B5E}" type="slidenum">
              <a:rPr lang="en-US" sz="1000"/>
              <a:pPr algn="r"/>
              <a:t>28</a:t>
            </a:fld>
            <a:endParaRPr lang="en-US" sz="1000"/>
          </a:p>
        </p:txBody>
      </p:sp>
      <p:sp>
        <p:nvSpPr>
          <p:cNvPr id="67586" name="Text Box 3"/>
          <p:cNvSpPr txBox="1">
            <a:spLocks noChangeArrowheads="1"/>
          </p:cNvSpPr>
          <p:nvPr/>
        </p:nvSpPr>
        <p:spPr bwMode="auto">
          <a:xfrm>
            <a:off x="2212975" y="79375"/>
            <a:ext cx="4830763" cy="854075"/>
          </a:xfrm>
          <a:prstGeom prst="rect">
            <a:avLst/>
          </a:prstGeom>
          <a:noFill/>
          <a:ln w="9525">
            <a:noFill/>
            <a:miter lim="800000"/>
            <a:headEnd/>
            <a:tailEnd/>
          </a:ln>
        </p:spPr>
        <p:txBody>
          <a:bodyPr wrap="none">
            <a:spAutoFit/>
          </a:bodyPr>
          <a:lstStyle/>
          <a:p>
            <a:pPr algn="ctr"/>
            <a:r>
              <a:rPr lang="en-US" sz="3200" b="1">
                <a:latin typeface="Rockwell" pitchFamily="18" charset="0"/>
              </a:rPr>
              <a:t>Western States Mission</a:t>
            </a:r>
          </a:p>
          <a:p>
            <a:pPr algn="ctr"/>
            <a:r>
              <a:rPr lang="en-US" b="1">
                <a:latin typeface="Rockwell" pitchFamily="18" charset="0"/>
              </a:rPr>
              <a:t>Trinidad and Area:  May – Nov 1916</a:t>
            </a:r>
          </a:p>
        </p:txBody>
      </p:sp>
      <p:grpSp>
        <p:nvGrpSpPr>
          <p:cNvPr id="67587" name="Group 18"/>
          <p:cNvGrpSpPr>
            <a:grpSpLocks/>
          </p:cNvGrpSpPr>
          <p:nvPr/>
        </p:nvGrpSpPr>
        <p:grpSpPr bwMode="auto">
          <a:xfrm>
            <a:off x="2819400" y="1600200"/>
            <a:ext cx="5943600" cy="4554538"/>
            <a:chOff x="1776" y="1008"/>
            <a:chExt cx="3744" cy="2869"/>
          </a:xfrm>
        </p:grpSpPr>
        <p:pic>
          <p:nvPicPr>
            <p:cNvPr id="67593" name="Picture 4" descr="Clayton NM Terrain"/>
            <p:cNvPicPr>
              <a:picLocks noChangeAspect="1" noChangeArrowheads="1"/>
            </p:cNvPicPr>
            <p:nvPr/>
          </p:nvPicPr>
          <p:blipFill>
            <a:blip r:embed="rId3"/>
            <a:srcRect/>
            <a:stretch>
              <a:fillRect/>
            </a:stretch>
          </p:blipFill>
          <p:spPr bwMode="auto">
            <a:xfrm>
              <a:off x="1776" y="1008"/>
              <a:ext cx="3744" cy="2869"/>
            </a:xfrm>
            <a:prstGeom prst="rect">
              <a:avLst/>
            </a:prstGeom>
            <a:noFill/>
            <a:ln w="44450" cmpd="thinThick">
              <a:solidFill>
                <a:schemeClr val="tx1"/>
              </a:solidFill>
              <a:miter lim="800000"/>
              <a:headEnd/>
              <a:tailEnd/>
            </a:ln>
          </p:spPr>
        </p:pic>
        <p:sp>
          <p:nvSpPr>
            <p:cNvPr id="67594" name="Text Box 5"/>
            <p:cNvSpPr txBox="1">
              <a:spLocks noChangeArrowheads="1"/>
            </p:cNvSpPr>
            <p:nvPr/>
          </p:nvSpPr>
          <p:spPr bwMode="auto">
            <a:xfrm>
              <a:off x="3024" y="1392"/>
              <a:ext cx="700" cy="231"/>
            </a:xfrm>
            <a:prstGeom prst="rect">
              <a:avLst/>
            </a:prstGeom>
            <a:noFill/>
            <a:ln w="9525">
              <a:noFill/>
              <a:miter lim="800000"/>
              <a:headEnd/>
              <a:tailEnd/>
            </a:ln>
          </p:spPr>
          <p:txBody>
            <a:bodyPr wrap="none">
              <a:spAutoFit/>
            </a:bodyPr>
            <a:lstStyle/>
            <a:p>
              <a:r>
                <a:rPr lang="en-US"/>
                <a:t>Colorado</a:t>
              </a:r>
            </a:p>
          </p:txBody>
        </p:sp>
        <p:sp>
          <p:nvSpPr>
            <p:cNvPr id="67595" name="Text Box 6"/>
            <p:cNvSpPr txBox="1">
              <a:spLocks noChangeArrowheads="1"/>
            </p:cNvSpPr>
            <p:nvPr/>
          </p:nvSpPr>
          <p:spPr bwMode="auto">
            <a:xfrm>
              <a:off x="3504" y="2352"/>
              <a:ext cx="900" cy="231"/>
            </a:xfrm>
            <a:prstGeom prst="rect">
              <a:avLst/>
            </a:prstGeom>
            <a:noFill/>
            <a:ln w="9525">
              <a:noFill/>
              <a:miter lim="800000"/>
              <a:headEnd/>
              <a:tailEnd/>
            </a:ln>
          </p:spPr>
          <p:txBody>
            <a:bodyPr wrap="none">
              <a:spAutoFit/>
            </a:bodyPr>
            <a:lstStyle/>
            <a:p>
              <a:r>
                <a:rPr lang="en-US"/>
                <a:t>New Mexico</a:t>
              </a:r>
            </a:p>
          </p:txBody>
        </p:sp>
        <p:sp>
          <p:nvSpPr>
            <p:cNvPr id="67596" name="Text Box 7"/>
            <p:cNvSpPr txBox="1">
              <a:spLocks noChangeArrowheads="1"/>
            </p:cNvSpPr>
            <p:nvPr/>
          </p:nvSpPr>
          <p:spPr bwMode="auto">
            <a:xfrm>
              <a:off x="4956" y="3379"/>
              <a:ext cx="468" cy="173"/>
            </a:xfrm>
            <a:prstGeom prst="rect">
              <a:avLst/>
            </a:prstGeom>
            <a:noFill/>
            <a:ln w="9525">
              <a:noFill/>
              <a:miter lim="800000"/>
              <a:headEnd/>
              <a:tailEnd/>
            </a:ln>
          </p:spPr>
          <p:txBody>
            <a:bodyPr wrap="none">
              <a:spAutoFit/>
            </a:bodyPr>
            <a:lstStyle/>
            <a:p>
              <a:r>
                <a:rPr lang="en-US" sz="1200" b="1"/>
                <a:t>Clayton</a:t>
              </a:r>
            </a:p>
          </p:txBody>
        </p:sp>
        <p:sp>
          <p:nvSpPr>
            <p:cNvPr id="67597" name="Oval 8"/>
            <p:cNvSpPr>
              <a:spLocks noChangeArrowheads="1"/>
            </p:cNvSpPr>
            <p:nvPr/>
          </p:nvSpPr>
          <p:spPr bwMode="auto">
            <a:xfrm>
              <a:off x="5280" y="350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7598" name="Text Box 9"/>
            <p:cNvSpPr txBox="1">
              <a:spLocks noChangeArrowheads="1"/>
            </p:cNvSpPr>
            <p:nvPr/>
          </p:nvSpPr>
          <p:spPr bwMode="auto">
            <a:xfrm>
              <a:off x="2112" y="1987"/>
              <a:ext cx="388" cy="173"/>
            </a:xfrm>
            <a:prstGeom prst="rect">
              <a:avLst/>
            </a:prstGeom>
            <a:noFill/>
            <a:ln w="9525">
              <a:noFill/>
              <a:miter lim="800000"/>
              <a:headEnd/>
              <a:tailEnd/>
            </a:ln>
          </p:spPr>
          <p:txBody>
            <a:bodyPr wrap="none">
              <a:spAutoFit/>
            </a:bodyPr>
            <a:lstStyle/>
            <a:p>
              <a:r>
                <a:rPr lang="en-US" sz="1200" b="1"/>
                <a:t>Raton</a:t>
              </a:r>
            </a:p>
          </p:txBody>
        </p:sp>
        <p:sp>
          <p:nvSpPr>
            <p:cNvPr id="67599" name="Oval 10"/>
            <p:cNvSpPr>
              <a:spLocks noChangeArrowheads="1"/>
            </p:cNvSpPr>
            <p:nvPr/>
          </p:nvSpPr>
          <p:spPr bwMode="auto">
            <a:xfrm>
              <a:off x="2112" y="209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7600" name="Text Box 11"/>
            <p:cNvSpPr txBox="1">
              <a:spLocks noChangeArrowheads="1"/>
            </p:cNvSpPr>
            <p:nvPr/>
          </p:nvSpPr>
          <p:spPr bwMode="auto">
            <a:xfrm>
              <a:off x="1920" y="1075"/>
              <a:ext cx="496" cy="173"/>
            </a:xfrm>
            <a:prstGeom prst="rect">
              <a:avLst/>
            </a:prstGeom>
            <a:noFill/>
            <a:ln w="9525">
              <a:noFill/>
              <a:miter lim="800000"/>
              <a:headEnd/>
              <a:tailEnd/>
            </a:ln>
          </p:spPr>
          <p:txBody>
            <a:bodyPr wrap="none">
              <a:spAutoFit/>
            </a:bodyPr>
            <a:lstStyle/>
            <a:p>
              <a:r>
                <a:rPr lang="en-US" sz="1200" b="1"/>
                <a:t>Trinidad</a:t>
              </a:r>
            </a:p>
          </p:txBody>
        </p:sp>
        <p:sp>
          <p:nvSpPr>
            <p:cNvPr id="67601" name="Oval 12"/>
            <p:cNvSpPr>
              <a:spLocks noChangeArrowheads="1"/>
            </p:cNvSpPr>
            <p:nvPr/>
          </p:nvSpPr>
          <p:spPr bwMode="auto">
            <a:xfrm>
              <a:off x="1920" y="120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7602" name="Text Box 13"/>
            <p:cNvSpPr txBox="1">
              <a:spLocks noChangeArrowheads="1"/>
            </p:cNvSpPr>
            <p:nvPr/>
          </p:nvSpPr>
          <p:spPr bwMode="auto">
            <a:xfrm>
              <a:off x="1872" y="1344"/>
              <a:ext cx="542" cy="173"/>
            </a:xfrm>
            <a:prstGeom prst="rect">
              <a:avLst/>
            </a:prstGeom>
            <a:noFill/>
            <a:ln w="9525">
              <a:noFill/>
              <a:miter lim="800000"/>
              <a:headEnd/>
              <a:tailEnd/>
            </a:ln>
          </p:spPr>
          <p:txBody>
            <a:bodyPr wrap="none">
              <a:spAutoFit/>
            </a:bodyPr>
            <a:lstStyle/>
            <a:p>
              <a:r>
                <a:rPr lang="en-US" sz="1200" b="1"/>
                <a:t>Starkville</a:t>
              </a:r>
            </a:p>
          </p:txBody>
        </p:sp>
        <p:sp>
          <p:nvSpPr>
            <p:cNvPr id="67603" name="Oval 14"/>
            <p:cNvSpPr>
              <a:spLocks noChangeArrowheads="1"/>
            </p:cNvSpPr>
            <p:nvPr/>
          </p:nvSpPr>
          <p:spPr bwMode="auto">
            <a:xfrm>
              <a:off x="1872" y="1440"/>
              <a:ext cx="48" cy="48"/>
            </a:xfrm>
            <a:prstGeom prst="ellipse">
              <a:avLst/>
            </a:prstGeom>
            <a:solidFill>
              <a:schemeClr val="accent1"/>
            </a:solidFill>
            <a:ln w="9525">
              <a:solidFill>
                <a:schemeClr val="tx1"/>
              </a:solidFill>
              <a:round/>
              <a:headEnd/>
              <a:tailEnd/>
            </a:ln>
          </p:spPr>
          <p:txBody>
            <a:bodyPr wrap="none" anchor="ctr"/>
            <a:lstStyle/>
            <a:p>
              <a:endParaRPr lang="en-US"/>
            </a:p>
          </p:txBody>
        </p:sp>
        <p:grpSp>
          <p:nvGrpSpPr>
            <p:cNvPr id="67604" name="Group 17"/>
            <p:cNvGrpSpPr>
              <a:grpSpLocks/>
            </p:cNvGrpSpPr>
            <p:nvPr/>
          </p:nvGrpSpPr>
          <p:grpSpPr bwMode="auto">
            <a:xfrm>
              <a:off x="4992" y="2400"/>
              <a:ext cx="185" cy="336"/>
              <a:chOff x="4992" y="2400"/>
              <a:chExt cx="185" cy="336"/>
            </a:xfrm>
          </p:grpSpPr>
          <p:sp>
            <p:nvSpPr>
              <p:cNvPr id="67605" name="Line 15"/>
              <p:cNvSpPr>
                <a:spLocks noChangeShapeType="1"/>
              </p:cNvSpPr>
              <p:nvPr/>
            </p:nvSpPr>
            <p:spPr bwMode="auto">
              <a:xfrm flipV="1">
                <a:off x="5040" y="2400"/>
                <a:ext cx="0" cy="288"/>
              </a:xfrm>
              <a:prstGeom prst="line">
                <a:avLst/>
              </a:prstGeom>
              <a:noFill/>
              <a:ln w="19050">
                <a:solidFill>
                  <a:schemeClr val="tx1"/>
                </a:solidFill>
                <a:round/>
                <a:headEnd/>
                <a:tailEnd type="triangle" w="med" len="med"/>
              </a:ln>
            </p:spPr>
            <p:txBody>
              <a:bodyPr/>
              <a:lstStyle/>
              <a:p>
                <a:endParaRPr lang="en-US"/>
              </a:p>
            </p:txBody>
          </p:sp>
          <p:sp>
            <p:nvSpPr>
              <p:cNvPr id="67606" name="Text Box 16"/>
              <p:cNvSpPr txBox="1">
                <a:spLocks noChangeArrowheads="1"/>
              </p:cNvSpPr>
              <p:nvPr/>
            </p:nvSpPr>
            <p:spPr bwMode="auto">
              <a:xfrm>
                <a:off x="4992" y="2563"/>
                <a:ext cx="185" cy="173"/>
              </a:xfrm>
              <a:prstGeom prst="rect">
                <a:avLst/>
              </a:prstGeom>
              <a:noFill/>
              <a:ln w="9525">
                <a:noFill/>
                <a:miter lim="800000"/>
                <a:headEnd/>
                <a:tailEnd/>
              </a:ln>
            </p:spPr>
            <p:txBody>
              <a:bodyPr wrap="none">
                <a:spAutoFit/>
              </a:bodyPr>
              <a:lstStyle/>
              <a:p>
                <a:r>
                  <a:rPr lang="en-US" sz="1200" b="1"/>
                  <a:t>N</a:t>
                </a:r>
              </a:p>
            </p:txBody>
          </p:sp>
        </p:grpSp>
      </p:grpSp>
      <p:sp>
        <p:nvSpPr>
          <p:cNvPr id="67588" name="Text Box 25"/>
          <p:cNvSpPr txBox="1">
            <a:spLocks noChangeArrowheads="1"/>
          </p:cNvSpPr>
          <p:nvPr/>
        </p:nvSpPr>
        <p:spPr bwMode="auto">
          <a:xfrm>
            <a:off x="660400" y="2057400"/>
            <a:ext cx="1720850" cy="966788"/>
          </a:xfrm>
          <a:prstGeom prst="rect">
            <a:avLst/>
          </a:prstGeom>
          <a:solidFill>
            <a:srgbClr val="FFCC99">
              <a:alpha val="36862"/>
            </a:srgbClr>
          </a:solidFill>
          <a:ln w="50800" cmpd="thickThin">
            <a:solidFill>
              <a:schemeClr val="tx1"/>
            </a:solidFill>
            <a:miter lim="800000"/>
            <a:headEnd/>
            <a:tailEnd/>
          </a:ln>
        </p:spPr>
        <p:txBody>
          <a:bodyPr wrap="none">
            <a:spAutoFit/>
          </a:bodyPr>
          <a:lstStyle/>
          <a:p>
            <a:pPr algn="ctr"/>
            <a:r>
              <a:rPr lang="en-US" i="1"/>
              <a:t>“Without purse</a:t>
            </a:r>
          </a:p>
          <a:p>
            <a:pPr algn="ctr"/>
            <a:r>
              <a:rPr lang="en-US" i="1"/>
              <a:t>or</a:t>
            </a:r>
          </a:p>
          <a:p>
            <a:pPr algn="ctr"/>
            <a:r>
              <a:rPr lang="en-US" i="1"/>
              <a:t>script”</a:t>
            </a:r>
          </a:p>
        </p:txBody>
      </p:sp>
      <p:pic>
        <p:nvPicPr>
          <p:cNvPr id="67589" name="Picture 26" descr="160000~ EugeneSmith Missionary on SantaFeRailRoad between RatonNM &amp; TrinidadCO"/>
          <p:cNvPicPr>
            <a:picLocks noChangeAspect="1" noChangeArrowheads="1"/>
          </p:cNvPicPr>
          <p:nvPr/>
        </p:nvPicPr>
        <p:blipFill>
          <a:blip r:embed="rId4"/>
          <a:srcRect/>
          <a:stretch>
            <a:fillRect/>
          </a:stretch>
        </p:blipFill>
        <p:spPr bwMode="auto">
          <a:xfrm>
            <a:off x="7283450" y="952500"/>
            <a:ext cx="1751013" cy="2705100"/>
          </a:xfrm>
          <a:prstGeom prst="rect">
            <a:avLst/>
          </a:prstGeom>
          <a:noFill/>
          <a:ln w="44450" cmpd="thickThin">
            <a:solidFill>
              <a:schemeClr val="tx1"/>
            </a:solidFill>
            <a:miter lim="800000"/>
            <a:headEnd/>
            <a:tailEnd/>
          </a:ln>
        </p:spPr>
      </p:pic>
      <p:pic>
        <p:nvPicPr>
          <p:cNvPr id="67590" name="Picture 27" descr="160000~ SisMorris ESmith MrsWoodLandlady her son EWardle TrinidadCO"/>
          <p:cNvPicPr>
            <a:picLocks noChangeAspect="1" noChangeArrowheads="1"/>
          </p:cNvPicPr>
          <p:nvPr/>
        </p:nvPicPr>
        <p:blipFill>
          <a:blip r:embed="rId5"/>
          <a:srcRect/>
          <a:stretch>
            <a:fillRect/>
          </a:stretch>
        </p:blipFill>
        <p:spPr bwMode="auto">
          <a:xfrm>
            <a:off x="152400" y="4267200"/>
            <a:ext cx="4033838" cy="2497138"/>
          </a:xfrm>
          <a:prstGeom prst="rect">
            <a:avLst/>
          </a:prstGeom>
          <a:noFill/>
          <a:ln w="44450" cmpd="thickThin">
            <a:solidFill>
              <a:schemeClr val="tx1"/>
            </a:solidFill>
            <a:miter lim="800000"/>
            <a:headEnd/>
            <a:tailEnd/>
          </a:ln>
        </p:spPr>
      </p:pic>
      <p:sp>
        <p:nvSpPr>
          <p:cNvPr id="67591" name="Rectangle 21"/>
          <p:cNvSpPr>
            <a:spLocks noChangeArrowheads="1"/>
          </p:cNvSpPr>
          <p:nvPr/>
        </p:nvSpPr>
        <p:spPr bwMode="auto">
          <a:xfrm>
            <a:off x="7239000" y="914400"/>
            <a:ext cx="996950" cy="838200"/>
          </a:xfrm>
          <a:prstGeom prst="rect">
            <a:avLst/>
          </a:prstGeom>
          <a:noFill/>
          <a:ln w="9525">
            <a:noFill/>
            <a:miter lim="800000"/>
            <a:headEnd/>
            <a:tailEnd/>
          </a:ln>
        </p:spPr>
        <p:txBody>
          <a:bodyPr/>
          <a:lstStyle/>
          <a:p>
            <a:r>
              <a:rPr lang="en-US" sz="800">
                <a:solidFill>
                  <a:srgbClr val="000000"/>
                </a:solidFill>
              </a:rPr>
              <a:t>~1916:  Eugene Smith on </a:t>
            </a:r>
          </a:p>
          <a:p>
            <a:r>
              <a:rPr lang="en-US" sz="800">
                <a:solidFill>
                  <a:srgbClr val="000000"/>
                </a:solidFill>
              </a:rPr>
              <a:t>Santa Fe Railroad between </a:t>
            </a:r>
          </a:p>
          <a:p>
            <a:r>
              <a:rPr lang="en-US" sz="800">
                <a:solidFill>
                  <a:srgbClr val="000000"/>
                </a:solidFill>
              </a:rPr>
              <a:t>Trinidad, CO and Raton, NM</a:t>
            </a:r>
            <a:endParaRPr lang="en-US"/>
          </a:p>
        </p:txBody>
      </p:sp>
      <p:sp>
        <p:nvSpPr>
          <p:cNvPr id="67592" name="Rectangle 24"/>
          <p:cNvSpPr>
            <a:spLocks noChangeArrowheads="1"/>
          </p:cNvSpPr>
          <p:nvPr/>
        </p:nvSpPr>
        <p:spPr bwMode="auto">
          <a:xfrm>
            <a:off x="152400" y="6326188"/>
            <a:ext cx="3402013" cy="315912"/>
          </a:xfrm>
          <a:prstGeom prst="rect">
            <a:avLst/>
          </a:prstGeom>
          <a:noFill/>
          <a:ln w="9525">
            <a:noFill/>
            <a:miter lim="800000"/>
            <a:headEnd/>
            <a:tailEnd/>
          </a:ln>
        </p:spPr>
        <p:txBody>
          <a:bodyPr/>
          <a:lstStyle/>
          <a:p>
            <a:r>
              <a:rPr lang="en-US" sz="800">
                <a:solidFill>
                  <a:srgbClr val="FFFFFF"/>
                </a:solidFill>
              </a:rPr>
              <a:t>1916: Sis Morris, Elder Eugene Smith, Mrs Wood (Landlady) her son, Elder Wardle; Trinidad, Colorado</a:t>
            </a:r>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Number Placeholder 5"/>
          <p:cNvSpPr txBox="1">
            <a:spLocks noGrp="1"/>
          </p:cNvSpPr>
          <p:nvPr/>
        </p:nvSpPr>
        <p:spPr bwMode="auto">
          <a:xfrm>
            <a:off x="8686800" y="6553200"/>
            <a:ext cx="457200" cy="307975"/>
          </a:xfrm>
          <a:prstGeom prst="rect">
            <a:avLst/>
          </a:prstGeom>
          <a:noFill/>
          <a:ln w="9525">
            <a:noFill/>
            <a:miter lim="800000"/>
            <a:headEnd/>
            <a:tailEnd/>
          </a:ln>
        </p:spPr>
        <p:txBody>
          <a:bodyPr/>
          <a:lstStyle/>
          <a:p>
            <a:pPr algn="r"/>
            <a:fld id="{AE727993-C652-449A-B72B-EB668B7E2F78}" type="slidenum">
              <a:rPr lang="en-US" sz="1000"/>
              <a:pPr algn="r"/>
              <a:t>29</a:t>
            </a:fld>
            <a:endParaRPr lang="en-US" sz="1000"/>
          </a:p>
        </p:txBody>
      </p:sp>
      <p:sp>
        <p:nvSpPr>
          <p:cNvPr id="69634" name="Text Box 3"/>
          <p:cNvSpPr txBox="1">
            <a:spLocks noChangeArrowheads="1"/>
          </p:cNvSpPr>
          <p:nvPr/>
        </p:nvSpPr>
        <p:spPr bwMode="auto">
          <a:xfrm>
            <a:off x="1755775" y="79375"/>
            <a:ext cx="5743575" cy="579438"/>
          </a:xfrm>
          <a:prstGeom prst="rect">
            <a:avLst/>
          </a:prstGeom>
          <a:noFill/>
          <a:ln w="9525">
            <a:noFill/>
            <a:miter lim="800000"/>
            <a:headEnd/>
            <a:tailEnd/>
          </a:ln>
        </p:spPr>
        <p:txBody>
          <a:bodyPr wrap="none">
            <a:spAutoFit/>
          </a:bodyPr>
          <a:lstStyle/>
          <a:p>
            <a:pPr algn="ctr"/>
            <a:r>
              <a:rPr lang="en-US" sz="3200" b="1">
                <a:latin typeface="Rockwell" pitchFamily="18" charset="0"/>
              </a:rPr>
              <a:t>Independence:  Home Front</a:t>
            </a:r>
          </a:p>
        </p:txBody>
      </p:sp>
      <p:sp>
        <p:nvSpPr>
          <p:cNvPr id="69635" name="Rectangle 19"/>
          <p:cNvSpPr>
            <a:spLocks noChangeArrowheads="1"/>
          </p:cNvSpPr>
          <p:nvPr/>
        </p:nvSpPr>
        <p:spPr bwMode="auto">
          <a:xfrm>
            <a:off x="381000" y="1295400"/>
            <a:ext cx="6467475" cy="1465263"/>
          </a:xfrm>
          <a:prstGeom prst="rect">
            <a:avLst/>
          </a:prstGeom>
          <a:noFill/>
          <a:ln w="9525">
            <a:noFill/>
            <a:miter lim="800000"/>
            <a:headEnd/>
            <a:tailEnd/>
          </a:ln>
        </p:spPr>
        <p:txBody>
          <a:bodyPr anchor="ctr">
            <a:spAutoFit/>
          </a:bodyPr>
          <a:lstStyle/>
          <a:p>
            <a:r>
              <a:rPr lang="en-US"/>
              <a:t>Mary:  </a:t>
            </a:r>
            <a:r>
              <a:rPr lang="en-US" i="1"/>
              <a:t>“Leon is getting proficient at politely raising his hat and performing the virtued graces of a gentleman.  I commend and encourage him to practice the inward graces of a gentleman too.  The old people in the ward like to have a hat tipped to them and quietly tell me so.”  </a:t>
            </a:r>
          </a:p>
        </p:txBody>
      </p:sp>
      <p:grpSp>
        <p:nvGrpSpPr>
          <p:cNvPr id="69636" name="Group 9"/>
          <p:cNvGrpSpPr>
            <a:grpSpLocks/>
          </p:cNvGrpSpPr>
          <p:nvPr/>
        </p:nvGrpSpPr>
        <p:grpSpPr bwMode="auto">
          <a:xfrm>
            <a:off x="3124200" y="3389313"/>
            <a:ext cx="5207000" cy="2921000"/>
            <a:chOff x="1968" y="2135"/>
            <a:chExt cx="3280" cy="1840"/>
          </a:xfrm>
        </p:grpSpPr>
        <p:pic>
          <p:nvPicPr>
            <p:cNvPr id="69637" name="Picture 8" descr="170000~ GeorgeMarlerLeonSmith AllenMarler Steve SpauldingMarler HomeThortonID"/>
            <p:cNvPicPr>
              <a:picLocks noChangeAspect="1" noChangeArrowheads="1"/>
            </p:cNvPicPr>
            <p:nvPr/>
          </p:nvPicPr>
          <p:blipFill>
            <a:blip r:embed="rId3"/>
            <a:srcRect/>
            <a:stretch>
              <a:fillRect/>
            </a:stretch>
          </p:blipFill>
          <p:spPr bwMode="auto">
            <a:xfrm>
              <a:off x="2024" y="2135"/>
              <a:ext cx="3224" cy="1833"/>
            </a:xfrm>
            <a:prstGeom prst="rect">
              <a:avLst/>
            </a:prstGeom>
            <a:noFill/>
            <a:ln w="44450" cmpd="thickThin">
              <a:solidFill>
                <a:schemeClr val="tx1"/>
              </a:solidFill>
              <a:miter lim="800000"/>
              <a:headEnd/>
              <a:tailEnd/>
            </a:ln>
          </p:spPr>
        </p:pic>
        <p:sp>
          <p:nvSpPr>
            <p:cNvPr id="69638" name="Rectangle 22"/>
            <p:cNvSpPr>
              <a:spLocks noChangeArrowheads="1"/>
            </p:cNvSpPr>
            <p:nvPr/>
          </p:nvSpPr>
          <p:spPr bwMode="auto">
            <a:xfrm>
              <a:off x="1968" y="3840"/>
              <a:ext cx="2938" cy="135"/>
            </a:xfrm>
            <a:prstGeom prst="rect">
              <a:avLst/>
            </a:prstGeom>
            <a:noFill/>
            <a:ln w="9525">
              <a:noFill/>
              <a:miter lim="800000"/>
              <a:headEnd/>
              <a:tailEnd/>
            </a:ln>
          </p:spPr>
          <p:txBody>
            <a:bodyPr wrap="none">
              <a:spAutoFit/>
            </a:bodyPr>
            <a:lstStyle/>
            <a:p>
              <a:r>
                <a:rPr lang="en-US" sz="800">
                  <a:solidFill>
                    <a:schemeClr val="bg1"/>
                  </a:solidFill>
                </a:rPr>
                <a:t>~1917:  L&gt;R George Marler, Leon Smith, Allen Marler, Steve Spaulding; Marler home, Thornton, ID</a:t>
              </a:r>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Number Placeholder 5"/>
          <p:cNvSpPr>
            <a:spLocks noGrp="1"/>
          </p:cNvSpPr>
          <p:nvPr>
            <p:ph type="sldNum" sz="quarter" idx="12"/>
          </p:nvPr>
        </p:nvSpPr>
        <p:spPr>
          <a:xfrm>
            <a:off x="8839200" y="6553200"/>
            <a:ext cx="304800" cy="307975"/>
          </a:xfrm>
          <a:noFill/>
        </p:spPr>
        <p:txBody>
          <a:bodyPr/>
          <a:lstStyle/>
          <a:p>
            <a:fld id="{92549A47-0FF6-4BF4-BB0E-41AD6470F513}" type="slidenum">
              <a:rPr lang="en-US" sz="1000" smtClean="0">
                <a:cs typeface="Arial" charset="0"/>
              </a:rPr>
              <a:pPr/>
              <a:t>3</a:t>
            </a:fld>
            <a:endParaRPr lang="en-US" sz="1000" smtClean="0">
              <a:cs typeface="Arial" charset="0"/>
            </a:endParaRPr>
          </a:p>
        </p:txBody>
      </p:sp>
      <p:sp>
        <p:nvSpPr>
          <p:cNvPr id="18434" name="Text Box 4"/>
          <p:cNvSpPr txBox="1">
            <a:spLocks noChangeArrowheads="1"/>
          </p:cNvSpPr>
          <p:nvPr/>
        </p:nvSpPr>
        <p:spPr bwMode="auto">
          <a:xfrm>
            <a:off x="1962150" y="533400"/>
            <a:ext cx="5102225" cy="641350"/>
          </a:xfrm>
          <a:prstGeom prst="rect">
            <a:avLst/>
          </a:prstGeom>
          <a:noFill/>
          <a:ln w="9525">
            <a:noFill/>
            <a:miter lim="800000"/>
            <a:headEnd/>
            <a:tailEnd/>
          </a:ln>
        </p:spPr>
        <p:txBody>
          <a:bodyPr wrap="none">
            <a:spAutoFit/>
          </a:bodyPr>
          <a:lstStyle/>
          <a:p>
            <a:r>
              <a:rPr lang="en-US" sz="3600">
                <a:latin typeface="CaslonNo540SwaD" pitchFamily="66" charset="0"/>
              </a:rPr>
              <a:t>Dora Lee Anderson Thomason</a:t>
            </a:r>
          </a:p>
        </p:txBody>
      </p:sp>
      <p:sp>
        <p:nvSpPr>
          <p:cNvPr id="18435" name="Text Box 5"/>
          <p:cNvSpPr txBox="1">
            <a:spLocks noChangeArrowheads="1"/>
          </p:cNvSpPr>
          <p:nvPr/>
        </p:nvSpPr>
        <p:spPr bwMode="auto">
          <a:xfrm>
            <a:off x="3976688" y="1066800"/>
            <a:ext cx="979487" cy="366713"/>
          </a:xfrm>
          <a:prstGeom prst="rect">
            <a:avLst/>
          </a:prstGeom>
          <a:noFill/>
          <a:ln w="9525">
            <a:noFill/>
            <a:miter lim="800000"/>
            <a:headEnd/>
            <a:tailEnd/>
          </a:ln>
        </p:spPr>
        <p:txBody>
          <a:bodyPr wrap="none">
            <a:spAutoFit/>
          </a:bodyPr>
          <a:lstStyle/>
          <a:p>
            <a:r>
              <a:rPr lang="en-US">
                <a:latin typeface="CaslonNo540SwaD" pitchFamily="66" charset="0"/>
              </a:rPr>
              <a:t>1913 - 2010</a:t>
            </a:r>
          </a:p>
        </p:txBody>
      </p:sp>
      <p:sp>
        <p:nvSpPr>
          <p:cNvPr id="18436" name="Text Box 6"/>
          <p:cNvSpPr txBox="1">
            <a:spLocks noChangeArrowheads="1"/>
          </p:cNvSpPr>
          <p:nvPr/>
        </p:nvSpPr>
        <p:spPr bwMode="auto">
          <a:xfrm>
            <a:off x="3544888" y="5622925"/>
            <a:ext cx="1941512" cy="701675"/>
          </a:xfrm>
          <a:prstGeom prst="rect">
            <a:avLst/>
          </a:prstGeom>
          <a:noFill/>
          <a:ln w="9525">
            <a:noFill/>
            <a:miter lim="800000"/>
            <a:headEnd/>
            <a:tailEnd/>
          </a:ln>
        </p:spPr>
        <p:txBody>
          <a:bodyPr wrap="none">
            <a:spAutoFit/>
          </a:bodyPr>
          <a:lstStyle/>
          <a:p>
            <a:r>
              <a:rPr lang="en-US" sz="4000">
                <a:latin typeface="French Script MT" pitchFamily="66" charset="0"/>
              </a:rPr>
              <a:t>Thank you!</a:t>
            </a:r>
          </a:p>
        </p:txBody>
      </p:sp>
      <p:pic>
        <p:nvPicPr>
          <p:cNvPr id="18437" name="Picture 7" descr="100922 DoraLeeAndersonThomason FriendDwinnaSmith BurtonID"/>
          <p:cNvPicPr>
            <a:picLocks noChangeAspect="1" noChangeArrowheads="1"/>
          </p:cNvPicPr>
          <p:nvPr/>
        </p:nvPicPr>
        <p:blipFill>
          <a:blip r:embed="rId3"/>
          <a:srcRect/>
          <a:stretch>
            <a:fillRect/>
          </a:stretch>
        </p:blipFill>
        <p:spPr bwMode="auto">
          <a:xfrm>
            <a:off x="3048000" y="1676400"/>
            <a:ext cx="2800350" cy="3733800"/>
          </a:xfrm>
          <a:prstGeom prst="rect">
            <a:avLst/>
          </a:prstGeom>
          <a:noFill/>
          <a:ln w="38100" cmpd="thickThin">
            <a:solidFill>
              <a:schemeClr val="tx1"/>
            </a:solid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1" name="Group 28"/>
          <p:cNvGrpSpPr>
            <a:grpSpLocks/>
          </p:cNvGrpSpPr>
          <p:nvPr/>
        </p:nvGrpSpPr>
        <p:grpSpPr bwMode="auto">
          <a:xfrm>
            <a:off x="5181600" y="1219200"/>
            <a:ext cx="3597275" cy="2522538"/>
            <a:chOff x="3264" y="720"/>
            <a:chExt cx="2266" cy="1589"/>
          </a:xfrm>
        </p:grpSpPr>
        <p:pic>
          <p:nvPicPr>
            <p:cNvPr id="71700" name="Picture 29" descr="110618 GreenCanyon Hot Springs EastRexburg ID"/>
            <p:cNvPicPr>
              <a:picLocks noChangeAspect="1" noChangeArrowheads="1"/>
            </p:cNvPicPr>
            <p:nvPr/>
          </p:nvPicPr>
          <p:blipFill>
            <a:blip r:embed="rId3"/>
            <a:srcRect/>
            <a:stretch>
              <a:fillRect/>
            </a:stretch>
          </p:blipFill>
          <p:spPr bwMode="auto">
            <a:xfrm>
              <a:off x="3264" y="720"/>
              <a:ext cx="2259" cy="1589"/>
            </a:xfrm>
            <a:prstGeom prst="rect">
              <a:avLst/>
            </a:prstGeom>
            <a:noFill/>
            <a:ln w="44450" cmpd="thinThick">
              <a:solidFill>
                <a:schemeClr val="tx1"/>
              </a:solidFill>
              <a:miter lim="800000"/>
              <a:headEnd/>
              <a:tailEnd/>
            </a:ln>
          </p:spPr>
        </p:pic>
        <p:sp>
          <p:nvSpPr>
            <p:cNvPr id="71701" name="Text Box 30"/>
            <p:cNvSpPr txBox="1">
              <a:spLocks noChangeArrowheads="1"/>
            </p:cNvSpPr>
            <p:nvPr/>
          </p:nvSpPr>
          <p:spPr bwMode="auto">
            <a:xfrm>
              <a:off x="4272" y="720"/>
              <a:ext cx="1258" cy="212"/>
            </a:xfrm>
            <a:prstGeom prst="rect">
              <a:avLst/>
            </a:prstGeom>
            <a:noFill/>
            <a:ln w="9525">
              <a:noFill/>
              <a:miter lim="800000"/>
              <a:headEnd/>
              <a:tailEnd/>
            </a:ln>
          </p:spPr>
          <p:txBody>
            <a:bodyPr wrap="none">
              <a:spAutoFit/>
            </a:bodyPr>
            <a:lstStyle/>
            <a:p>
              <a:r>
                <a:rPr lang="en-US" sz="800"/>
                <a:t>18 June 2011:  Pinock Hot Springs up</a:t>
              </a:r>
            </a:p>
            <a:p>
              <a:r>
                <a:rPr lang="en-US" sz="800"/>
                <a:t>on the hillside, 20 miles east of Rexburg</a:t>
              </a:r>
            </a:p>
          </p:txBody>
        </p:sp>
      </p:grpSp>
      <p:pic>
        <p:nvPicPr>
          <p:cNvPr id="71682" name="Picture 13" descr="Green Canyon Hot Springs"/>
          <p:cNvPicPr>
            <a:picLocks noChangeAspect="1" noChangeArrowheads="1"/>
          </p:cNvPicPr>
          <p:nvPr/>
        </p:nvPicPr>
        <p:blipFill>
          <a:blip r:embed="rId4"/>
          <a:srcRect/>
          <a:stretch>
            <a:fillRect/>
          </a:stretch>
        </p:blipFill>
        <p:spPr bwMode="auto">
          <a:xfrm>
            <a:off x="152400" y="3581400"/>
            <a:ext cx="5562600" cy="3268663"/>
          </a:xfrm>
          <a:prstGeom prst="rect">
            <a:avLst/>
          </a:prstGeom>
          <a:noFill/>
          <a:ln w="38100" cmpd="thinThick">
            <a:solidFill>
              <a:schemeClr val="tx1"/>
            </a:solidFill>
            <a:miter lim="800000"/>
            <a:headEnd/>
            <a:tailEnd/>
          </a:ln>
        </p:spPr>
      </p:pic>
      <p:sp>
        <p:nvSpPr>
          <p:cNvPr id="71683" name="Slide Number Placeholder 5"/>
          <p:cNvSpPr txBox="1">
            <a:spLocks noGrp="1"/>
          </p:cNvSpPr>
          <p:nvPr/>
        </p:nvSpPr>
        <p:spPr bwMode="auto">
          <a:xfrm>
            <a:off x="8686800" y="6553200"/>
            <a:ext cx="457200" cy="307975"/>
          </a:xfrm>
          <a:prstGeom prst="rect">
            <a:avLst/>
          </a:prstGeom>
          <a:noFill/>
          <a:ln w="9525">
            <a:noFill/>
            <a:miter lim="800000"/>
            <a:headEnd/>
            <a:tailEnd/>
          </a:ln>
        </p:spPr>
        <p:txBody>
          <a:bodyPr/>
          <a:lstStyle/>
          <a:p>
            <a:pPr algn="r"/>
            <a:fld id="{74FD2B05-90D2-4449-80B4-CDAA1120CAFC}" type="slidenum">
              <a:rPr lang="en-US" sz="1000"/>
              <a:pPr algn="r"/>
              <a:t>30</a:t>
            </a:fld>
            <a:endParaRPr lang="en-US" sz="1000"/>
          </a:p>
        </p:txBody>
      </p:sp>
      <p:sp>
        <p:nvSpPr>
          <p:cNvPr id="71684" name="Text Box 3"/>
          <p:cNvSpPr txBox="1">
            <a:spLocks noChangeArrowheads="1"/>
          </p:cNvSpPr>
          <p:nvPr/>
        </p:nvSpPr>
        <p:spPr bwMode="auto">
          <a:xfrm>
            <a:off x="2651125" y="79375"/>
            <a:ext cx="3976688" cy="854075"/>
          </a:xfrm>
          <a:prstGeom prst="rect">
            <a:avLst/>
          </a:prstGeom>
          <a:noFill/>
          <a:ln w="9525">
            <a:noFill/>
            <a:miter lim="800000"/>
            <a:headEnd/>
            <a:tailEnd/>
          </a:ln>
        </p:spPr>
        <p:txBody>
          <a:bodyPr wrap="none">
            <a:spAutoFit/>
          </a:bodyPr>
          <a:lstStyle/>
          <a:p>
            <a:pPr algn="ctr"/>
            <a:r>
              <a:rPr lang="en-US" sz="3200" b="1">
                <a:latin typeface="Rockwell" pitchFamily="18" charset="0"/>
              </a:rPr>
              <a:t>Pinock Hot Springs</a:t>
            </a:r>
          </a:p>
          <a:p>
            <a:pPr algn="ctr"/>
            <a:r>
              <a:rPr lang="en-US" b="1">
                <a:latin typeface="Rockwell" pitchFamily="18" charset="0"/>
              </a:rPr>
              <a:t>(Green Canyon)</a:t>
            </a:r>
          </a:p>
        </p:txBody>
      </p:sp>
      <p:grpSp>
        <p:nvGrpSpPr>
          <p:cNvPr id="71685" name="Group 22"/>
          <p:cNvGrpSpPr>
            <a:grpSpLocks/>
          </p:cNvGrpSpPr>
          <p:nvPr/>
        </p:nvGrpSpPr>
        <p:grpSpPr bwMode="auto">
          <a:xfrm>
            <a:off x="5486400" y="3962400"/>
            <a:ext cx="3429000" cy="2667000"/>
            <a:chOff x="3552" y="624"/>
            <a:chExt cx="2016" cy="1512"/>
          </a:xfrm>
        </p:grpSpPr>
        <p:pic>
          <p:nvPicPr>
            <p:cNvPr id="71698" name="Picture 23" descr="110618 OldWagonRoad GreenCanyon EastRexburg ID"/>
            <p:cNvPicPr>
              <a:picLocks noChangeAspect="1" noChangeArrowheads="1"/>
            </p:cNvPicPr>
            <p:nvPr/>
          </p:nvPicPr>
          <p:blipFill>
            <a:blip r:embed="rId5"/>
            <a:srcRect/>
            <a:stretch>
              <a:fillRect/>
            </a:stretch>
          </p:blipFill>
          <p:spPr bwMode="auto">
            <a:xfrm>
              <a:off x="3552" y="624"/>
              <a:ext cx="2016" cy="1512"/>
            </a:xfrm>
            <a:prstGeom prst="rect">
              <a:avLst/>
            </a:prstGeom>
            <a:noFill/>
            <a:ln w="44450" cmpd="thinThick">
              <a:solidFill>
                <a:schemeClr val="tx1"/>
              </a:solidFill>
              <a:miter lim="800000"/>
              <a:headEnd/>
              <a:tailEnd/>
            </a:ln>
          </p:spPr>
        </p:pic>
        <p:sp>
          <p:nvSpPr>
            <p:cNvPr id="71699" name="Rectangle 24"/>
            <p:cNvSpPr>
              <a:spLocks noChangeArrowheads="1"/>
            </p:cNvSpPr>
            <p:nvPr/>
          </p:nvSpPr>
          <p:spPr bwMode="auto">
            <a:xfrm>
              <a:off x="3552" y="1920"/>
              <a:ext cx="1680" cy="191"/>
            </a:xfrm>
            <a:prstGeom prst="rect">
              <a:avLst/>
            </a:prstGeom>
            <a:noFill/>
            <a:ln w="9525">
              <a:noFill/>
              <a:miter lim="800000"/>
              <a:headEnd/>
              <a:tailEnd/>
            </a:ln>
          </p:spPr>
          <p:txBody>
            <a:bodyPr>
              <a:spAutoFit/>
            </a:bodyPr>
            <a:lstStyle/>
            <a:p>
              <a:r>
                <a:rPr lang="en-US" sz="800">
                  <a:solidFill>
                    <a:schemeClr val="bg1"/>
                  </a:solidFill>
                </a:rPr>
                <a:t>18 June 2011: Old wagon road on the way to Pinock</a:t>
              </a:r>
            </a:p>
            <a:p>
              <a:r>
                <a:rPr lang="en-US" sz="800">
                  <a:solidFill>
                    <a:schemeClr val="bg1"/>
                  </a:solidFill>
                </a:rPr>
                <a:t>Hot Springs (Green Canyon), 20 miles east of Rexburg</a:t>
              </a:r>
            </a:p>
          </p:txBody>
        </p:sp>
      </p:grpSp>
      <p:grpSp>
        <p:nvGrpSpPr>
          <p:cNvPr id="71686" name="Group 25"/>
          <p:cNvGrpSpPr>
            <a:grpSpLocks/>
          </p:cNvGrpSpPr>
          <p:nvPr/>
        </p:nvGrpSpPr>
        <p:grpSpPr bwMode="auto">
          <a:xfrm>
            <a:off x="381000" y="1219200"/>
            <a:ext cx="3505200" cy="2628900"/>
            <a:chOff x="3072" y="2304"/>
            <a:chExt cx="2208" cy="1656"/>
          </a:xfrm>
        </p:grpSpPr>
        <p:pic>
          <p:nvPicPr>
            <p:cNvPr id="71696" name="Picture 26" descr="110618 GreenCanyon East Of Rexburg ID"/>
            <p:cNvPicPr>
              <a:picLocks noChangeAspect="1" noChangeArrowheads="1"/>
            </p:cNvPicPr>
            <p:nvPr/>
          </p:nvPicPr>
          <p:blipFill>
            <a:blip r:embed="rId6"/>
            <a:srcRect/>
            <a:stretch>
              <a:fillRect/>
            </a:stretch>
          </p:blipFill>
          <p:spPr bwMode="auto">
            <a:xfrm>
              <a:off x="3072" y="2304"/>
              <a:ext cx="2208" cy="1656"/>
            </a:xfrm>
            <a:prstGeom prst="rect">
              <a:avLst/>
            </a:prstGeom>
            <a:noFill/>
            <a:ln w="44450" cmpd="thinThick">
              <a:solidFill>
                <a:schemeClr val="tx1"/>
              </a:solidFill>
              <a:miter lim="800000"/>
              <a:headEnd/>
              <a:tailEnd/>
            </a:ln>
          </p:spPr>
        </p:pic>
        <p:sp>
          <p:nvSpPr>
            <p:cNvPr id="71697" name="Text Box 27"/>
            <p:cNvSpPr txBox="1">
              <a:spLocks noChangeArrowheads="1"/>
            </p:cNvSpPr>
            <p:nvPr/>
          </p:nvSpPr>
          <p:spPr bwMode="auto">
            <a:xfrm>
              <a:off x="3851" y="2304"/>
              <a:ext cx="1429" cy="212"/>
            </a:xfrm>
            <a:prstGeom prst="rect">
              <a:avLst/>
            </a:prstGeom>
            <a:noFill/>
            <a:ln w="9525">
              <a:noFill/>
              <a:miter lim="800000"/>
              <a:headEnd/>
              <a:tailEnd/>
            </a:ln>
          </p:spPr>
          <p:txBody>
            <a:bodyPr wrap="none">
              <a:spAutoFit/>
            </a:bodyPr>
            <a:lstStyle/>
            <a:p>
              <a:r>
                <a:rPr lang="en-US" sz="800"/>
                <a:t>18 June 2011: Green Canyon on the way to</a:t>
              </a:r>
            </a:p>
            <a:p>
              <a:r>
                <a:rPr lang="en-US" sz="800"/>
                <a:t> Pinock Hot Springs, 20 miles east of Rexburg</a:t>
              </a:r>
            </a:p>
          </p:txBody>
        </p:sp>
      </p:grpSp>
      <p:sp>
        <p:nvSpPr>
          <p:cNvPr id="71687" name="Text Box 14"/>
          <p:cNvSpPr txBox="1">
            <a:spLocks noChangeArrowheads="1"/>
          </p:cNvSpPr>
          <p:nvPr/>
        </p:nvSpPr>
        <p:spPr bwMode="auto">
          <a:xfrm>
            <a:off x="822325" y="5164138"/>
            <a:ext cx="698500" cy="244475"/>
          </a:xfrm>
          <a:prstGeom prst="rect">
            <a:avLst/>
          </a:prstGeom>
          <a:noFill/>
          <a:ln w="9525">
            <a:noFill/>
            <a:miter lim="800000"/>
            <a:headEnd/>
            <a:tailEnd/>
          </a:ln>
        </p:spPr>
        <p:txBody>
          <a:bodyPr wrap="none">
            <a:spAutoFit/>
          </a:bodyPr>
          <a:lstStyle/>
          <a:p>
            <a:r>
              <a:rPr lang="en-US" sz="1000" b="1"/>
              <a:t>Rexburg</a:t>
            </a:r>
          </a:p>
        </p:txBody>
      </p:sp>
      <p:sp>
        <p:nvSpPr>
          <p:cNvPr id="71688" name="Text Box 15"/>
          <p:cNvSpPr txBox="1">
            <a:spLocks noChangeArrowheads="1"/>
          </p:cNvSpPr>
          <p:nvPr/>
        </p:nvSpPr>
        <p:spPr bwMode="auto">
          <a:xfrm>
            <a:off x="19050" y="6186488"/>
            <a:ext cx="593725" cy="214312"/>
          </a:xfrm>
          <a:prstGeom prst="rect">
            <a:avLst/>
          </a:prstGeom>
          <a:noFill/>
          <a:ln w="9525">
            <a:noFill/>
            <a:miter lim="800000"/>
            <a:headEnd/>
            <a:tailEnd/>
          </a:ln>
        </p:spPr>
        <p:txBody>
          <a:bodyPr wrap="none">
            <a:spAutoFit/>
          </a:bodyPr>
          <a:lstStyle/>
          <a:p>
            <a:r>
              <a:rPr lang="en-US" sz="800"/>
              <a:t>Thornton</a:t>
            </a:r>
          </a:p>
        </p:txBody>
      </p:sp>
      <p:grpSp>
        <p:nvGrpSpPr>
          <p:cNvPr id="71689" name="Group 37"/>
          <p:cNvGrpSpPr>
            <a:grpSpLocks/>
          </p:cNvGrpSpPr>
          <p:nvPr/>
        </p:nvGrpSpPr>
        <p:grpSpPr bwMode="auto">
          <a:xfrm>
            <a:off x="533400" y="4114800"/>
            <a:ext cx="349250" cy="642938"/>
            <a:chOff x="5376" y="960"/>
            <a:chExt cx="220" cy="405"/>
          </a:xfrm>
        </p:grpSpPr>
        <p:sp>
          <p:nvSpPr>
            <p:cNvPr id="71694" name="Text Box 38"/>
            <p:cNvSpPr txBox="1">
              <a:spLocks noChangeArrowheads="1"/>
            </p:cNvSpPr>
            <p:nvPr/>
          </p:nvSpPr>
          <p:spPr bwMode="auto">
            <a:xfrm>
              <a:off x="5376" y="1134"/>
              <a:ext cx="220" cy="231"/>
            </a:xfrm>
            <a:prstGeom prst="rect">
              <a:avLst/>
            </a:prstGeom>
            <a:noFill/>
            <a:ln w="9525">
              <a:noFill/>
              <a:miter lim="800000"/>
              <a:headEnd/>
              <a:tailEnd/>
            </a:ln>
          </p:spPr>
          <p:txBody>
            <a:bodyPr wrap="none">
              <a:spAutoFit/>
            </a:bodyPr>
            <a:lstStyle/>
            <a:p>
              <a:r>
                <a:rPr lang="en-US"/>
                <a:t>N</a:t>
              </a:r>
            </a:p>
          </p:txBody>
        </p:sp>
        <p:sp>
          <p:nvSpPr>
            <p:cNvPr id="71695" name="Line 39"/>
            <p:cNvSpPr>
              <a:spLocks noChangeShapeType="1"/>
            </p:cNvSpPr>
            <p:nvPr/>
          </p:nvSpPr>
          <p:spPr bwMode="auto">
            <a:xfrm flipV="1">
              <a:off x="5424" y="960"/>
              <a:ext cx="0" cy="336"/>
            </a:xfrm>
            <a:prstGeom prst="line">
              <a:avLst/>
            </a:prstGeom>
            <a:noFill/>
            <a:ln w="9525">
              <a:solidFill>
                <a:schemeClr val="tx1"/>
              </a:solidFill>
              <a:round/>
              <a:headEnd/>
              <a:tailEnd type="triangle" w="med" len="med"/>
            </a:ln>
          </p:spPr>
          <p:txBody>
            <a:bodyPr/>
            <a:lstStyle/>
            <a:p>
              <a:endParaRPr lang="en-US"/>
            </a:p>
          </p:txBody>
        </p:sp>
      </p:grpSp>
      <p:sp>
        <p:nvSpPr>
          <p:cNvPr id="71690" name="Oval 19"/>
          <p:cNvSpPr>
            <a:spLocks noChangeArrowheads="1"/>
          </p:cNvSpPr>
          <p:nvPr/>
        </p:nvSpPr>
        <p:spPr bwMode="auto">
          <a:xfrm>
            <a:off x="838200" y="5181600"/>
            <a:ext cx="76200" cy="76200"/>
          </a:xfrm>
          <a:prstGeom prst="ellipse">
            <a:avLst/>
          </a:prstGeom>
          <a:solidFill>
            <a:srgbClr val="FFFF00"/>
          </a:solidFill>
          <a:ln w="9525">
            <a:solidFill>
              <a:schemeClr val="tx1"/>
            </a:solidFill>
            <a:round/>
            <a:headEnd/>
            <a:tailEnd/>
          </a:ln>
        </p:spPr>
        <p:txBody>
          <a:bodyPr wrap="none" anchor="ctr"/>
          <a:lstStyle/>
          <a:p>
            <a:endParaRPr lang="en-US"/>
          </a:p>
        </p:txBody>
      </p:sp>
      <p:sp>
        <p:nvSpPr>
          <p:cNvPr id="71691" name="Oval 20"/>
          <p:cNvSpPr>
            <a:spLocks noChangeArrowheads="1"/>
          </p:cNvSpPr>
          <p:nvPr/>
        </p:nvSpPr>
        <p:spPr bwMode="auto">
          <a:xfrm>
            <a:off x="152400" y="6324600"/>
            <a:ext cx="76200" cy="76200"/>
          </a:xfrm>
          <a:prstGeom prst="ellipse">
            <a:avLst/>
          </a:prstGeom>
          <a:solidFill>
            <a:srgbClr val="FFFF00"/>
          </a:solidFill>
          <a:ln w="9525">
            <a:solidFill>
              <a:schemeClr val="tx1"/>
            </a:solidFill>
            <a:round/>
            <a:headEnd/>
            <a:tailEnd/>
          </a:ln>
        </p:spPr>
        <p:txBody>
          <a:bodyPr wrap="none" anchor="ctr"/>
          <a:lstStyle/>
          <a:p>
            <a:endParaRPr lang="en-US"/>
          </a:p>
        </p:txBody>
      </p:sp>
      <p:sp>
        <p:nvSpPr>
          <p:cNvPr id="71692" name="Oval 21"/>
          <p:cNvSpPr>
            <a:spLocks noChangeArrowheads="1"/>
          </p:cNvSpPr>
          <p:nvPr/>
        </p:nvSpPr>
        <p:spPr bwMode="auto">
          <a:xfrm flipH="1">
            <a:off x="4867275" y="5705475"/>
            <a:ext cx="76200" cy="76200"/>
          </a:xfrm>
          <a:prstGeom prst="ellipse">
            <a:avLst/>
          </a:prstGeom>
          <a:solidFill>
            <a:srgbClr val="FFFF00"/>
          </a:solidFill>
          <a:ln w="9525">
            <a:solidFill>
              <a:schemeClr val="tx1"/>
            </a:solidFill>
            <a:round/>
            <a:headEnd/>
            <a:tailEnd/>
          </a:ln>
        </p:spPr>
        <p:txBody>
          <a:bodyPr wrap="none" anchor="ctr"/>
          <a:lstStyle/>
          <a:p>
            <a:endParaRPr lang="en-US"/>
          </a:p>
        </p:txBody>
      </p:sp>
      <p:sp>
        <p:nvSpPr>
          <p:cNvPr id="71693" name="Text Box 22"/>
          <p:cNvSpPr txBox="1">
            <a:spLocks noChangeArrowheads="1"/>
          </p:cNvSpPr>
          <p:nvPr/>
        </p:nvSpPr>
        <p:spPr bwMode="auto">
          <a:xfrm>
            <a:off x="3781425" y="5653088"/>
            <a:ext cx="1123950" cy="214312"/>
          </a:xfrm>
          <a:prstGeom prst="rect">
            <a:avLst/>
          </a:prstGeom>
          <a:noFill/>
          <a:ln w="9525">
            <a:noFill/>
            <a:miter lim="800000"/>
            <a:headEnd/>
            <a:tailEnd/>
          </a:ln>
        </p:spPr>
        <p:txBody>
          <a:bodyPr wrap="none">
            <a:spAutoFit/>
          </a:bodyPr>
          <a:lstStyle/>
          <a:p>
            <a:r>
              <a:rPr lang="en-US" sz="800" b="1"/>
              <a:t>Pinock Hot Springs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Number Placeholder 5"/>
          <p:cNvSpPr txBox="1">
            <a:spLocks noGrp="1"/>
          </p:cNvSpPr>
          <p:nvPr/>
        </p:nvSpPr>
        <p:spPr bwMode="auto">
          <a:xfrm>
            <a:off x="8686800" y="6553200"/>
            <a:ext cx="457200" cy="307975"/>
          </a:xfrm>
          <a:prstGeom prst="rect">
            <a:avLst/>
          </a:prstGeom>
          <a:noFill/>
          <a:ln w="9525">
            <a:noFill/>
            <a:miter lim="800000"/>
            <a:headEnd/>
            <a:tailEnd/>
          </a:ln>
        </p:spPr>
        <p:txBody>
          <a:bodyPr/>
          <a:lstStyle/>
          <a:p>
            <a:pPr algn="r"/>
            <a:fld id="{461319D1-C3A2-4DD1-8861-71A49F420D1E}" type="slidenum">
              <a:rPr lang="en-US" sz="1000"/>
              <a:pPr algn="r"/>
              <a:t>31</a:t>
            </a:fld>
            <a:endParaRPr lang="en-US" sz="1000"/>
          </a:p>
        </p:txBody>
      </p:sp>
      <p:sp>
        <p:nvSpPr>
          <p:cNvPr id="73730" name="Text Box 3"/>
          <p:cNvSpPr txBox="1">
            <a:spLocks noChangeArrowheads="1"/>
          </p:cNvSpPr>
          <p:nvPr/>
        </p:nvSpPr>
        <p:spPr bwMode="auto">
          <a:xfrm>
            <a:off x="2166938" y="79375"/>
            <a:ext cx="4924425" cy="854075"/>
          </a:xfrm>
          <a:prstGeom prst="rect">
            <a:avLst/>
          </a:prstGeom>
          <a:noFill/>
          <a:ln w="9525">
            <a:noFill/>
            <a:miter lim="800000"/>
            <a:headEnd/>
            <a:tailEnd/>
          </a:ln>
        </p:spPr>
        <p:txBody>
          <a:bodyPr wrap="none">
            <a:spAutoFit/>
          </a:bodyPr>
          <a:lstStyle/>
          <a:p>
            <a:pPr algn="ctr"/>
            <a:r>
              <a:rPr lang="en-US" sz="3200" b="1">
                <a:latin typeface="Rockwell" pitchFamily="18" charset="0"/>
              </a:rPr>
              <a:t>Western States Mission</a:t>
            </a:r>
          </a:p>
          <a:p>
            <a:pPr algn="ctr"/>
            <a:r>
              <a:rPr lang="en-US" b="1">
                <a:latin typeface="Rockwell" pitchFamily="18" charset="0"/>
              </a:rPr>
              <a:t>Denver and Environs:  Nov 1916 – Sep 1917</a:t>
            </a:r>
          </a:p>
        </p:txBody>
      </p:sp>
      <p:grpSp>
        <p:nvGrpSpPr>
          <p:cNvPr id="73731" name="Group 6"/>
          <p:cNvGrpSpPr>
            <a:grpSpLocks/>
          </p:cNvGrpSpPr>
          <p:nvPr/>
        </p:nvGrpSpPr>
        <p:grpSpPr bwMode="auto">
          <a:xfrm flipH="1">
            <a:off x="609600" y="1905000"/>
            <a:ext cx="2590800" cy="3232150"/>
            <a:chOff x="1392" y="384"/>
            <a:chExt cx="1592" cy="2036"/>
          </a:xfrm>
        </p:grpSpPr>
        <p:pic>
          <p:nvPicPr>
            <p:cNvPr id="73737" name="Picture 7" descr="170000~ Eugene Smith"/>
            <p:cNvPicPr>
              <a:picLocks noChangeAspect="1" noChangeArrowheads="1"/>
            </p:cNvPicPr>
            <p:nvPr/>
          </p:nvPicPr>
          <p:blipFill>
            <a:blip r:embed="rId3"/>
            <a:srcRect/>
            <a:stretch>
              <a:fillRect/>
            </a:stretch>
          </p:blipFill>
          <p:spPr bwMode="auto">
            <a:xfrm>
              <a:off x="1392" y="384"/>
              <a:ext cx="1592" cy="2032"/>
            </a:xfrm>
            <a:prstGeom prst="rect">
              <a:avLst/>
            </a:prstGeom>
            <a:noFill/>
            <a:ln w="44450" cmpd="thinThick">
              <a:solidFill>
                <a:srgbClr val="000000"/>
              </a:solidFill>
              <a:miter lim="800000"/>
              <a:headEnd/>
              <a:tailEnd/>
            </a:ln>
          </p:spPr>
        </p:pic>
        <p:sp>
          <p:nvSpPr>
            <p:cNvPr id="73738" name="Text Box 8"/>
            <p:cNvSpPr txBox="1">
              <a:spLocks noChangeArrowheads="1"/>
            </p:cNvSpPr>
            <p:nvPr/>
          </p:nvSpPr>
          <p:spPr bwMode="auto">
            <a:xfrm>
              <a:off x="1945" y="2208"/>
              <a:ext cx="1031" cy="212"/>
            </a:xfrm>
            <a:prstGeom prst="rect">
              <a:avLst/>
            </a:prstGeom>
            <a:noFill/>
            <a:ln w="9525">
              <a:noFill/>
              <a:miter lim="800000"/>
              <a:headEnd/>
              <a:tailEnd/>
            </a:ln>
          </p:spPr>
          <p:txBody>
            <a:bodyPr/>
            <a:lstStyle/>
            <a:p>
              <a:r>
                <a:rPr lang="en-US" sz="800"/>
                <a:t>~1916:  Eugene Smith, Western</a:t>
              </a:r>
            </a:p>
            <a:p>
              <a:r>
                <a:rPr lang="en-US" sz="800"/>
                <a:t>States Mission, Colorado</a:t>
              </a:r>
              <a:endParaRPr lang="en-US"/>
            </a:p>
          </p:txBody>
        </p:sp>
      </p:grpSp>
      <p:sp>
        <p:nvSpPr>
          <p:cNvPr id="73732" name="Text Box 22"/>
          <p:cNvSpPr txBox="1">
            <a:spLocks noChangeArrowheads="1"/>
          </p:cNvSpPr>
          <p:nvPr/>
        </p:nvSpPr>
        <p:spPr bwMode="auto">
          <a:xfrm>
            <a:off x="6477000" y="4765675"/>
            <a:ext cx="1927225" cy="214313"/>
          </a:xfrm>
          <a:prstGeom prst="rect">
            <a:avLst/>
          </a:prstGeom>
          <a:noFill/>
          <a:ln w="9525">
            <a:noFill/>
            <a:miter lim="800000"/>
            <a:headEnd/>
            <a:tailEnd/>
          </a:ln>
        </p:spPr>
        <p:txBody>
          <a:bodyPr wrap="none">
            <a:spAutoFit/>
          </a:bodyPr>
          <a:lstStyle/>
          <a:p>
            <a:r>
              <a:rPr lang="en-US" sz="800"/>
              <a:t>Eugene’s sister, Mabel Smith Bradford</a:t>
            </a:r>
          </a:p>
        </p:txBody>
      </p:sp>
      <p:grpSp>
        <p:nvGrpSpPr>
          <p:cNvPr id="73733" name="Group 24"/>
          <p:cNvGrpSpPr>
            <a:grpSpLocks/>
          </p:cNvGrpSpPr>
          <p:nvPr/>
        </p:nvGrpSpPr>
        <p:grpSpPr bwMode="auto">
          <a:xfrm>
            <a:off x="3657600" y="3276600"/>
            <a:ext cx="2438400" cy="2449513"/>
            <a:chOff x="2304" y="1872"/>
            <a:chExt cx="1536" cy="1543"/>
          </a:xfrm>
        </p:grpSpPr>
        <p:pic>
          <p:nvPicPr>
            <p:cNvPr id="73735" name="Picture 17" descr="300000~ Mary Smith"/>
            <p:cNvPicPr>
              <a:picLocks noChangeAspect="1" noChangeArrowheads="1"/>
            </p:cNvPicPr>
            <p:nvPr/>
          </p:nvPicPr>
          <p:blipFill>
            <a:blip r:embed="rId4"/>
            <a:srcRect/>
            <a:stretch>
              <a:fillRect/>
            </a:stretch>
          </p:blipFill>
          <p:spPr bwMode="auto">
            <a:xfrm flipH="1">
              <a:off x="2304" y="1872"/>
              <a:ext cx="1536" cy="1536"/>
            </a:xfrm>
            <a:prstGeom prst="rect">
              <a:avLst/>
            </a:prstGeom>
            <a:noFill/>
            <a:ln w="44450" cmpd="thickThin">
              <a:solidFill>
                <a:schemeClr val="tx1"/>
              </a:solidFill>
              <a:miter lim="800000"/>
              <a:headEnd/>
              <a:tailEnd/>
            </a:ln>
          </p:spPr>
        </p:pic>
        <p:sp>
          <p:nvSpPr>
            <p:cNvPr id="73736" name="Text Box 23"/>
            <p:cNvSpPr txBox="1">
              <a:spLocks noChangeArrowheads="1"/>
            </p:cNvSpPr>
            <p:nvPr/>
          </p:nvSpPr>
          <p:spPr bwMode="auto">
            <a:xfrm>
              <a:off x="2304" y="3280"/>
              <a:ext cx="440" cy="135"/>
            </a:xfrm>
            <a:prstGeom prst="rect">
              <a:avLst/>
            </a:prstGeom>
            <a:noFill/>
            <a:ln w="9525">
              <a:noFill/>
              <a:miter lim="800000"/>
              <a:headEnd/>
              <a:tailEnd/>
            </a:ln>
          </p:spPr>
          <p:txBody>
            <a:bodyPr wrap="none">
              <a:spAutoFit/>
            </a:bodyPr>
            <a:lstStyle/>
            <a:p>
              <a:r>
                <a:rPr lang="en-US" sz="800">
                  <a:solidFill>
                    <a:schemeClr val="bg1"/>
                  </a:solidFill>
                </a:rPr>
                <a:t>Mary Smith</a:t>
              </a:r>
            </a:p>
          </p:txBody>
        </p:sp>
      </p:grpSp>
      <p:pic>
        <p:nvPicPr>
          <p:cNvPr id="73734" name="Picture 13" descr="000000~ Mabel Smith Logan UT"/>
          <p:cNvPicPr>
            <a:picLocks noChangeAspect="1" noChangeArrowheads="1"/>
          </p:cNvPicPr>
          <p:nvPr/>
        </p:nvPicPr>
        <p:blipFill>
          <a:blip r:embed="rId5"/>
          <a:srcRect/>
          <a:stretch>
            <a:fillRect/>
          </a:stretch>
        </p:blipFill>
        <p:spPr bwMode="auto">
          <a:xfrm>
            <a:off x="6400800" y="1981200"/>
            <a:ext cx="2093913" cy="2743200"/>
          </a:xfrm>
          <a:prstGeom prst="rect">
            <a:avLst/>
          </a:prstGeom>
          <a:noFill/>
          <a:ln w="44450" cmpd="thickThin">
            <a:solidFill>
              <a:schemeClr val="tx1"/>
            </a:solid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Number Placeholder 5"/>
          <p:cNvSpPr txBox="1">
            <a:spLocks noGrp="1"/>
          </p:cNvSpPr>
          <p:nvPr/>
        </p:nvSpPr>
        <p:spPr bwMode="auto">
          <a:xfrm>
            <a:off x="8686800" y="6553200"/>
            <a:ext cx="457200" cy="307975"/>
          </a:xfrm>
          <a:prstGeom prst="rect">
            <a:avLst/>
          </a:prstGeom>
          <a:noFill/>
          <a:ln w="9525">
            <a:noFill/>
            <a:miter lim="800000"/>
            <a:headEnd/>
            <a:tailEnd/>
          </a:ln>
        </p:spPr>
        <p:txBody>
          <a:bodyPr/>
          <a:lstStyle/>
          <a:p>
            <a:pPr algn="r"/>
            <a:fld id="{FA877A6F-C604-462E-9451-96D994EF7965}" type="slidenum">
              <a:rPr lang="en-US" sz="1000"/>
              <a:pPr algn="r"/>
              <a:t>32</a:t>
            </a:fld>
            <a:endParaRPr lang="en-US" sz="1000"/>
          </a:p>
        </p:txBody>
      </p:sp>
      <p:sp>
        <p:nvSpPr>
          <p:cNvPr id="75778" name="Text Box 3"/>
          <p:cNvSpPr txBox="1">
            <a:spLocks noChangeArrowheads="1"/>
          </p:cNvSpPr>
          <p:nvPr/>
        </p:nvSpPr>
        <p:spPr bwMode="auto">
          <a:xfrm>
            <a:off x="3175000" y="79375"/>
            <a:ext cx="2908300" cy="854075"/>
          </a:xfrm>
          <a:prstGeom prst="rect">
            <a:avLst/>
          </a:prstGeom>
          <a:noFill/>
          <a:ln w="9525">
            <a:noFill/>
            <a:miter lim="800000"/>
            <a:headEnd/>
            <a:tailEnd/>
          </a:ln>
        </p:spPr>
        <p:txBody>
          <a:bodyPr wrap="none">
            <a:spAutoFit/>
          </a:bodyPr>
          <a:lstStyle/>
          <a:p>
            <a:pPr algn="ctr"/>
            <a:r>
              <a:rPr lang="en-US" sz="3200" b="1">
                <a:latin typeface="Rockwell" pitchFamily="18" charset="0"/>
              </a:rPr>
              <a:t>A Perfect Day</a:t>
            </a:r>
          </a:p>
          <a:p>
            <a:pPr algn="ctr"/>
            <a:r>
              <a:rPr lang="en-US" b="1">
                <a:latin typeface="Rockwell" pitchFamily="18" charset="0"/>
              </a:rPr>
              <a:t>Independence, Idaho</a:t>
            </a:r>
          </a:p>
        </p:txBody>
      </p:sp>
      <p:pic>
        <p:nvPicPr>
          <p:cNvPr id="75779" name="Picture 5"/>
          <p:cNvPicPr>
            <a:picLocks noChangeAspect="1" noChangeArrowheads="1"/>
          </p:cNvPicPr>
          <p:nvPr/>
        </p:nvPicPr>
        <p:blipFill>
          <a:blip r:embed="rId3"/>
          <a:srcRect/>
          <a:stretch>
            <a:fillRect/>
          </a:stretch>
        </p:blipFill>
        <p:spPr bwMode="auto">
          <a:xfrm>
            <a:off x="609600" y="2057400"/>
            <a:ext cx="3005138" cy="3886200"/>
          </a:xfrm>
          <a:prstGeom prst="rect">
            <a:avLst/>
          </a:prstGeom>
          <a:noFill/>
          <a:ln w="38100" cmpd="thickThin">
            <a:solidFill>
              <a:schemeClr val="tx1"/>
            </a:solidFill>
            <a:miter lim="800000"/>
            <a:headEnd/>
            <a:tailEnd/>
          </a:ln>
        </p:spPr>
      </p:pic>
      <p:sp>
        <p:nvSpPr>
          <p:cNvPr id="75780" name="Text Box 7"/>
          <p:cNvSpPr txBox="1">
            <a:spLocks noChangeArrowheads="1"/>
          </p:cNvSpPr>
          <p:nvPr/>
        </p:nvSpPr>
        <p:spPr bwMode="auto">
          <a:xfrm>
            <a:off x="4114800" y="1419225"/>
            <a:ext cx="4616450" cy="3265488"/>
          </a:xfrm>
          <a:prstGeom prst="rect">
            <a:avLst/>
          </a:prstGeom>
          <a:noFill/>
          <a:ln w="9525">
            <a:noFill/>
            <a:miter lim="800000"/>
            <a:headEnd/>
            <a:tailEnd/>
          </a:ln>
        </p:spPr>
        <p:txBody>
          <a:bodyPr wrap="none">
            <a:spAutoFit/>
          </a:bodyPr>
          <a:lstStyle/>
          <a:p>
            <a:r>
              <a:rPr lang="en-US">
                <a:latin typeface="DaunPenh"/>
              </a:rPr>
              <a:t>When you come to the end of a Perfect Day</a:t>
            </a:r>
          </a:p>
          <a:p>
            <a:r>
              <a:rPr lang="en-US">
                <a:latin typeface="DaunPenh"/>
              </a:rPr>
              <a:t>And you sit alone with your thought</a:t>
            </a:r>
          </a:p>
          <a:p>
            <a:r>
              <a:rPr lang="en-US">
                <a:latin typeface="DaunPenh"/>
              </a:rPr>
              <a:t>While the chimes ring out with a carol gay</a:t>
            </a:r>
          </a:p>
          <a:p>
            <a:r>
              <a:rPr lang="en-US">
                <a:latin typeface="DaunPenh"/>
              </a:rPr>
              <a:t>For the joy that the day has brought.</a:t>
            </a:r>
          </a:p>
          <a:p>
            <a:endParaRPr lang="en-US">
              <a:latin typeface="DaunPenh"/>
            </a:endParaRPr>
          </a:p>
          <a:p>
            <a:r>
              <a:rPr lang="en-US">
                <a:latin typeface="DaunPenh"/>
              </a:rPr>
              <a:t>Do you think that the end of a Perfect Day</a:t>
            </a:r>
          </a:p>
          <a:p>
            <a:r>
              <a:rPr lang="en-US">
                <a:latin typeface="DaunPenh"/>
              </a:rPr>
              <a:t>Can mean to a tired heart</a:t>
            </a:r>
          </a:p>
          <a:p>
            <a:r>
              <a:rPr lang="en-US">
                <a:latin typeface="DaunPenh"/>
              </a:rPr>
              <a:t>When the sun goes down with a flaming ray</a:t>
            </a:r>
          </a:p>
          <a:p>
            <a:r>
              <a:rPr lang="en-US">
                <a:latin typeface="DaunPenh"/>
              </a:rPr>
              <a:t>And the dear have to part?</a:t>
            </a:r>
          </a:p>
          <a:p>
            <a:endParaRPr lang="en-US">
              <a:latin typeface="DaunPenh"/>
            </a:endParaRPr>
          </a:p>
          <a:p>
            <a:r>
              <a:rPr lang="en-US">
                <a:latin typeface="Carmine Tango" pitchFamily="66" charset="0"/>
              </a:rPr>
              <a:t>		</a:t>
            </a:r>
            <a:r>
              <a:rPr lang="en-US" sz="1000">
                <a:latin typeface="DaunPenh"/>
              </a:rPr>
              <a:t>Carrie Jacobs-Bond</a:t>
            </a:r>
          </a:p>
          <a:p>
            <a:r>
              <a:rPr lang="en-US" sz="1000">
                <a:latin typeface="DaunPenh"/>
              </a:rPr>
              <a:t>		1909</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Number Placeholder 5"/>
          <p:cNvSpPr txBox="1">
            <a:spLocks noGrp="1"/>
          </p:cNvSpPr>
          <p:nvPr/>
        </p:nvSpPr>
        <p:spPr bwMode="auto">
          <a:xfrm>
            <a:off x="8686800" y="6553200"/>
            <a:ext cx="457200" cy="307975"/>
          </a:xfrm>
          <a:prstGeom prst="rect">
            <a:avLst/>
          </a:prstGeom>
          <a:noFill/>
          <a:ln w="9525">
            <a:noFill/>
            <a:miter lim="800000"/>
            <a:headEnd/>
            <a:tailEnd/>
          </a:ln>
        </p:spPr>
        <p:txBody>
          <a:bodyPr/>
          <a:lstStyle/>
          <a:p>
            <a:pPr algn="r"/>
            <a:fld id="{FC984F05-77E5-439F-9C65-4EC28EBE6FC3}" type="slidenum">
              <a:rPr lang="en-US" sz="1000"/>
              <a:pPr algn="r"/>
              <a:t>33</a:t>
            </a:fld>
            <a:endParaRPr lang="en-US" sz="1000"/>
          </a:p>
        </p:txBody>
      </p:sp>
      <p:sp>
        <p:nvSpPr>
          <p:cNvPr id="77826" name="Text Box 6"/>
          <p:cNvSpPr txBox="1">
            <a:spLocks noChangeArrowheads="1"/>
          </p:cNvSpPr>
          <p:nvPr/>
        </p:nvSpPr>
        <p:spPr bwMode="auto">
          <a:xfrm>
            <a:off x="2819400" y="2819400"/>
            <a:ext cx="2813050" cy="366713"/>
          </a:xfrm>
          <a:prstGeom prst="rect">
            <a:avLst/>
          </a:prstGeom>
          <a:noFill/>
          <a:ln w="9525">
            <a:noFill/>
            <a:miter lim="800000"/>
            <a:headEnd/>
            <a:tailEnd/>
          </a:ln>
        </p:spPr>
        <p:txBody>
          <a:bodyPr wrap="none">
            <a:spAutoFit/>
          </a:bodyPr>
          <a:lstStyle/>
          <a:p>
            <a:r>
              <a:rPr lang="en-US"/>
              <a:t>[Play “Perfect Day” Video]</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Number Placeholder 5"/>
          <p:cNvSpPr txBox="1">
            <a:spLocks noGrp="1"/>
          </p:cNvSpPr>
          <p:nvPr/>
        </p:nvSpPr>
        <p:spPr bwMode="auto">
          <a:xfrm>
            <a:off x="8686800" y="6553200"/>
            <a:ext cx="457200" cy="307975"/>
          </a:xfrm>
          <a:prstGeom prst="rect">
            <a:avLst/>
          </a:prstGeom>
          <a:noFill/>
          <a:ln w="9525">
            <a:noFill/>
            <a:miter lim="800000"/>
            <a:headEnd/>
            <a:tailEnd/>
          </a:ln>
        </p:spPr>
        <p:txBody>
          <a:bodyPr/>
          <a:lstStyle/>
          <a:p>
            <a:pPr algn="r"/>
            <a:fld id="{B9F58D53-FB2D-47A0-8FB0-2CEF79A5DFAD}" type="slidenum">
              <a:rPr lang="en-US" sz="1000"/>
              <a:pPr algn="r"/>
              <a:t>34</a:t>
            </a:fld>
            <a:endParaRPr lang="en-US" sz="1000"/>
          </a:p>
        </p:txBody>
      </p:sp>
      <p:grpSp>
        <p:nvGrpSpPr>
          <p:cNvPr id="79874" name="Group 15"/>
          <p:cNvGrpSpPr>
            <a:grpSpLocks/>
          </p:cNvGrpSpPr>
          <p:nvPr/>
        </p:nvGrpSpPr>
        <p:grpSpPr bwMode="auto">
          <a:xfrm>
            <a:off x="84138" y="1371600"/>
            <a:ext cx="6611937" cy="4668838"/>
            <a:chOff x="53" y="864"/>
            <a:chExt cx="4165" cy="2941"/>
          </a:xfrm>
        </p:grpSpPr>
        <p:pic>
          <p:nvPicPr>
            <p:cNvPr id="79879" name="Picture 14" descr="170000 Soldiers and Tents Ft Logan CO"/>
            <p:cNvPicPr>
              <a:picLocks noChangeAspect="1" noChangeArrowheads="1"/>
            </p:cNvPicPr>
            <p:nvPr/>
          </p:nvPicPr>
          <p:blipFill>
            <a:blip r:embed="rId3"/>
            <a:srcRect/>
            <a:stretch>
              <a:fillRect/>
            </a:stretch>
          </p:blipFill>
          <p:spPr bwMode="auto">
            <a:xfrm>
              <a:off x="2064" y="864"/>
              <a:ext cx="2154" cy="1568"/>
            </a:xfrm>
            <a:prstGeom prst="rect">
              <a:avLst/>
            </a:prstGeom>
            <a:noFill/>
            <a:ln w="44450" cmpd="thickThin">
              <a:solidFill>
                <a:schemeClr val="tx1"/>
              </a:solidFill>
              <a:miter lim="800000"/>
              <a:headEnd/>
              <a:tailEnd/>
            </a:ln>
          </p:spPr>
        </p:pic>
        <p:pic>
          <p:nvPicPr>
            <p:cNvPr id="79880" name="Picture 13" descr="170000 Barracks Ft Logan CO"/>
            <p:cNvPicPr>
              <a:picLocks noChangeAspect="1" noChangeArrowheads="1"/>
            </p:cNvPicPr>
            <p:nvPr/>
          </p:nvPicPr>
          <p:blipFill>
            <a:blip r:embed="rId4"/>
            <a:srcRect/>
            <a:stretch>
              <a:fillRect/>
            </a:stretch>
          </p:blipFill>
          <p:spPr bwMode="auto">
            <a:xfrm>
              <a:off x="53" y="2208"/>
              <a:ext cx="2147" cy="1597"/>
            </a:xfrm>
            <a:prstGeom prst="rect">
              <a:avLst/>
            </a:prstGeom>
            <a:noFill/>
            <a:ln w="44450" cmpd="thickThin">
              <a:solidFill>
                <a:schemeClr val="tx1"/>
              </a:solidFill>
              <a:miter lim="800000"/>
              <a:headEnd/>
              <a:tailEnd/>
            </a:ln>
          </p:spPr>
        </p:pic>
        <p:sp>
          <p:nvSpPr>
            <p:cNvPr id="79881" name="Text Box 5"/>
            <p:cNvSpPr txBox="1">
              <a:spLocks noChangeArrowheads="1"/>
            </p:cNvSpPr>
            <p:nvPr/>
          </p:nvSpPr>
          <p:spPr bwMode="auto">
            <a:xfrm>
              <a:off x="336" y="2208"/>
              <a:ext cx="1166" cy="135"/>
            </a:xfrm>
            <a:prstGeom prst="rect">
              <a:avLst/>
            </a:prstGeom>
            <a:noFill/>
            <a:ln w="9525">
              <a:noFill/>
              <a:miter lim="800000"/>
              <a:headEnd/>
              <a:tailEnd/>
            </a:ln>
          </p:spPr>
          <p:txBody>
            <a:bodyPr wrap="none">
              <a:spAutoFit/>
            </a:bodyPr>
            <a:lstStyle/>
            <a:p>
              <a:r>
                <a:rPr lang="en-US" sz="800"/>
                <a:t>1917:  Fort Logan, Denver, Colorado</a:t>
              </a:r>
            </a:p>
          </p:txBody>
        </p:sp>
        <p:sp>
          <p:nvSpPr>
            <p:cNvPr id="79882" name="Text Box 8"/>
            <p:cNvSpPr txBox="1">
              <a:spLocks noChangeArrowheads="1"/>
            </p:cNvSpPr>
            <p:nvPr/>
          </p:nvSpPr>
          <p:spPr bwMode="auto">
            <a:xfrm>
              <a:off x="2454" y="871"/>
              <a:ext cx="1315" cy="155"/>
            </a:xfrm>
            <a:prstGeom prst="rect">
              <a:avLst/>
            </a:prstGeom>
            <a:noFill/>
            <a:ln w="9525">
              <a:noFill/>
              <a:miter lim="800000"/>
              <a:headEnd/>
              <a:tailEnd/>
            </a:ln>
          </p:spPr>
          <p:txBody>
            <a:bodyPr/>
            <a:lstStyle/>
            <a:p>
              <a:r>
                <a:rPr lang="en-US" sz="800">
                  <a:solidFill>
                    <a:srgbClr val="000000"/>
                  </a:solidFill>
                </a:rPr>
                <a:t>1917:  Fort Logan, Denver, Colorado</a:t>
              </a:r>
              <a:endParaRPr lang="en-US"/>
            </a:p>
          </p:txBody>
        </p:sp>
      </p:grpSp>
      <p:sp>
        <p:nvSpPr>
          <p:cNvPr id="79875" name="Text Box 3"/>
          <p:cNvSpPr txBox="1">
            <a:spLocks noChangeArrowheads="1"/>
          </p:cNvSpPr>
          <p:nvPr/>
        </p:nvSpPr>
        <p:spPr bwMode="auto">
          <a:xfrm>
            <a:off x="2212975" y="79375"/>
            <a:ext cx="4830763" cy="854075"/>
          </a:xfrm>
          <a:prstGeom prst="rect">
            <a:avLst/>
          </a:prstGeom>
          <a:noFill/>
          <a:ln w="9525">
            <a:noFill/>
            <a:miter lim="800000"/>
            <a:headEnd/>
            <a:tailEnd/>
          </a:ln>
        </p:spPr>
        <p:txBody>
          <a:bodyPr wrap="none">
            <a:spAutoFit/>
          </a:bodyPr>
          <a:lstStyle/>
          <a:p>
            <a:pPr algn="ctr"/>
            <a:r>
              <a:rPr lang="en-US" sz="3200" b="1">
                <a:latin typeface="Rockwell" pitchFamily="18" charset="0"/>
              </a:rPr>
              <a:t>Western States Mission</a:t>
            </a:r>
          </a:p>
          <a:p>
            <a:pPr algn="ctr"/>
            <a:r>
              <a:rPr lang="en-US" b="1">
                <a:latin typeface="Rockwell" pitchFamily="18" charset="0"/>
              </a:rPr>
              <a:t>Fort Logan, south Denver</a:t>
            </a:r>
          </a:p>
        </p:txBody>
      </p:sp>
      <p:grpSp>
        <p:nvGrpSpPr>
          <p:cNvPr id="79876" name="Group 13"/>
          <p:cNvGrpSpPr>
            <a:grpSpLocks/>
          </p:cNvGrpSpPr>
          <p:nvPr/>
        </p:nvGrpSpPr>
        <p:grpSpPr bwMode="auto">
          <a:xfrm>
            <a:off x="5943600" y="3390900"/>
            <a:ext cx="2462213" cy="3314700"/>
            <a:chOff x="1194" y="672"/>
            <a:chExt cx="1416" cy="1944"/>
          </a:xfrm>
        </p:grpSpPr>
        <p:pic>
          <p:nvPicPr>
            <p:cNvPr id="79877" name="Picture 14"/>
            <p:cNvPicPr>
              <a:picLocks noChangeAspect="1" noChangeArrowheads="1"/>
            </p:cNvPicPr>
            <p:nvPr/>
          </p:nvPicPr>
          <p:blipFill>
            <a:blip r:embed="rId5"/>
            <a:srcRect/>
            <a:stretch>
              <a:fillRect/>
            </a:stretch>
          </p:blipFill>
          <p:spPr bwMode="auto">
            <a:xfrm>
              <a:off x="1248" y="672"/>
              <a:ext cx="1362" cy="1944"/>
            </a:xfrm>
            <a:prstGeom prst="rect">
              <a:avLst/>
            </a:prstGeom>
            <a:noFill/>
            <a:ln w="44450" cmpd="thinThick">
              <a:solidFill>
                <a:srgbClr val="000000"/>
              </a:solidFill>
              <a:miter lim="800000"/>
              <a:headEnd/>
              <a:tailEnd/>
            </a:ln>
          </p:spPr>
        </p:pic>
        <p:sp>
          <p:nvSpPr>
            <p:cNvPr id="79878" name="Text Box 15"/>
            <p:cNvSpPr txBox="1">
              <a:spLocks noChangeArrowheads="1"/>
            </p:cNvSpPr>
            <p:nvPr/>
          </p:nvSpPr>
          <p:spPr bwMode="auto">
            <a:xfrm>
              <a:off x="1194" y="2484"/>
              <a:ext cx="1320" cy="126"/>
            </a:xfrm>
            <a:prstGeom prst="rect">
              <a:avLst/>
            </a:prstGeom>
            <a:noFill/>
            <a:ln w="9525">
              <a:noFill/>
              <a:miter lim="800000"/>
              <a:headEnd/>
              <a:tailEnd/>
            </a:ln>
          </p:spPr>
          <p:txBody>
            <a:bodyPr wrap="none">
              <a:spAutoFit/>
            </a:bodyPr>
            <a:lstStyle/>
            <a:p>
              <a:r>
                <a:rPr lang="en-US" sz="800">
                  <a:solidFill>
                    <a:schemeClr val="bg1"/>
                  </a:solidFill>
                </a:rPr>
                <a:t>~1917:  General Pershing reviewing the troops</a:t>
              </a:r>
            </a:p>
          </p:txBody>
        </p:sp>
      </p:gr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13" descr="080314 Daily Train to Cache Valley Logan UT"/>
          <p:cNvPicPr>
            <a:picLocks noChangeAspect="1" noChangeArrowheads="1"/>
          </p:cNvPicPr>
          <p:nvPr/>
        </p:nvPicPr>
        <p:blipFill>
          <a:blip r:embed="rId3"/>
          <a:srcRect/>
          <a:stretch>
            <a:fillRect/>
          </a:stretch>
        </p:blipFill>
        <p:spPr bwMode="auto">
          <a:xfrm>
            <a:off x="304800" y="1600200"/>
            <a:ext cx="3657600" cy="2759075"/>
          </a:xfrm>
          <a:prstGeom prst="rect">
            <a:avLst/>
          </a:prstGeom>
          <a:noFill/>
          <a:ln w="44450" cmpd="thinThick">
            <a:solidFill>
              <a:schemeClr val="tx1"/>
            </a:solidFill>
            <a:miter lim="800000"/>
            <a:headEnd/>
            <a:tailEnd/>
          </a:ln>
        </p:spPr>
      </p:pic>
      <p:sp>
        <p:nvSpPr>
          <p:cNvPr id="81922" name="Slide Number Placeholder 5"/>
          <p:cNvSpPr txBox="1">
            <a:spLocks noGrp="1"/>
          </p:cNvSpPr>
          <p:nvPr/>
        </p:nvSpPr>
        <p:spPr bwMode="auto">
          <a:xfrm>
            <a:off x="8686800" y="6553200"/>
            <a:ext cx="457200" cy="307975"/>
          </a:xfrm>
          <a:prstGeom prst="rect">
            <a:avLst/>
          </a:prstGeom>
          <a:noFill/>
          <a:ln w="9525">
            <a:noFill/>
            <a:miter lim="800000"/>
            <a:headEnd/>
            <a:tailEnd/>
          </a:ln>
        </p:spPr>
        <p:txBody>
          <a:bodyPr/>
          <a:lstStyle/>
          <a:p>
            <a:pPr algn="r"/>
            <a:fld id="{9B83BDBF-EF3A-4757-BCB9-51A783F32913}" type="slidenum">
              <a:rPr lang="en-US" sz="1000"/>
              <a:pPr algn="r"/>
              <a:t>35</a:t>
            </a:fld>
            <a:endParaRPr lang="en-US" sz="1000"/>
          </a:p>
        </p:txBody>
      </p:sp>
      <p:sp>
        <p:nvSpPr>
          <p:cNvPr id="81923" name="Text Box 3"/>
          <p:cNvSpPr txBox="1">
            <a:spLocks noChangeArrowheads="1"/>
          </p:cNvSpPr>
          <p:nvPr/>
        </p:nvSpPr>
        <p:spPr bwMode="auto">
          <a:xfrm>
            <a:off x="2212975" y="79375"/>
            <a:ext cx="4830763" cy="579438"/>
          </a:xfrm>
          <a:prstGeom prst="rect">
            <a:avLst/>
          </a:prstGeom>
          <a:noFill/>
          <a:ln w="9525">
            <a:noFill/>
            <a:miter lim="800000"/>
            <a:headEnd/>
            <a:tailEnd/>
          </a:ln>
        </p:spPr>
        <p:txBody>
          <a:bodyPr wrap="none">
            <a:spAutoFit/>
          </a:bodyPr>
          <a:lstStyle/>
          <a:p>
            <a:pPr algn="ctr"/>
            <a:r>
              <a:rPr lang="en-US" sz="3200" b="1">
                <a:latin typeface="Rockwell" pitchFamily="18" charset="0"/>
              </a:rPr>
              <a:t>Western States Mission</a:t>
            </a:r>
            <a:endParaRPr lang="en-US" sz="2400" b="1">
              <a:latin typeface="Rockwell" pitchFamily="18" charset="0"/>
            </a:endParaRPr>
          </a:p>
        </p:txBody>
      </p:sp>
      <p:pic>
        <p:nvPicPr>
          <p:cNvPr id="81924" name="Picture 9"/>
          <p:cNvPicPr>
            <a:picLocks noChangeAspect="1" noChangeArrowheads="1"/>
          </p:cNvPicPr>
          <p:nvPr/>
        </p:nvPicPr>
        <p:blipFill>
          <a:blip r:embed="rId4"/>
          <a:srcRect/>
          <a:stretch>
            <a:fillRect/>
          </a:stretch>
        </p:blipFill>
        <p:spPr bwMode="auto">
          <a:xfrm>
            <a:off x="4570413" y="838200"/>
            <a:ext cx="4468812" cy="4171950"/>
          </a:xfrm>
          <a:prstGeom prst="rect">
            <a:avLst/>
          </a:prstGeom>
          <a:noFill/>
          <a:ln w="44450" cmpd="thinThick">
            <a:noFill/>
            <a:miter lim="800000"/>
            <a:headEnd type="none" w="sm" len="sm"/>
            <a:tailEnd type="none" w="sm" len="sm"/>
          </a:ln>
        </p:spPr>
      </p:pic>
      <p:grpSp>
        <p:nvGrpSpPr>
          <p:cNvPr id="81925" name="Group 4"/>
          <p:cNvGrpSpPr>
            <a:grpSpLocks/>
          </p:cNvGrpSpPr>
          <p:nvPr/>
        </p:nvGrpSpPr>
        <p:grpSpPr bwMode="auto">
          <a:xfrm>
            <a:off x="228600" y="4267200"/>
            <a:ext cx="4800600" cy="2362200"/>
            <a:chOff x="624" y="96"/>
            <a:chExt cx="3600" cy="1920"/>
          </a:xfrm>
        </p:grpSpPr>
        <p:pic>
          <p:nvPicPr>
            <p:cNvPr id="81927" name="Picture 5"/>
            <p:cNvPicPr>
              <a:picLocks noChangeAspect="1" noChangeArrowheads="1"/>
            </p:cNvPicPr>
            <p:nvPr/>
          </p:nvPicPr>
          <p:blipFill>
            <a:blip r:embed="rId5"/>
            <a:srcRect/>
            <a:stretch>
              <a:fillRect/>
            </a:stretch>
          </p:blipFill>
          <p:spPr bwMode="auto">
            <a:xfrm>
              <a:off x="624" y="96"/>
              <a:ext cx="1298" cy="1920"/>
            </a:xfrm>
            <a:prstGeom prst="rect">
              <a:avLst/>
            </a:prstGeom>
            <a:noFill/>
            <a:ln w="44450" cmpd="thinThick">
              <a:solidFill>
                <a:srgbClr val="000000"/>
              </a:solidFill>
              <a:miter lim="800000"/>
              <a:headEnd type="none" w="sm" len="sm"/>
              <a:tailEnd type="none" w="sm" len="sm"/>
            </a:ln>
          </p:spPr>
        </p:pic>
        <p:grpSp>
          <p:nvGrpSpPr>
            <p:cNvPr id="81928" name="Group 6"/>
            <p:cNvGrpSpPr>
              <a:grpSpLocks/>
            </p:cNvGrpSpPr>
            <p:nvPr/>
          </p:nvGrpSpPr>
          <p:grpSpPr bwMode="auto">
            <a:xfrm>
              <a:off x="2064" y="273"/>
              <a:ext cx="2160" cy="1743"/>
              <a:chOff x="2064" y="192"/>
              <a:chExt cx="2160" cy="1743"/>
            </a:xfrm>
          </p:grpSpPr>
          <p:pic>
            <p:nvPicPr>
              <p:cNvPr id="81929" name="Picture 7"/>
              <p:cNvPicPr>
                <a:picLocks noChangeAspect="1" noChangeArrowheads="1"/>
              </p:cNvPicPr>
              <p:nvPr/>
            </p:nvPicPr>
            <p:blipFill>
              <a:blip r:embed="rId6"/>
              <a:srcRect/>
              <a:stretch>
                <a:fillRect/>
              </a:stretch>
            </p:blipFill>
            <p:spPr bwMode="auto">
              <a:xfrm>
                <a:off x="2064" y="192"/>
                <a:ext cx="2160" cy="1743"/>
              </a:xfrm>
              <a:prstGeom prst="rect">
                <a:avLst/>
              </a:prstGeom>
              <a:noFill/>
              <a:ln w="44450" cmpd="thinThick">
                <a:solidFill>
                  <a:srgbClr val="000000"/>
                </a:solidFill>
                <a:miter lim="800000"/>
                <a:headEnd type="none" w="sm" len="sm"/>
                <a:tailEnd type="none" w="sm" len="sm"/>
              </a:ln>
            </p:spPr>
          </p:pic>
          <p:sp>
            <p:nvSpPr>
              <p:cNvPr id="81930" name="Rectangle 8"/>
              <p:cNvSpPr>
                <a:spLocks noChangeArrowheads="1"/>
              </p:cNvSpPr>
              <p:nvPr/>
            </p:nvSpPr>
            <p:spPr bwMode="auto">
              <a:xfrm>
                <a:off x="2160" y="192"/>
                <a:ext cx="1355" cy="135"/>
              </a:xfrm>
              <a:prstGeom prst="rect">
                <a:avLst/>
              </a:prstGeom>
              <a:noFill/>
              <a:ln w="9525">
                <a:noFill/>
                <a:miter lim="800000"/>
                <a:headEnd/>
                <a:tailEnd/>
              </a:ln>
            </p:spPr>
            <p:txBody>
              <a:bodyPr/>
              <a:lstStyle/>
              <a:p>
                <a:r>
                  <a:rPr lang="en-US" sz="800">
                    <a:solidFill>
                      <a:srgbClr val="FFFFFF"/>
                    </a:solidFill>
                  </a:rPr>
                  <a:t>Elder Eugene Smith’s missionary scriptures</a:t>
                </a:r>
                <a:endParaRPr lang="en-US"/>
              </a:p>
            </p:txBody>
          </p:sp>
        </p:grpSp>
      </p:grpSp>
      <p:sp>
        <p:nvSpPr>
          <p:cNvPr id="81926" name="Text Box 11"/>
          <p:cNvSpPr txBox="1">
            <a:spLocks noChangeArrowheads="1"/>
          </p:cNvSpPr>
          <p:nvPr/>
        </p:nvSpPr>
        <p:spPr bwMode="auto">
          <a:xfrm>
            <a:off x="458788" y="1655763"/>
            <a:ext cx="1350962" cy="214312"/>
          </a:xfrm>
          <a:prstGeom prst="rect">
            <a:avLst/>
          </a:prstGeom>
          <a:noFill/>
          <a:ln w="9525">
            <a:noFill/>
            <a:miter lim="800000"/>
            <a:headEnd/>
            <a:tailEnd/>
          </a:ln>
        </p:spPr>
        <p:txBody>
          <a:bodyPr wrap="none">
            <a:spAutoFit/>
          </a:bodyPr>
          <a:lstStyle/>
          <a:p>
            <a:r>
              <a:rPr lang="en-US" sz="800"/>
              <a:t>~1906:  Cache Valley, UT</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descr="South Rexberg Area"/>
          <p:cNvPicPr>
            <a:picLocks noChangeAspect="1" noChangeArrowheads="1"/>
          </p:cNvPicPr>
          <p:nvPr/>
        </p:nvPicPr>
        <p:blipFill>
          <a:blip r:embed="rId3"/>
          <a:srcRect/>
          <a:stretch>
            <a:fillRect/>
          </a:stretch>
        </p:blipFill>
        <p:spPr bwMode="auto">
          <a:xfrm>
            <a:off x="0" y="1427163"/>
            <a:ext cx="9144000" cy="5430837"/>
          </a:xfrm>
          <a:prstGeom prst="rect">
            <a:avLst/>
          </a:prstGeom>
          <a:noFill/>
          <a:ln w="9525">
            <a:noFill/>
            <a:miter lim="800000"/>
            <a:headEnd/>
            <a:tailEnd/>
          </a:ln>
        </p:spPr>
      </p:pic>
      <p:sp>
        <p:nvSpPr>
          <p:cNvPr id="83970" name="Text Box 3"/>
          <p:cNvSpPr txBox="1">
            <a:spLocks noChangeArrowheads="1"/>
          </p:cNvSpPr>
          <p:nvPr/>
        </p:nvSpPr>
        <p:spPr bwMode="auto">
          <a:xfrm>
            <a:off x="1125538" y="77788"/>
            <a:ext cx="7042150" cy="731837"/>
          </a:xfrm>
          <a:prstGeom prst="rect">
            <a:avLst/>
          </a:prstGeom>
          <a:noFill/>
          <a:ln w="9525">
            <a:noFill/>
            <a:miter lim="800000"/>
            <a:headEnd/>
            <a:tailEnd/>
          </a:ln>
        </p:spPr>
        <p:txBody>
          <a:bodyPr wrap="none">
            <a:spAutoFit/>
          </a:bodyPr>
          <a:lstStyle/>
          <a:p>
            <a:pPr algn="ctr"/>
            <a:r>
              <a:rPr lang="en-US" sz="2400" b="1">
                <a:latin typeface="Rockwell" pitchFamily="18" charset="0"/>
              </a:rPr>
              <a:t>SCHOOL, CHURCH, AND HOME LOCATIONS</a:t>
            </a:r>
          </a:p>
          <a:p>
            <a:pPr algn="ctr"/>
            <a:r>
              <a:rPr lang="en-US" b="1">
                <a:latin typeface="Rockwell" pitchFamily="18" charset="0"/>
              </a:rPr>
              <a:t>Thornton:  1917-1952</a:t>
            </a:r>
          </a:p>
        </p:txBody>
      </p:sp>
      <p:sp>
        <p:nvSpPr>
          <p:cNvPr id="83971" name="Text Box 4"/>
          <p:cNvSpPr txBox="1">
            <a:spLocks noChangeArrowheads="1"/>
          </p:cNvSpPr>
          <p:nvPr/>
        </p:nvSpPr>
        <p:spPr bwMode="auto">
          <a:xfrm>
            <a:off x="7688263" y="4479925"/>
            <a:ext cx="1289050" cy="244475"/>
          </a:xfrm>
          <a:prstGeom prst="rect">
            <a:avLst/>
          </a:prstGeom>
          <a:noFill/>
          <a:ln w="9525">
            <a:noFill/>
            <a:miter lim="800000"/>
            <a:headEnd/>
            <a:tailEnd/>
          </a:ln>
        </p:spPr>
        <p:txBody>
          <a:bodyPr wrap="none">
            <a:spAutoFit/>
          </a:bodyPr>
          <a:lstStyle/>
          <a:p>
            <a:r>
              <a:rPr lang="en-US" sz="1000" b="1"/>
              <a:t>Rexburg Dry Farm</a:t>
            </a:r>
          </a:p>
        </p:txBody>
      </p:sp>
      <p:sp>
        <p:nvSpPr>
          <p:cNvPr id="83972" name="Rectangle 5"/>
          <p:cNvSpPr>
            <a:spLocks noChangeArrowheads="1"/>
          </p:cNvSpPr>
          <p:nvPr/>
        </p:nvSpPr>
        <p:spPr bwMode="auto">
          <a:xfrm>
            <a:off x="7772400" y="4686300"/>
            <a:ext cx="1119188" cy="381000"/>
          </a:xfrm>
          <a:prstGeom prst="rect">
            <a:avLst/>
          </a:prstGeom>
          <a:solidFill>
            <a:srgbClr val="993300">
              <a:alpha val="30196"/>
            </a:srgbClr>
          </a:solidFill>
          <a:ln w="3175">
            <a:solidFill>
              <a:schemeClr val="tx1"/>
            </a:solidFill>
            <a:miter lim="800000"/>
            <a:headEnd/>
            <a:tailEnd/>
          </a:ln>
        </p:spPr>
        <p:txBody>
          <a:bodyPr wrap="none" anchor="ctr"/>
          <a:lstStyle/>
          <a:p>
            <a:endParaRPr lang="en-US"/>
          </a:p>
        </p:txBody>
      </p:sp>
      <p:sp>
        <p:nvSpPr>
          <p:cNvPr id="83973" name="Line 6"/>
          <p:cNvSpPr>
            <a:spLocks noChangeShapeType="1"/>
          </p:cNvSpPr>
          <p:nvPr/>
        </p:nvSpPr>
        <p:spPr bwMode="auto">
          <a:xfrm flipH="1">
            <a:off x="5715000" y="3460750"/>
            <a:ext cx="1600200" cy="898525"/>
          </a:xfrm>
          <a:prstGeom prst="line">
            <a:avLst/>
          </a:prstGeom>
          <a:noFill/>
          <a:ln w="9525">
            <a:solidFill>
              <a:srgbClr val="FF0000"/>
            </a:solidFill>
            <a:round/>
            <a:headEnd/>
            <a:tailEnd type="triangle" w="sm" len="sm"/>
          </a:ln>
        </p:spPr>
        <p:txBody>
          <a:bodyPr/>
          <a:lstStyle/>
          <a:p>
            <a:endParaRPr lang="en-US"/>
          </a:p>
        </p:txBody>
      </p:sp>
      <p:sp>
        <p:nvSpPr>
          <p:cNvPr id="83974" name="Line 7"/>
          <p:cNvSpPr>
            <a:spLocks noChangeShapeType="1"/>
          </p:cNvSpPr>
          <p:nvPr/>
        </p:nvSpPr>
        <p:spPr bwMode="auto">
          <a:xfrm flipH="1" flipV="1">
            <a:off x="3757613" y="6524625"/>
            <a:ext cx="990600" cy="76200"/>
          </a:xfrm>
          <a:prstGeom prst="line">
            <a:avLst/>
          </a:prstGeom>
          <a:noFill/>
          <a:ln w="9525">
            <a:solidFill>
              <a:srgbClr val="FFFFFF"/>
            </a:solidFill>
            <a:round/>
            <a:headEnd/>
            <a:tailEnd type="triangle" w="sm" len="sm"/>
          </a:ln>
        </p:spPr>
        <p:txBody>
          <a:bodyPr/>
          <a:lstStyle/>
          <a:p>
            <a:endParaRPr lang="en-US"/>
          </a:p>
        </p:txBody>
      </p:sp>
      <p:sp>
        <p:nvSpPr>
          <p:cNvPr id="83975" name="Line 8"/>
          <p:cNvSpPr>
            <a:spLocks noChangeShapeType="1"/>
          </p:cNvSpPr>
          <p:nvPr/>
        </p:nvSpPr>
        <p:spPr bwMode="auto">
          <a:xfrm flipV="1">
            <a:off x="8686800" y="5410200"/>
            <a:ext cx="0" cy="533400"/>
          </a:xfrm>
          <a:prstGeom prst="line">
            <a:avLst/>
          </a:prstGeom>
          <a:noFill/>
          <a:ln w="9525">
            <a:solidFill>
              <a:schemeClr val="tx1"/>
            </a:solidFill>
            <a:round/>
            <a:headEnd/>
            <a:tailEnd type="triangle" w="med" len="med"/>
          </a:ln>
        </p:spPr>
        <p:txBody>
          <a:bodyPr/>
          <a:lstStyle/>
          <a:p>
            <a:endParaRPr lang="en-US"/>
          </a:p>
        </p:txBody>
      </p:sp>
      <p:sp>
        <p:nvSpPr>
          <p:cNvPr id="83976" name="Text Box 9"/>
          <p:cNvSpPr txBox="1">
            <a:spLocks noChangeArrowheads="1"/>
          </p:cNvSpPr>
          <p:nvPr/>
        </p:nvSpPr>
        <p:spPr bwMode="auto">
          <a:xfrm>
            <a:off x="8550275" y="5897563"/>
            <a:ext cx="312738" cy="304800"/>
          </a:xfrm>
          <a:prstGeom prst="rect">
            <a:avLst/>
          </a:prstGeom>
          <a:noFill/>
          <a:ln w="9525">
            <a:noFill/>
            <a:miter lim="800000"/>
            <a:headEnd/>
            <a:tailEnd/>
          </a:ln>
        </p:spPr>
        <p:txBody>
          <a:bodyPr wrap="none">
            <a:spAutoFit/>
          </a:bodyPr>
          <a:lstStyle/>
          <a:p>
            <a:r>
              <a:rPr lang="en-US" sz="1400" b="1"/>
              <a:t>N</a:t>
            </a:r>
          </a:p>
        </p:txBody>
      </p:sp>
      <p:sp>
        <p:nvSpPr>
          <p:cNvPr id="83977" name="Oval 10"/>
          <p:cNvSpPr>
            <a:spLocks noChangeArrowheads="1"/>
          </p:cNvSpPr>
          <p:nvPr/>
        </p:nvSpPr>
        <p:spPr bwMode="auto">
          <a:xfrm>
            <a:off x="17463" y="4724400"/>
            <a:ext cx="76200" cy="76200"/>
          </a:xfrm>
          <a:prstGeom prst="ellipse">
            <a:avLst/>
          </a:prstGeom>
          <a:solidFill>
            <a:srgbClr val="FFFF00"/>
          </a:solidFill>
          <a:ln w="9525">
            <a:solidFill>
              <a:schemeClr val="tx1"/>
            </a:solidFill>
            <a:round/>
            <a:headEnd/>
            <a:tailEnd/>
          </a:ln>
        </p:spPr>
        <p:txBody>
          <a:bodyPr wrap="none" anchor="ctr"/>
          <a:lstStyle/>
          <a:p>
            <a:endParaRPr lang="en-US"/>
          </a:p>
        </p:txBody>
      </p:sp>
      <p:sp>
        <p:nvSpPr>
          <p:cNvPr id="83978" name="Oval 11"/>
          <p:cNvSpPr>
            <a:spLocks noChangeArrowheads="1"/>
          </p:cNvSpPr>
          <p:nvPr/>
        </p:nvSpPr>
        <p:spPr bwMode="auto">
          <a:xfrm>
            <a:off x="2362200" y="5502275"/>
            <a:ext cx="76200" cy="76200"/>
          </a:xfrm>
          <a:prstGeom prst="ellipse">
            <a:avLst/>
          </a:prstGeom>
          <a:solidFill>
            <a:srgbClr val="FFFF00"/>
          </a:solidFill>
          <a:ln w="9525">
            <a:solidFill>
              <a:schemeClr val="tx1"/>
            </a:solidFill>
            <a:round/>
            <a:headEnd/>
            <a:tailEnd/>
          </a:ln>
        </p:spPr>
        <p:txBody>
          <a:bodyPr wrap="none" anchor="ctr"/>
          <a:lstStyle/>
          <a:p>
            <a:endParaRPr lang="en-US"/>
          </a:p>
        </p:txBody>
      </p:sp>
      <p:sp>
        <p:nvSpPr>
          <p:cNvPr id="83979" name="Oval 12"/>
          <p:cNvSpPr>
            <a:spLocks noChangeArrowheads="1"/>
          </p:cNvSpPr>
          <p:nvPr/>
        </p:nvSpPr>
        <p:spPr bwMode="auto">
          <a:xfrm>
            <a:off x="3657600" y="6477000"/>
            <a:ext cx="76200" cy="76200"/>
          </a:xfrm>
          <a:prstGeom prst="ellipse">
            <a:avLst/>
          </a:prstGeom>
          <a:solidFill>
            <a:srgbClr val="FFFF00"/>
          </a:solidFill>
          <a:ln w="9525">
            <a:solidFill>
              <a:schemeClr val="tx1"/>
            </a:solidFill>
            <a:round/>
            <a:headEnd/>
            <a:tailEnd/>
          </a:ln>
        </p:spPr>
        <p:txBody>
          <a:bodyPr wrap="none" anchor="ctr"/>
          <a:lstStyle/>
          <a:p>
            <a:endParaRPr lang="en-US"/>
          </a:p>
        </p:txBody>
      </p:sp>
      <p:sp>
        <p:nvSpPr>
          <p:cNvPr id="83980" name="Oval 13"/>
          <p:cNvSpPr>
            <a:spLocks noChangeArrowheads="1"/>
          </p:cNvSpPr>
          <p:nvPr/>
        </p:nvSpPr>
        <p:spPr bwMode="auto">
          <a:xfrm>
            <a:off x="2859088" y="2133600"/>
            <a:ext cx="76200" cy="76200"/>
          </a:xfrm>
          <a:prstGeom prst="ellipse">
            <a:avLst/>
          </a:prstGeom>
          <a:solidFill>
            <a:srgbClr val="FFFF00"/>
          </a:solidFill>
          <a:ln w="9525">
            <a:solidFill>
              <a:schemeClr val="tx1"/>
            </a:solidFill>
            <a:round/>
            <a:headEnd/>
            <a:tailEnd/>
          </a:ln>
        </p:spPr>
        <p:txBody>
          <a:bodyPr wrap="none" anchor="ctr"/>
          <a:lstStyle/>
          <a:p>
            <a:endParaRPr lang="en-US"/>
          </a:p>
        </p:txBody>
      </p:sp>
      <p:sp>
        <p:nvSpPr>
          <p:cNvPr id="83981" name="Oval 14"/>
          <p:cNvSpPr>
            <a:spLocks noChangeArrowheads="1"/>
          </p:cNvSpPr>
          <p:nvPr/>
        </p:nvSpPr>
        <p:spPr bwMode="auto">
          <a:xfrm>
            <a:off x="5638800" y="4343400"/>
            <a:ext cx="76200" cy="76200"/>
          </a:xfrm>
          <a:prstGeom prst="ellipse">
            <a:avLst/>
          </a:prstGeom>
          <a:solidFill>
            <a:srgbClr val="FFFF00"/>
          </a:solidFill>
          <a:ln w="9525">
            <a:solidFill>
              <a:schemeClr val="tx1"/>
            </a:solidFill>
            <a:round/>
            <a:headEnd/>
            <a:tailEnd/>
          </a:ln>
        </p:spPr>
        <p:txBody>
          <a:bodyPr wrap="none" anchor="ctr"/>
          <a:lstStyle/>
          <a:p>
            <a:endParaRPr lang="en-US"/>
          </a:p>
        </p:txBody>
      </p:sp>
      <p:sp>
        <p:nvSpPr>
          <p:cNvPr id="83982" name="Text Box 16"/>
          <p:cNvSpPr txBox="1">
            <a:spLocks noChangeArrowheads="1"/>
          </p:cNvSpPr>
          <p:nvPr/>
        </p:nvSpPr>
        <p:spPr bwMode="auto">
          <a:xfrm>
            <a:off x="6572250" y="1335088"/>
            <a:ext cx="1047750" cy="366712"/>
          </a:xfrm>
          <a:prstGeom prst="rect">
            <a:avLst/>
          </a:prstGeom>
          <a:noFill/>
          <a:ln w="9525">
            <a:noFill/>
            <a:miter lim="800000"/>
            <a:headEnd/>
            <a:tailEnd/>
          </a:ln>
        </p:spPr>
        <p:txBody>
          <a:bodyPr wrap="none">
            <a:spAutoFit/>
          </a:bodyPr>
          <a:lstStyle/>
          <a:p>
            <a:r>
              <a:rPr lang="en-US">
                <a:solidFill>
                  <a:srgbClr val="FF0000"/>
                </a:solidFill>
              </a:rPr>
              <a:t>Rexburg</a:t>
            </a:r>
          </a:p>
        </p:txBody>
      </p:sp>
      <p:sp>
        <p:nvSpPr>
          <p:cNvPr id="83983" name="Oval 17"/>
          <p:cNvSpPr>
            <a:spLocks noChangeArrowheads="1"/>
          </p:cNvSpPr>
          <p:nvPr/>
        </p:nvSpPr>
        <p:spPr bwMode="auto">
          <a:xfrm>
            <a:off x="4632325" y="4676775"/>
            <a:ext cx="76200" cy="76200"/>
          </a:xfrm>
          <a:prstGeom prst="ellipse">
            <a:avLst/>
          </a:prstGeom>
          <a:solidFill>
            <a:srgbClr val="FFFF00"/>
          </a:solidFill>
          <a:ln w="9525">
            <a:solidFill>
              <a:schemeClr val="tx1"/>
            </a:solidFill>
            <a:round/>
            <a:headEnd/>
            <a:tailEnd/>
          </a:ln>
        </p:spPr>
        <p:txBody>
          <a:bodyPr wrap="none" anchor="ctr"/>
          <a:lstStyle/>
          <a:p>
            <a:endParaRPr lang="en-US"/>
          </a:p>
        </p:txBody>
      </p:sp>
      <p:sp>
        <p:nvSpPr>
          <p:cNvPr id="83984" name="Text Box 18"/>
          <p:cNvSpPr txBox="1">
            <a:spLocks noChangeArrowheads="1"/>
          </p:cNvSpPr>
          <p:nvPr/>
        </p:nvSpPr>
        <p:spPr bwMode="auto">
          <a:xfrm>
            <a:off x="4794250" y="4872038"/>
            <a:ext cx="1358900" cy="352425"/>
          </a:xfrm>
          <a:prstGeom prst="rect">
            <a:avLst/>
          </a:prstGeom>
          <a:noFill/>
          <a:ln w="9525">
            <a:noFill/>
            <a:miter lim="800000"/>
            <a:headEnd/>
            <a:tailEnd/>
          </a:ln>
        </p:spPr>
        <p:txBody>
          <a:bodyPr wrap="none">
            <a:spAutoFit/>
          </a:bodyPr>
          <a:lstStyle/>
          <a:p>
            <a:pPr>
              <a:lnSpc>
                <a:spcPct val="85000"/>
              </a:lnSpc>
            </a:pPr>
            <a:r>
              <a:rPr lang="en-US" sz="1000" b="1">
                <a:solidFill>
                  <a:srgbClr val="FF6600"/>
                </a:solidFill>
              </a:rPr>
              <a:t>Former site of Mark</a:t>
            </a:r>
          </a:p>
          <a:p>
            <a:pPr>
              <a:lnSpc>
                <a:spcPct val="85000"/>
              </a:lnSpc>
            </a:pPr>
            <a:r>
              <a:rPr lang="en-US" sz="1000" b="1">
                <a:solidFill>
                  <a:srgbClr val="FF6600"/>
                </a:solidFill>
              </a:rPr>
              <a:t>Sugar Beet Dump</a:t>
            </a:r>
          </a:p>
        </p:txBody>
      </p:sp>
      <p:sp>
        <p:nvSpPr>
          <p:cNvPr id="83985" name="Line 19"/>
          <p:cNvSpPr>
            <a:spLocks noChangeShapeType="1"/>
          </p:cNvSpPr>
          <p:nvPr/>
        </p:nvSpPr>
        <p:spPr bwMode="auto">
          <a:xfrm flipH="1" flipV="1">
            <a:off x="4679950" y="4724400"/>
            <a:ext cx="349250" cy="155575"/>
          </a:xfrm>
          <a:prstGeom prst="line">
            <a:avLst/>
          </a:prstGeom>
          <a:noFill/>
          <a:ln w="9525">
            <a:solidFill>
              <a:srgbClr val="FF6600"/>
            </a:solidFill>
            <a:round/>
            <a:headEnd/>
            <a:tailEnd type="triangle" w="sm" len="sm"/>
          </a:ln>
        </p:spPr>
        <p:txBody>
          <a:bodyPr/>
          <a:lstStyle/>
          <a:p>
            <a:endParaRPr lang="en-US"/>
          </a:p>
        </p:txBody>
      </p:sp>
      <p:pic>
        <p:nvPicPr>
          <p:cNvPr id="83986" name="Picture 20" descr="160000~ LeonSmithAllan&amp;MaryMarlerHale&amp;AnnNapperLilaMarlerGleniceMaryDwinnaSmithGeorgeWMarthaMarler Thorton ID"/>
          <p:cNvPicPr>
            <a:picLocks noChangeAspect="1" noChangeArrowheads="1"/>
          </p:cNvPicPr>
          <p:nvPr/>
        </p:nvPicPr>
        <p:blipFill>
          <a:blip r:embed="rId4"/>
          <a:srcRect/>
          <a:stretch>
            <a:fillRect/>
          </a:stretch>
        </p:blipFill>
        <p:spPr bwMode="auto">
          <a:xfrm>
            <a:off x="4692650" y="5565775"/>
            <a:ext cx="1001713" cy="1219200"/>
          </a:xfrm>
          <a:prstGeom prst="rect">
            <a:avLst/>
          </a:prstGeom>
          <a:noFill/>
          <a:ln w="9525">
            <a:solidFill>
              <a:schemeClr val="tx1"/>
            </a:solidFill>
            <a:miter lim="800000"/>
            <a:headEnd/>
            <a:tailEnd/>
          </a:ln>
        </p:spPr>
      </p:pic>
      <p:sp>
        <p:nvSpPr>
          <p:cNvPr id="83987" name="Text Box 21"/>
          <p:cNvSpPr txBox="1">
            <a:spLocks noChangeArrowheads="1"/>
          </p:cNvSpPr>
          <p:nvPr/>
        </p:nvSpPr>
        <p:spPr bwMode="auto">
          <a:xfrm>
            <a:off x="4614863" y="6400800"/>
            <a:ext cx="950912" cy="396875"/>
          </a:xfrm>
          <a:prstGeom prst="rect">
            <a:avLst/>
          </a:prstGeom>
          <a:noFill/>
          <a:ln w="9525">
            <a:noFill/>
            <a:miter lim="800000"/>
            <a:headEnd/>
            <a:tailEnd/>
          </a:ln>
        </p:spPr>
        <p:txBody>
          <a:bodyPr wrap="none">
            <a:spAutoFit/>
          </a:bodyPr>
          <a:lstStyle/>
          <a:p>
            <a:r>
              <a:rPr lang="en-US" sz="1000" b="1">
                <a:solidFill>
                  <a:srgbClr val="0000FF"/>
                </a:solidFill>
              </a:rPr>
              <a:t>Marler Home</a:t>
            </a:r>
          </a:p>
          <a:p>
            <a:r>
              <a:rPr lang="en-US" sz="1000" b="1">
                <a:solidFill>
                  <a:srgbClr val="0000FF"/>
                </a:solidFill>
              </a:rPr>
              <a:t>and Store</a:t>
            </a:r>
          </a:p>
        </p:txBody>
      </p:sp>
      <p:sp>
        <p:nvSpPr>
          <p:cNvPr id="83988" name="Text Box 27"/>
          <p:cNvSpPr txBox="1">
            <a:spLocks noChangeArrowheads="1"/>
          </p:cNvSpPr>
          <p:nvPr/>
        </p:nvSpPr>
        <p:spPr bwMode="auto">
          <a:xfrm>
            <a:off x="1912938" y="1600200"/>
            <a:ext cx="1058862" cy="244475"/>
          </a:xfrm>
          <a:prstGeom prst="rect">
            <a:avLst/>
          </a:prstGeom>
          <a:noFill/>
          <a:ln w="9525">
            <a:noFill/>
            <a:miter lim="800000"/>
            <a:headEnd/>
            <a:tailEnd/>
          </a:ln>
        </p:spPr>
        <p:txBody>
          <a:bodyPr wrap="none">
            <a:spAutoFit/>
          </a:bodyPr>
          <a:lstStyle/>
          <a:p>
            <a:r>
              <a:rPr lang="en-US" sz="1000" b="1">
                <a:solidFill>
                  <a:srgbClr val="FF0000"/>
                </a:solidFill>
              </a:rPr>
              <a:t>Burton School</a:t>
            </a:r>
          </a:p>
        </p:txBody>
      </p:sp>
      <p:sp>
        <p:nvSpPr>
          <p:cNvPr id="83989" name="Rectangle 28"/>
          <p:cNvSpPr>
            <a:spLocks noChangeArrowheads="1"/>
          </p:cNvSpPr>
          <p:nvPr/>
        </p:nvSpPr>
        <p:spPr bwMode="auto">
          <a:xfrm>
            <a:off x="3794125" y="3962400"/>
            <a:ext cx="390525" cy="722313"/>
          </a:xfrm>
          <a:prstGeom prst="rect">
            <a:avLst/>
          </a:prstGeom>
          <a:solidFill>
            <a:srgbClr val="FF0000">
              <a:alpha val="25098"/>
            </a:srgbClr>
          </a:solidFill>
          <a:ln w="3175">
            <a:solidFill>
              <a:schemeClr val="tx1"/>
            </a:solidFill>
            <a:miter lim="800000"/>
            <a:headEnd/>
            <a:tailEnd/>
          </a:ln>
        </p:spPr>
        <p:txBody>
          <a:bodyPr wrap="none" anchor="ctr"/>
          <a:lstStyle/>
          <a:p>
            <a:endParaRPr lang="en-US"/>
          </a:p>
        </p:txBody>
      </p:sp>
      <p:sp>
        <p:nvSpPr>
          <p:cNvPr id="83990" name="Line 31"/>
          <p:cNvSpPr>
            <a:spLocks noChangeShapeType="1"/>
          </p:cNvSpPr>
          <p:nvPr/>
        </p:nvSpPr>
        <p:spPr bwMode="auto">
          <a:xfrm flipH="1">
            <a:off x="3886200" y="2441575"/>
            <a:ext cx="1263650" cy="2130425"/>
          </a:xfrm>
          <a:prstGeom prst="line">
            <a:avLst/>
          </a:prstGeom>
          <a:noFill/>
          <a:ln w="9525">
            <a:solidFill>
              <a:srgbClr val="0000FF"/>
            </a:solidFill>
            <a:round/>
            <a:headEnd/>
            <a:tailEnd type="triangle" w="sm" len="sm"/>
          </a:ln>
        </p:spPr>
        <p:txBody>
          <a:bodyPr/>
          <a:lstStyle/>
          <a:p>
            <a:endParaRPr lang="en-US"/>
          </a:p>
        </p:txBody>
      </p:sp>
      <p:sp>
        <p:nvSpPr>
          <p:cNvPr id="83991" name="Rectangle 34"/>
          <p:cNvSpPr>
            <a:spLocks noChangeArrowheads="1"/>
          </p:cNvSpPr>
          <p:nvPr/>
        </p:nvSpPr>
        <p:spPr bwMode="auto">
          <a:xfrm>
            <a:off x="2919413" y="4362450"/>
            <a:ext cx="517525" cy="304800"/>
          </a:xfrm>
          <a:prstGeom prst="rect">
            <a:avLst/>
          </a:prstGeom>
          <a:solidFill>
            <a:schemeClr val="accent1">
              <a:alpha val="50195"/>
            </a:schemeClr>
          </a:solidFill>
          <a:ln w="3175">
            <a:solidFill>
              <a:schemeClr val="tx1"/>
            </a:solidFill>
            <a:miter lim="800000"/>
            <a:headEnd/>
            <a:tailEnd/>
          </a:ln>
        </p:spPr>
        <p:txBody>
          <a:bodyPr wrap="none" anchor="ctr"/>
          <a:lstStyle/>
          <a:p>
            <a:pPr algn="ctr"/>
            <a:r>
              <a:rPr lang="en-US" sz="800"/>
              <a:t>~50 Acres</a:t>
            </a:r>
          </a:p>
        </p:txBody>
      </p:sp>
      <p:sp>
        <p:nvSpPr>
          <p:cNvPr id="83992" name="Oval 36"/>
          <p:cNvSpPr>
            <a:spLocks noChangeArrowheads="1"/>
          </p:cNvSpPr>
          <p:nvPr/>
        </p:nvSpPr>
        <p:spPr bwMode="auto">
          <a:xfrm flipH="1">
            <a:off x="3140075" y="4583113"/>
            <a:ext cx="74613" cy="79375"/>
          </a:xfrm>
          <a:prstGeom prst="ellipse">
            <a:avLst/>
          </a:prstGeom>
          <a:solidFill>
            <a:srgbClr val="FFFF00"/>
          </a:solidFill>
          <a:ln w="9525">
            <a:solidFill>
              <a:schemeClr val="tx1"/>
            </a:solidFill>
            <a:round/>
            <a:headEnd/>
            <a:tailEnd/>
          </a:ln>
        </p:spPr>
        <p:txBody>
          <a:bodyPr wrap="none" anchor="ctr"/>
          <a:lstStyle/>
          <a:p>
            <a:endParaRPr lang="en-US"/>
          </a:p>
        </p:txBody>
      </p:sp>
      <p:sp>
        <p:nvSpPr>
          <p:cNvPr id="83993" name="Rectangle 37"/>
          <p:cNvSpPr>
            <a:spLocks noChangeArrowheads="1"/>
          </p:cNvSpPr>
          <p:nvPr/>
        </p:nvSpPr>
        <p:spPr bwMode="auto">
          <a:xfrm>
            <a:off x="3789363" y="3970338"/>
            <a:ext cx="444500" cy="336550"/>
          </a:xfrm>
          <a:prstGeom prst="rect">
            <a:avLst/>
          </a:prstGeom>
          <a:noFill/>
          <a:ln w="9525">
            <a:noFill/>
            <a:miter lim="800000"/>
            <a:headEnd/>
            <a:tailEnd/>
          </a:ln>
        </p:spPr>
        <p:txBody>
          <a:bodyPr wrap="none">
            <a:spAutoFit/>
          </a:bodyPr>
          <a:lstStyle/>
          <a:p>
            <a:r>
              <a:rPr lang="en-US" sz="800"/>
              <a:t>  80</a:t>
            </a:r>
          </a:p>
          <a:p>
            <a:r>
              <a:rPr lang="en-US" sz="800"/>
              <a:t>Acres</a:t>
            </a:r>
          </a:p>
        </p:txBody>
      </p:sp>
      <p:sp>
        <p:nvSpPr>
          <p:cNvPr id="83994" name="Rectangle 38"/>
          <p:cNvSpPr>
            <a:spLocks noChangeArrowheads="1"/>
          </p:cNvSpPr>
          <p:nvPr/>
        </p:nvSpPr>
        <p:spPr bwMode="auto">
          <a:xfrm>
            <a:off x="8077200" y="4748213"/>
            <a:ext cx="685800" cy="214312"/>
          </a:xfrm>
          <a:prstGeom prst="rect">
            <a:avLst/>
          </a:prstGeom>
          <a:noFill/>
          <a:ln w="9525">
            <a:noFill/>
            <a:miter lim="800000"/>
            <a:headEnd/>
            <a:tailEnd/>
          </a:ln>
        </p:spPr>
        <p:txBody>
          <a:bodyPr>
            <a:spAutoFit/>
          </a:bodyPr>
          <a:lstStyle/>
          <a:p>
            <a:r>
              <a:rPr lang="en-US" sz="800"/>
              <a:t>120 Acres</a:t>
            </a:r>
          </a:p>
        </p:txBody>
      </p:sp>
      <p:sp>
        <p:nvSpPr>
          <p:cNvPr id="83995" name="Oval 39"/>
          <p:cNvSpPr>
            <a:spLocks noChangeArrowheads="1"/>
          </p:cNvSpPr>
          <p:nvPr/>
        </p:nvSpPr>
        <p:spPr bwMode="auto">
          <a:xfrm>
            <a:off x="3806825" y="4595813"/>
            <a:ext cx="76200" cy="76200"/>
          </a:xfrm>
          <a:prstGeom prst="ellipse">
            <a:avLst/>
          </a:prstGeom>
          <a:solidFill>
            <a:srgbClr val="FFFF00"/>
          </a:solidFill>
          <a:ln w="9525">
            <a:solidFill>
              <a:schemeClr val="tx1"/>
            </a:solidFill>
            <a:round/>
            <a:headEnd/>
            <a:tailEnd/>
          </a:ln>
        </p:spPr>
        <p:txBody>
          <a:bodyPr wrap="none" anchor="ctr"/>
          <a:lstStyle/>
          <a:p>
            <a:endParaRPr lang="en-US"/>
          </a:p>
        </p:txBody>
      </p:sp>
      <p:sp>
        <p:nvSpPr>
          <p:cNvPr id="83996" name="Text Box 44"/>
          <p:cNvSpPr txBox="1">
            <a:spLocks noChangeArrowheads="1"/>
          </p:cNvSpPr>
          <p:nvPr/>
        </p:nvSpPr>
        <p:spPr bwMode="auto">
          <a:xfrm>
            <a:off x="2259013" y="4519613"/>
            <a:ext cx="728662" cy="214312"/>
          </a:xfrm>
          <a:prstGeom prst="rect">
            <a:avLst/>
          </a:prstGeom>
          <a:noFill/>
          <a:ln w="9525">
            <a:noFill/>
            <a:miter lim="800000"/>
            <a:headEnd/>
            <a:tailEnd/>
          </a:ln>
        </p:spPr>
        <p:txBody>
          <a:bodyPr wrap="none">
            <a:spAutoFit/>
          </a:bodyPr>
          <a:lstStyle/>
          <a:p>
            <a:r>
              <a:rPr lang="en-US" sz="800" b="1">
                <a:solidFill>
                  <a:schemeClr val="bg1"/>
                </a:solidFill>
              </a:rPr>
              <a:t>3800 South</a:t>
            </a:r>
          </a:p>
        </p:txBody>
      </p:sp>
      <p:sp>
        <p:nvSpPr>
          <p:cNvPr id="83997" name="Slide Number Placeholder 5"/>
          <p:cNvSpPr txBox="1">
            <a:spLocks noGrp="1"/>
          </p:cNvSpPr>
          <p:nvPr/>
        </p:nvSpPr>
        <p:spPr bwMode="auto">
          <a:xfrm>
            <a:off x="8686800" y="6324600"/>
            <a:ext cx="457200" cy="307975"/>
          </a:xfrm>
          <a:prstGeom prst="rect">
            <a:avLst/>
          </a:prstGeom>
          <a:noFill/>
          <a:ln w="9525">
            <a:noFill/>
            <a:miter lim="800000"/>
            <a:headEnd/>
            <a:tailEnd/>
          </a:ln>
        </p:spPr>
        <p:txBody>
          <a:bodyPr/>
          <a:lstStyle/>
          <a:p>
            <a:pPr algn="r"/>
            <a:fld id="{90A8B90C-682E-4D80-8C8B-538F0A0D0D3D}" type="slidenum">
              <a:rPr lang="en-US" sz="1000" b="1"/>
              <a:pPr algn="r"/>
              <a:t>36</a:t>
            </a:fld>
            <a:endParaRPr lang="en-US" sz="1000" b="1"/>
          </a:p>
        </p:txBody>
      </p:sp>
      <p:pic>
        <p:nvPicPr>
          <p:cNvPr id="83998" name="Picture 46" descr="Burton School Burton ID"/>
          <p:cNvPicPr>
            <a:picLocks noChangeAspect="1" noChangeArrowheads="1"/>
          </p:cNvPicPr>
          <p:nvPr/>
        </p:nvPicPr>
        <p:blipFill>
          <a:blip r:embed="rId5"/>
          <a:srcRect/>
          <a:stretch>
            <a:fillRect/>
          </a:stretch>
        </p:blipFill>
        <p:spPr bwMode="auto">
          <a:xfrm>
            <a:off x="1928813" y="914400"/>
            <a:ext cx="1143000" cy="869950"/>
          </a:xfrm>
          <a:prstGeom prst="rect">
            <a:avLst/>
          </a:prstGeom>
          <a:noFill/>
          <a:ln w="9525">
            <a:solidFill>
              <a:schemeClr val="tx1"/>
            </a:solidFill>
            <a:miter lim="800000"/>
            <a:headEnd/>
            <a:tailEnd/>
          </a:ln>
        </p:spPr>
      </p:pic>
      <p:pic>
        <p:nvPicPr>
          <p:cNvPr id="83999" name="Picture 47" descr="Smith girls Attended Cedar Point School Lyman (Thornton) ID"/>
          <p:cNvPicPr>
            <a:picLocks noChangeAspect="1" noChangeArrowheads="1"/>
          </p:cNvPicPr>
          <p:nvPr/>
        </p:nvPicPr>
        <p:blipFill>
          <a:blip r:embed="rId6"/>
          <a:srcRect/>
          <a:stretch>
            <a:fillRect/>
          </a:stretch>
        </p:blipFill>
        <p:spPr bwMode="auto">
          <a:xfrm>
            <a:off x="7239000" y="2438400"/>
            <a:ext cx="1331913" cy="968375"/>
          </a:xfrm>
          <a:prstGeom prst="rect">
            <a:avLst/>
          </a:prstGeom>
          <a:noFill/>
          <a:ln w="9525">
            <a:solidFill>
              <a:schemeClr val="tx1"/>
            </a:solidFill>
            <a:miter lim="800000"/>
            <a:headEnd/>
            <a:tailEnd/>
          </a:ln>
        </p:spPr>
      </p:pic>
      <p:pic>
        <p:nvPicPr>
          <p:cNvPr id="84000" name="Picture 48" descr="000000~ IndependenceSchool IndependenceID"/>
          <p:cNvPicPr>
            <a:picLocks noChangeAspect="1" noChangeArrowheads="1"/>
          </p:cNvPicPr>
          <p:nvPr/>
        </p:nvPicPr>
        <p:blipFill>
          <a:blip r:embed="rId7"/>
          <a:srcRect/>
          <a:stretch>
            <a:fillRect/>
          </a:stretch>
        </p:blipFill>
        <p:spPr bwMode="auto">
          <a:xfrm>
            <a:off x="180975" y="5678488"/>
            <a:ext cx="1423988" cy="995362"/>
          </a:xfrm>
          <a:prstGeom prst="rect">
            <a:avLst/>
          </a:prstGeom>
          <a:noFill/>
          <a:ln w="9525">
            <a:solidFill>
              <a:schemeClr val="tx1"/>
            </a:solidFill>
            <a:miter lim="800000"/>
            <a:headEnd/>
            <a:tailEnd/>
          </a:ln>
        </p:spPr>
      </p:pic>
      <p:pic>
        <p:nvPicPr>
          <p:cNvPr id="84001" name="Picture 50" descr="20000s~ Independence LDS Church Smiths Attended MadisonCounty ID"/>
          <p:cNvPicPr>
            <a:picLocks noChangeAspect="1" noChangeArrowheads="1"/>
          </p:cNvPicPr>
          <p:nvPr/>
        </p:nvPicPr>
        <p:blipFill>
          <a:blip r:embed="rId8"/>
          <a:srcRect/>
          <a:stretch>
            <a:fillRect/>
          </a:stretch>
        </p:blipFill>
        <p:spPr bwMode="auto">
          <a:xfrm>
            <a:off x="31750" y="2209800"/>
            <a:ext cx="1111250" cy="993775"/>
          </a:xfrm>
          <a:prstGeom prst="rect">
            <a:avLst/>
          </a:prstGeom>
          <a:noFill/>
          <a:ln w="9525">
            <a:solidFill>
              <a:schemeClr val="tx1"/>
            </a:solidFill>
            <a:miter lim="800000"/>
            <a:headEnd/>
            <a:tailEnd/>
          </a:ln>
        </p:spPr>
      </p:pic>
      <p:pic>
        <p:nvPicPr>
          <p:cNvPr id="84002" name="Picture 51" descr="400000s~ EugeneMarySmith FirstHome Independence ID"/>
          <p:cNvPicPr>
            <a:picLocks noChangeAspect="1" noChangeArrowheads="1"/>
          </p:cNvPicPr>
          <p:nvPr/>
        </p:nvPicPr>
        <p:blipFill>
          <a:blip r:embed="rId9"/>
          <a:srcRect/>
          <a:stretch>
            <a:fillRect/>
          </a:stretch>
        </p:blipFill>
        <p:spPr bwMode="auto">
          <a:xfrm>
            <a:off x="609600" y="1401763"/>
            <a:ext cx="1295400" cy="960437"/>
          </a:xfrm>
          <a:prstGeom prst="rect">
            <a:avLst/>
          </a:prstGeom>
          <a:noFill/>
          <a:ln w="9525">
            <a:solidFill>
              <a:schemeClr val="tx1"/>
            </a:solidFill>
            <a:miter lim="800000"/>
            <a:headEnd/>
            <a:tailEnd/>
          </a:ln>
        </p:spPr>
      </p:pic>
      <p:sp>
        <p:nvSpPr>
          <p:cNvPr id="84003" name="Text Box 25"/>
          <p:cNvSpPr txBox="1">
            <a:spLocks noChangeArrowheads="1"/>
          </p:cNvSpPr>
          <p:nvPr/>
        </p:nvSpPr>
        <p:spPr bwMode="auto">
          <a:xfrm>
            <a:off x="7194550" y="3071813"/>
            <a:ext cx="958850" cy="396875"/>
          </a:xfrm>
          <a:prstGeom prst="rect">
            <a:avLst/>
          </a:prstGeom>
          <a:noFill/>
          <a:ln w="9525">
            <a:noFill/>
            <a:miter lim="800000"/>
            <a:headEnd/>
            <a:tailEnd/>
          </a:ln>
        </p:spPr>
        <p:txBody>
          <a:bodyPr wrap="none">
            <a:spAutoFit/>
          </a:bodyPr>
          <a:lstStyle/>
          <a:p>
            <a:r>
              <a:rPr lang="en-US" sz="1000" b="1">
                <a:solidFill>
                  <a:srgbClr val="FF0000"/>
                </a:solidFill>
              </a:rPr>
              <a:t>Cedar</a:t>
            </a:r>
          </a:p>
          <a:p>
            <a:r>
              <a:rPr lang="en-US" sz="1000" b="1">
                <a:solidFill>
                  <a:srgbClr val="FF0000"/>
                </a:solidFill>
              </a:rPr>
              <a:t>Point School</a:t>
            </a:r>
          </a:p>
        </p:txBody>
      </p:sp>
      <p:sp>
        <p:nvSpPr>
          <p:cNvPr id="84004" name="Text Box 24"/>
          <p:cNvSpPr txBox="1">
            <a:spLocks noChangeArrowheads="1"/>
          </p:cNvSpPr>
          <p:nvPr/>
        </p:nvSpPr>
        <p:spPr bwMode="auto">
          <a:xfrm>
            <a:off x="0" y="2819400"/>
            <a:ext cx="1035050" cy="396875"/>
          </a:xfrm>
          <a:prstGeom prst="rect">
            <a:avLst/>
          </a:prstGeom>
          <a:noFill/>
          <a:ln w="9525">
            <a:noFill/>
            <a:miter lim="800000"/>
            <a:headEnd/>
            <a:tailEnd/>
          </a:ln>
        </p:spPr>
        <p:txBody>
          <a:bodyPr wrap="none">
            <a:spAutoFit/>
          </a:bodyPr>
          <a:lstStyle/>
          <a:p>
            <a:r>
              <a:rPr lang="en-US" sz="1000" b="1">
                <a:solidFill>
                  <a:srgbClr val="66FF33"/>
                </a:solidFill>
              </a:rPr>
              <a:t>Independence</a:t>
            </a:r>
          </a:p>
          <a:p>
            <a:r>
              <a:rPr lang="en-US" sz="1000" b="1">
                <a:solidFill>
                  <a:srgbClr val="66FF33"/>
                </a:solidFill>
              </a:rPr>
              <a:t>Church</a:t>
            </a:r>
          </a:p>
        </p:txBody>
      </p:sp>
      <p:sp>
        <p:nvSpPr>
          <p:cNvPr id="84005" name="Line 32"/>
          <p:cNvSpPr>
            <a:spLocks noChangeShapeType="1"/>
          </p:cNvSpPr>
          <p:nvPr/>
        </p:nvSpPr>
        <p:spPr bwMode="auto">
          <a:xfrm>
            <a:off x="990600" y="3048000"/>
            <a:ext cx="1371600" cy="2438400"/>
          </a:xfrm>
          <a:prstGeom prst="line">
            <a:avLst/>
          </a:prstGeom>
          <a:noFill/>
          <a:ln w="9525">
            <a:solidFill>
              <a:srgbClr val="00FF00"/>
            </a:solidFill>
            <a:round/>
            <a:headEnd/>
            <a:tailEnd type="triangle" w="sm" len="sm"/>
          </a:ln>
        </p:spPr>
        <p:txBody>
          <a:bodyPr/>
          <a:lstStyle/>
          <a:p>
            <a:endParaRPr lang="en-US"/>
          </a:p>
        </p:txBody>
      </p:sp>
      <p:sp>
        <p:nvSpPr>
          <p:cNvPr id="84006" name="Text Box 43"/>
          <p:cNvSpPr txBox="1">
            <a:spLocks noChangeArrowheads="1"/>
          </p:cNvSpPr>
          <p:nvPr/>
        </p:nvSpPr>
        <p:spPr bwMode="auto">
          <a:xfrm>
            <a:off x="685800" y="1981200"/>
            <a:ext cx="1035050" cy="396875"/>
          </a:xfrm>
          <a:prstGeom prst="rect">
            <a:avLst/>
          </a:prstGeom>
          <a:noFill/>
          <a:ln w="9525">
            <a:noFill/>
            <a:miter lim="800000"/>
            <a:headEnd/>
            <a:tailEnd/>
          </a:ln>
        </p:spPr>
        <p:txBody>
          <a:bodyPr wrap="none">
            <a:spAutoFit/>
          </a:bodyPr>
          <a:lstStyle/>
          <a:p>
            <a:r>
              <a:rPr lang="en-US" sz="1000" b="1">
                <a:solidFill>
                  <a:srgbClr val="0000FF"/>
                </a:solidFill>
              </a:rPr>
              <a:t>Independence</a:t>
            </a:r>
          </a:p>
          <a:p>
            <a:r>
              <a:rPr lang="en-US" sz="1000" b="1">
                <a:solidFill>
                  <a:srgbClr val="0000FF"/>
                </a:solidFill>
              </a:rPr>
              <a:t>Home</a:t>
            </a:r>
          </a:p>
        </p:txBody>
      </p:sp>
      <p:sp>
        <p:nvSpPr>
          <p:cNvPr id="84007" name="Text Box 41"/>
          <p:cNvSpPr txBox="1">
            <a:spLocks noChangeArrowheads="1"/>
          </p:cNvSpPr>
          <p:nvPr/>
        </p:nvSpPr>
        <p:spPr bwMode="auto">
          <a:xfrm>
            <a:off x="152400" y="6613525"/>
            <a:ext cx="1524000" cy="244475"/>
          </a:xfrm>
          <a:prstGeom prst="rect">
            <a:avLst/>
          </a:prstGeom>
          <a:noFill/>
          <a:ln w="9525">
            <a:noFill/>
            <a:miter lim="800000"/>
            <a:headEnd/>
            <a:tailEnd/>
          </a:ln>
        </p:spPr>
        <p:txBody>
          <a:bodyPr>
            <a:spAutoFit/>
          </a:bodyPr>
          <a:lstStyle/>
          <a:p>
            <a:r>
              <a:rPr lang="en-US" sz="1000" b="1">
                <a:solidFill>
                  <a:srgbClr val="FF0000"/>
                </a:solidFill>
              </a:rPr>
              <a:t>Independence School</a:t>
            </a:r>
          </a:p>
        </p:txBody>
      </p:sp>
      <p:sp>
        <p:nvSpPr>
          <p:cNvPr id="84008" name="Line 15"/>
          <p:cNvSpPr>
            <a:spLocks noChangeShapeType="1"/>
          </p:cNvSpPr>
          <p:nvPr/>
        </p:nvSpPr>
        <p:spPr bwMode="auto">
          <a:xfrm flipH="1" flipV="1">
            <a:off x="76200" y="4800600"/>
            <a:ext cx="381000" cy="914400"/>
          </a:xfrm>
          <a:prstGeom prst="line">
            <a:avLst/>
          </a:prstGeom>
          <a:noFill/>
          <a:ln w="9525">
            <a:solidFill>
              <a:srgbClr val="FF0000"/>
            </a:solidFill>
            <a:round/>
            <a:headEnd/>
            <a:tailEnd type="triangle" w="sm" len="sm"/>
          </a:ln>
        </p:spPr>
        <p:txBody>
          <a:bodyPr/>
          <a:lstStyle/>
          <a:p>
            <a:endParaRPr lang="en-US"/>
          </a:p>
        </p:txBody>
      </p:sp>
      <p:sp>
        <p:nvSpPr>
          <p:cNvPr id="84009" name="Line 33"/>
          <p:cNvSpPr>
            <a:spLocks noChangeShapeType="1"/>
          </p:cNvSpPr>
          <p:nvPr/>
        </p:nvSpPr>
        <p:spPr bwMode="auto">
          <a:xfrm>
            <a:off x="2730500" y="1792288"/>
            <a:ext cx="149225" cy="346075"/>
          </a:xfrm>
          <a:prstGeom prst="line">
            <a:avLst/>
          </a:prstGeom>
          <a:noFill/>
          <a:ln w="9525">
            <a:solidFill>
              <a:srgbClr val="FF0000"/>
            </a:solidFill>
            <a:round/>
            <a:headEnd/>
            <a:tailEnd type="triangle" w="sm" len="sm"/>
          </a:ln>
        </p:spPr>
        <p:txBody>
          <a:bodyPr/>
          <a:lstStyle/>
          <a:p>
            <a:endParaRPr lang="en-US"/>
          </a:p>
        </p:txBody>
      </p:sp>
      <p:pic>
        <p:nvPicPr>
          <p:cNvPr id="84010" name="Picture 52" descr="170000~ LeonGleniceEugeneDwinnaMarySmith HomeThortonID"/>
          <p:cNvPicPr>
            <a:picLocks noChangeAspect="1" noChangeArrowheads="1"/>
          </p:cNvPicPr>
          <p:nvPr/>
        </p:nvPicPr>
        <p:blipFill>
          <a:blip r:embed="rId10"/>
          <a:srcRect/>
          <a:stretch>
            <a:fillRect/>
          </a:stretch>
        </p:blipFill>
        <p:spPr bwMode="auto">
          <a:xfrm>
            <a:off x="4724400" y="1600200"/>
            <a:ext cx="1219200" cy="844550"/>
          </a:xfrm>
          <a:prstGeom prst="rect">
            <a:avLst/>
          </a:prstGeom>
          <a:noFill/>
          <a:ln w="9525">
            <a:solidFill>
              <a:schemeClr val="tx1"/>
            </a:solidFill>
            <a:miter lim="800000"/>
            <a:headEnd/>
            <a:tailEnd/>
          </a:ln>
        </p:spPr>
      </p:pic>
      <p:sp>
        <p:nvSpPr>
          <p:cNvPr id="84011" name="Text Box 30"/>
          <p:cNvSpPr txBox="1">
            <a:spLocks noChangeArrowheads="1"/>
          </p:cNvSpPr>
          <p:nvPr/>
        </p:nvSpPr>
        <p:spPr bwMode="auto">
          <a:xfrm>
            <a:off x="5083175" y="2260600"/>
            <a:ext cx="742950" cy="396875"/>
          </a:xfrm>
          <a:prstGeom prst="rect">
            <a:avLst/>
          </a:prstGeom>
          <a:noFill/>
          <a:ln w="9525">
            <a:noFill/>
            <a:miter lim="800000"/>
            <a:headEnd/>
            <a:tailEnd/>
          </a:ln>
        </p:spPr>
        <p:txBody>
          <a:bodyPr wrap="none">
            <a:spAutoFit/>
          </a:bodyPr>
          <a:lstStyle/>
          <a:p>
            <a:r>
              <a:rPr lang="en-US" sz="1000" b="1">
                <a:solidFill>
                  <a:srgbClr val="0000FF"/>
                </a:solidFill>
              </a:rPr>
              <a:t>Thornton</a:t>
            </a:r>
          </a:p>
          <a:p>
            <a:r>
              <a:rPr lang="en-US" sz="1000" b="1">
                <a:solidFill>
                  <a:srgbClr val="0000FF"/>
                </a:solidFill>
              </a:rPr>
              <a:t>Home</a:t>
            </a:r>
          </a:p>
        </p:txBody>
      </p:sp>
      <p:sp>
        <p:nvSpPr>
          <p:cNvPr id="84012" name="Line 35"/>
          <p:cNvSpPr>
            <a:spLocks noChangeShapeType="1"/>
          </p:cNvSpPr>
          <p:nvPr/>
        </p:nvSpPr>
        <p:spPr bwMode="auto">
          <a:xfrm>
            <a:off x="1676400" y="2209800"/>
            <a:ext cx="1463675" cy="2373313"/>
          </a:xfrm>
          <a:prstGeom prst="line">
            <a:avLst/>
          </a:prstGeom>
          <a:noFill/>
          <a:ln w="9525">
            <a:solidFill>
              <a:srgbClr val="0000FF"/>
            </a:solidFill>
            <a:round/>
            <a:headEnd/>
            <a:tailEnd type="triangle" w="sm" len="sm"/>
          </a:ln>
        </p:spPr>
        <p:txBody>
          <a:bodyPr/>
          <a:lstStyle/>
          <a:p>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7" name="Group 2"/>
          <p:cNvGrpSpPr>
            <a:grpSpLocks/>
          </p:cNvGrpSpPr>
          <p:nvPr/>
        </p:nvGrpSpPr>
        <p:grpSpPr bwMode="auto">
          <a:xfrm>
            <a:off x="4724400" y="0"/>
            <a:ext cx="3995738" cy="6858000"/>
            <a:chOff x="0" y="0"/>
            <a:chExt cx="2517" cy="4320"/>
          </a:xfrm>
        </p:grpSpPr>
        <p:pic>
          <p:nvPicPr>
            <p:cNvPr id="86023" name="Picture 3"/>
            <p:cNvPicPr>
              <a:picLocks noChangeAspect="1" noChangeArrowheads="1"/>
            </p:cNvPicPr>
            <p:nvPr/>
          </p:nvPicPr>
          <p:blipFill>
            <a:blip r:embed="rId3"/>
            <a:srcRect/>
            <a:stretch>
              <a:fillRect/>
            </a:stretch>
          </p:blipFill>
          <p:spPr bwMode="auto">
            <a:xfrm>
              <a:off x="0" y="0"/>
              <a:ext cx="2517" cy="4320"/>
            </a:xfrm>
            <a:prstGeom prst="rect">
              <a:avLst/>
            </a:prstGeom>
            <a:noFill/>
            <a:ln w="9525">
              <a:solidFill>
                <a:schemeClr val="tx1"/>
              </a:solidFill>
              <a:miter lim="800000"/>
              <a:headEnd/>
              <a:tailEnd/>
            </a:ln>
          </p:spPr>
        </p:pic>
        <p:sp>
          <p:nvSpPr>
            <p:cNvPr id="86024" name="Rectangle 4"/>
            <p:cNvSpPr>
              <a:spLocks noChangeArrowheads="1"/>
            </p:cNvSpPr>
            <p:nvPr/>
          </p:nvSpPr>
          <p:spPr bwMode="auto">
            <a:xfrm>
              <a:off x="1476" y="456"/>
              <a:ext cx="528" cy="126"/>
            </a:xfrm>
            <a:prstGeom prst="rect">
              <a:avLst/>
            </a:prstGeom>
            <a:solidFill>
              <a:srgbClr val="FFFF00">
                <a:alpha val="41176"/>
              </a:srgbClr>
            </a:solidFill>
            <a:ln w="9525">
              <a:noFill/>
              <a:miter lim="800000"/>
              <a:headEnd/>
              <a:tailEnd/>
            </a:ln>
          </p:spPr>
          <p:txBody>
            <a:bodyPr wrap="none" anchor="ctr"/>
            <a:lstStyle/>
            <a:p>
              <a:endParaRPr lang="en-US"/>
            </a:p>
          </p:txBody>
        </p:sp>
        <p:sp>
          <p:nvSpPr>
            <p:cNvPr id="86025" name="Rectangle 5"/>
            <p:cNvSpPr>
              <a:spLocks noChangeArrowheads="1"/>
            </p:cNvSpPr>
            <p:nvPr/>
          </p:nvSpPr>
          <p:spPr bwMode="auto">
            <a:xfrm>
              <a:off x="576" y="720"/>
              <a:ext cx="528" cy="126"/>
            </a:xfrm>
            <a:prstGeom prst="rect">
              <a:avLst/>
            </a:prstGeom>
            <a:solidFill>
              <a:srgbClr val="FFFF00">
                <a:alpha val="41176"/>
              </a:srgbClr>
            </a:solidFill>
            <a:ln w="9525">
              <a:noFill/>
              <a:miter lim="800000"/>
              <a:headEnd/>
              <a:tailEnd/>
            </a:ln>
          </p:spPr>
          <p:txBody>
            <a:bodyPr wrap="none" anchor="ctr"/>
            <a:lstStyle/>
            <a:p>
              <a:endParaRPr lang="en-US"/>
            </a:p>
          </p:txBody>
        </p:sp>
      </p:grpSp>
      <p:sp>
        <p:nvSpPr>
          <p:cNvPr id="86018" name="Text Box 6"/>
          <p:cNvSpPr txBox="1">
            <a:spLocks noChangeArrowheads="1"/>
          </p:cNvSpPr>
          <p:nvPr/>
        </p:nvSpPr>
        <p:spPr bwMode="auto">
          <a:xfrm>
            <a:off x="320675" y="396875"/>
            <a:ext cx="3946525" cy="822325"/>
          </a:xfrm>
          <a:prstGeom prst="rect">
            <a:avLst/>
          </a:prstGeom>
          <a:noFill/>
          <a:ln w="9525">
            <a:noFill/>
            <a:miter lim="800000"/>
            <a:headEnd/>
            <a:tailEnd/>
          </a:ln>
        </p:spPr>
        <p:txBody>
          <a:bodyPr wrap="none">
            <a:spAutoFit/>
          </a:bodyPr>
          <a:lstStyle/>
          <a:p>
            <a:r>
              <a:rPr lang="en-US" sz="2400" b="1">
                <a:latin typeface="Rockwell" pitchFamily="18" charset="0"/>
              </a:rPr>
              <a:t>1917:  Thornton Home </a:t>
            </a:r>
          </a:p>
          <a:p>
            <a:r>
              <a:rPr lang="en-US" sz="2400" b="1">
                <a:latin typeface="Rockwell" pitchFamily="18" charset="0"/>
              </a:rPr>
              <a:t>           and Farm Purchase</a:t>
            </a:r>
          </a:p>
        </p:txBody>
      </p:sp>
      <p:grpSp>
        <p:nvGrpSpPr>
          <p:cNvPr id="86019" name="Group 9"/>
          <p:cNvGrpSpPr>
            <a:grpSpLocks/>
          </p:cNvGrpSpPr>
          <p:nvPr/>
        </p:nvGrpSpPr>
        <p:grpSpPr bwMode="auto">
          <a:xfrm>
            <a:off x="152400" y="3429000"/>
            <a:ext cx="4191000" cy="2943225"/>
            <a:chOff x="96" y="2160"/>
            <a:chExt cx="2640" cy="1854"/>
          </a:xfrm>
        </p:grpSpPr>
        <p:pic>
          <p:nvPicPr>
            <p:cNvPr id="86021" name="Picture 8" descr="170000~ LeonGleniceEugeneDwinnaMarySmith HomeThortonID"/>
            <p:cNvPicPr>
              <a:picLocks noChangeAspect="1" noChangeArrowheads="1"/>
            </p:cNvPicPr>
            <p:nvPr/>
          </p:nvPicPr>
          <p:blipFill>
            <a:blip r:embed="rId4"/>
            <a:srcRect/>
            <a:stretch>
              <a:fillRect/>
            </a:stretch>
          </p:blipFill>
          <p:spPr bwMode="auto">
            <a:xfrm>
              <a:off x="96" y="2160"/>
              <a:ext cx="2640" cy="1828"/>
            </a:xfrm>
            <a:prstGeom prst="rect">
              <a:avLst/>
            </a:prstGeom>
            <a:noFill/>
            <a:ln w="44450" cmpd="thinThick">
              <a:solidFill>
                <a:schemeClr val="tx1"/>
              </a:solidFill>
              <a:miter lim="800000"/>
              <a:headEnd/>
              <a:tailEnd/>
            </a:ln>
          </p:spPr>
        </p:pic>
        <p:sp>
          <p:nvSpPr>
            <p:cNvPr id="86022" name="Text Box 8"/>
            <p:cNvSpPr txBox="1">
              <a:spLocks noChangeArrowheads="1"/>
            </p:cNvSpPr>
            <p:nvPr/>
          </p:nvSpPr>
          <p:spPr bwMode="auto">
            <a:xfrm>
              <a:off x="96" y="3879"/>
              <a:ext cx="2446" cy="135"/>
            </a:xfrm>
            <a:prstGeom prst="rect">
              <a:avLst/>
            </a:prstGeom>
            <a:noFill/>
            <a:ln w="9525">
              <a:noFill/>
              <a:miter lim="800000"/>
              <a:headEnd/>
              <a:tailEnd/>
            </a:ln>
          </p:spPr>
          <p:txBody>
            <a:bodyPr>
              <a:spAutoFit/>
            </a:bodyPr>
            <a:lstStyle/>
            <a:p>
              <a:r>
                <a:rPr lang="en-US" sz="800"/>
                <a:t>~1918: Leon, Glenice, Eugene, Dwinna, &amp; Mary Smith; new Thornton home, ID</a:t>
              </a:r>
            </a:p>
          </p:txBody>
        </p:sp>
      </p:grpSp>
      <p:sp>
        <p:nvSpPr>
          <p:cNvPr id="86020" name="Slide Number Placeholder 5"/>
          <p:cNvSpPr txBox="1">
            <a:spLocks noGrp="1"/>
          </p:cNvSpPr>
          <p:nvPr/>
        </p:nvSpPr>
        <p:spPr bwMode="auto">
          <a:xfrm>
            <a:off x="8686800" y="6553200"/>
            <a:ext cx="457200" cy="307975"/>
          </a:xfrm>
          <a:prstGeom prst="rect">
            <a:avLst/>
          </a:prstGeom>
          <a:noFill/>
          <a:ln w="9525">
            <a:noFill/>
            <a:miter lim="800000"/>
            <a:headEnd/>
            <a:tailEnd/>
          </a:ln>
        </p:spPr>
        <p:txBody>
          <a:bodyPr/>
          <a:lstStyle/>
          <a:p>
            <a:pPr algn="r"/>
            <a:fld id="{7EC66AC9-D93F-423F-BE82-FB391D528070}" type="slidenum">
              <a:rPr lang="en-US" sz="1000"/>
              <a:pPr algn="r"/>
              <a:t>37</a:t>
            </a:fld>
            <a:endParaRPr lang="en-US" sz="100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Number Placeholder 5"/>
          <p:cNvSpPr txBox="1">
            <a:spLocks noGrp="1"/>
          </p:cNvSpPr>
          <p:nvPr/>
        </p:nvSpPr>
        <p:spPr bwMode="auto">
          <a:xfrm>
            <a:off x="8686800" y="6553200"/>
            <a:ext cx="457200" cy="307975"/>
          </a:xfrm>
          <a:prstGeom prst="rect">
            <a:avLst/>
          </a:prstGeom>
          <a:noFill/>
          <a:ln w="9525">
            <a:noFill/>
            <a:miter lim="800000"/>
            <a:headEnd/>
            <a:tailEnd/>
          </a:ln>
        </p:spPr>
        <p:txBody>
          <a:bodyPr/>
          <a:lstStyle/>
          <a:p>
            <a:pPr algn="r"/>
            <a:fld id="{EBDC89BF-F688-4FA2-B127-068C1CECA4F3}" type="slidenum">
              <a:rPr lang="en-US" sz="1000"/>
              <a:pPr algn="r"/>
              <a:t>38</a:t>
            </a:fld>
            <a:endParaRPr lang="en-US" sz="1000"/>
          </a:p>
        </p:txBody>
      </p:sp>
      <p:pic>
        <p:nvPicPr>
          <p:cNvPr id="88066" name="Picture 2" descr="Antelope ID Terrain"/>
          <p:cNvPicPr>
            <a:picLocks noChangeAspect="1" noChangeArrowheads="1"/>
          </p:cNvPicPr>
          <p:nvPr/>
        </p:nvPicPr>
        <p:blipFill>
          <a:blip r:embed="rId3"/>
          <a:srcRect/>
          <a:stretch>
            <a:fillRect/>
          </a:stretch>
        </p:blipFill>
        <p:spPr bwMode="auto">
          <a:xfrm>
            <a:off x="0" y="871538"/>
            <a:ext cx="7467600" cy="5986462"/>
          </a:xfrm>
          <a:prstGeom prst="rect">
            <a:avLst/>
          </a:prstGeom>
          <a:noFill/>
          <a:ln w="9525">
            <a:solidFill>
              <a:schemeClr val="tx1"/>
            </a:solidFill>
            <a:miter lim="800000"/>
            <a:headEnd/>
            <a:tailEnd/>
          </a:ln>
        </p:spPr>
      </p:pic>
      <p:sp>
        <p:nvSpPr>
          <p:cNvPr id="88067" name="Oval 6"/>
          <p:cNvSpPr>
            <a:spLocks noChangeArrowheads="1"/>
          </p:cNvSpPr>
          <p:nvPr/>
        </p:nvSpPr>
        <p:spPr bwMode="auto">
          <a:xfrm>
            <a:off x="4114800" y="2895600"/>
            <a:ext cx="76200" cy="76200"/>
          </a:xfrm>
          <a:prstGeom prst="ellipse">
            <a:avLst/>
          </a:prstGeom>
          <a:solidFill>
            <a:srgbClr val="CC0000"/>
          </a:solidFill>
          <a:ln w="9525">
            <a:noFill/>
            <a:round/>
            <a:headEnd/>
            <a:tailEnd/>
          </a:ln>
        </p:spPr>
        <p:txBody>
          <a:bodyPr wrap="none" anchor="ctr"/>
          <a:lstStyle/>
          <a:p>
            <a:endParaRPr lang="en-US"/>
          </a:p>
        </p:txBody>
      </p:sp>
      <p:sp>
        <p:nvSpPr>
          <p:cNvPr id="88068" name="Text Box 7"/>
          <p:cNvSpPr txBox="1">
            <a:spLocks noChangeArrowheads="1"/>
          </p:cNvSpPr>
          <p:nvPr/>
        </p:nvSpPr>
        <p:spPr bwMode="auto">
          <a:xfrm>
            <a:off x="4114800" y="2667000"/>
            <a:ext cx="1204913" cy="344488"/>
          </a:xfrm>
          <a:prstGeom prst="rect">
            <a:avLst/>
          </a:prstGeom>
          <a:noFill/>
          <a:ln w="9525">
            <a:noFill/>
            <a:miter lim="800000"/>
            <a:headEnd/>
            <a:tailEnd/>
          </a:ln>
        </p:spPr>
        <p:txBody>
          <a:bodyPr wrap="none">
            <a:spAutoFit/>
          </a:bodyPr>
          <a:lstStyle/>
          <a:p>
            <a:pPr>
              <a:lnSpc>
                <a:spcPct val="75000"/>
              </a:lnSpc>
            </a:pPr>
            <a:r>
              <a:rPr lang="en-US" sz="1400"/>
              <a:t>Melba</a:t>
            </a:r>
          </a:p>
          <a:p>
            <a:pPr>
              <a:lnSpc>
                <a:spcPct val="75000"/>
              </a:lnSpc>
            </a:pPr>
            <a:r>
              <a:rPr lang="en-US" sz="800"/>
              <a:t>(Approximate location)</a:t>
            </a:r>
          </a:p>
        </p:txBody>
      </p:sp>
      <p:sp>
        <p:nvSpPr>
          <p:cNvPr id="88069" name="Rectangle 8"/>
          <p:cNvSpPr>
            <a:spLocks noChangeArrowheads="1"/>
          </p:cNvSpPr>
          <p:nvPr/>
        </p:nvSpPr>
        <p:spPr bwMode="auto">
          <a:xfrm>
            <a:off x="4114800" y="2971800"/>
            <a:ext cx="76200" cy="533400"/>
          </a:xfrm>
          <a:prstGeom prst="rect">
            <a:avLst/>
          </a:prstGeom>
          <a:solidFill>
            <a:srgbClr val="FF0000">
              <a:alpha val="18823"/>
            </a:srgbClr>
          </a:solidFill>
          <a:ln w="3175">
            <a:solidFill>
              <a:schemeClr val="tx1"/>
            </a:solidFill>
            <a:miter lim="800000"/>
            <a:headEnd/>
            <a:tailEnd/>
          </a:ln>
        </p:spPr>
        <p:txBody>
          <a:bodyPr wrap="none" anchor="ctr"/>
          <a:lstStyle/>
          <a:p>
            <a:pPr algn="ctr"/>
            <a:endParaRPr lang="en-US" sz="1200" b="1"/>
          </a:p>
        </p:txBody>
      </p:sp>
      <p:sp>
        <p:nvSpPr>
          <p:cNvPr id="88070" name="Freeform 9"/>
          <p:cNvSpPr>
            <a:spLocks/>
          </p:cNvSpPr>
          <p:nvPr/>
        </p:nvSpPr>
        <p:spPr bwMode="auto">
          <a:xfrm>
            <a:off x="4076700" y="2487613"/>
            <a:ext cx="104775" cy="171450"/>
          </a:xfrm>
          <a:custGeom>
            <a:avLst/>
            <a:gdLst>
              <a:gd name="T0" fmla="*/ 2147483647 w 90"/>
              <a:gd name="T1" fmla="*/ 2147483647 h 129"/>
              <a:gd name="T2" fmla="*/ 2147483647 w 90"/>
              <a:gd name="T3" fmla="*/ 2147483647 h 129"/>
              <a:gd name="T4" fmla="*/ 2147483647 w 90"/>
              <a:gd name="T5" fmla="*/ 2147483647 h 129"/>
              <a:gd name="T6" fmla="*/ 2147483647 w 90"/>
              <a:gd name="T7" fmla="*/ 2147483647 h 129"/>
              <a:gd name="T8" fmla="*/ 2147483647 w 90"/>
              <a:gd name="T9" fmla="*/ 2147483647 h 129"/>
              <a:gd name="T10" fmla="*/ 2147483647 w 90"/>
              <a:gd name="T11" fmla="*/ 0 h 129"/>
              <a:gd name="T12" fmla="*/ 2147483647 w 90"/>
              <a:gd name="T13" fmla="*/ 2147483647 h 129"/>
              <a:gd name="T14" fmla="*/ 2147483647 w 90"/>
              <a:gd name="T15" fmla="*/ 2147483647 h 129"/>
              <a:gd name="T16" fmla="*/ 2147483647 w 90"/>
              <a:gd name="T17" fmla="*/ 2147483647 h 1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
              <a:gd name="T28" fmla="*/ 0 h 129"/>
              <a:gd name="T29" fmla="*/ 90 w 90"/>
              <a:gd name="T30" fmla="*/ 129 h 1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 h="129">
                <a:moveTo>
                  <a:pt x="2" y="3"/>
                </a:moveTo>
                <a:cubicBezTo>
                  <a:pt x="2" y="4"/>
                  <a:pt x="0" y="66"/>
                  <a:pt x="2" y="69"/>
                </a:cubicBezTo>
                <a:cubicBezTo>
                  <a:pt x="5" y="74"/>
                  <a:pt x="13" y="70"/>
                  <a:pt x="19" y="70"/>
                </a:cubicBezTo>
                <a:cubicBezTo>
                  <a:pt x="21" y="129"/>
                  <a:pt x="12" y="100"/>
                  <a:pt x="64" y="106"/>
                </a:cubicBezTo>
                <a:cubicBezTo>
                  <a:pt x="73" y="105"/>
                  <a:pt x="90" y="109"/>
                  <a:pt x="88" y="96"/>
                </a:cubicBezTo>
                <a:cubicBezTo>
                  <a:pt x="90" y="66"/>
                  <a:pt x="89" y="31"/>
                  <a:pt x="88" y="0"/>
                </a:cubicBezTo>
                <a:cubicBezTo>
                  <a:pt x="77" y="2"/>
                  <a:pt x="71" y="3"/>
                  <a:pt x="61" y="1"/>
                </a:cubicBezTo>
                <a:cubicBezTo>
                  <a:pt x="51" y="1"/>
                  <a:pt x="45" y="3"/>
                  <a:pt x="38" y="1"/>
                </a:cubicBezTo>
                <a:cubicBezTo>
                  <a:pt x="3" y="3"/>
                  <a:pt x="15" y="3"/>
                  <a:pt x="2" y="3"/>
                </a:cubicBezTo>
                <a:close/>
              </a:path>
            </a:pathLst>
          </a:custGeom>
          <a:solidFill>
            <a:srgbClr val="FF0000">
              <a:alpha val="18039"/>
            </a:srgbClr>
          </a:solidFill>
          <a:ln w="3175">
            <a:solidFill>
              <a:schemeClr val="tx1"/>
            </a:solidFill>
            <a:round/>
            <a:headEnd/>
            <a:tailEnd/>
          </a:ln>
        </p:spPr>
        <p:txBody>
          <a:bodyPr/>
          <a:lstStyle/>
          <a:p>
            <a:endParaRPr lang="en-US"/>
          </a:p>
        </p:txBody>
      </p:sp>
      <p:sp>
        <p:nvSpPr>
          <p:cNvPr id="88071" name="Rectangle 10"/>
          <p:cNvSpPr>
            <a:spLocks noChangeArrowheads="1"/>
          </p:cNvSpPr>
          <p:nvPr/>
        </p:nvSpPr>
        <p:spPr bwMode="auto">
          <a:xfrm>
            <a:off x="3771900" y="2614613"/>
            <a:ext cx="228600" cy="228600"/>
          </a:xfrm>
          <a:prstGeom prst="rect">
            <a:avLst/>
          </a:prstGeom>
          <a:solidFill>
            <a:srgbClr val="FF0000">
              <a:alpha val="20000"/>
            </a:srgbClr>
          </a:solidFill>
          <a:ln w="3175">
            <a:solidFill>
              <a:schemeClr val="tx1"/>
            </a:solidFill>
            <a:miter lim="800000"/>
            <a:headEnd/>
            <a:tailEnd/>
          </a:ln>
        </p:spPr>
        <p:txBody>
          <a:bodyPr wrap="none" anchor="ctr"/>
          <a:lstStyle/>
          <a:p>
            <a:pPr algn="ctr"/>
            <a:endParaRPr lang="en-US" sz="600" b="1"/>
          </a:p>
        </p:txBody>
      </p:sp>
      <p:sp>
        <p:nvSpPr>
          <p:cNvPr id="88072" name="Rectangle 11"/>
          <p:cNvSpPr>
            <a:spLocks noChangeArrowheads="1"/>
          </p:cNvSpPr>
          <p:nvPr/>
        </p:nvSpPr>
        <p:spPr bwMode="auto">
          <a:xfrm>
            <a:off x="3810000" y="4800600"/>
            <a:ext cx="228600" cy="228600"/>
          </a:xfrm>
          <a:prstGeom prst="rect">
            <a:avLst/>
          </a:prstGeom>
          <a:solidFill>
            <a:srgbClr val="FF0000">
              <a:alpha val="18823"/>
            </a:srgbClr>
          </a:solidFill>
          <a:ln w="3175">
            <a:solidFill>
              <a:schemeClr val="tx1"/>
            </a:solidFill>
            <a:miter lim="800000"/>
            <a:headEnd/>
            <a:tailEnd/>
          </a:ln>
        </p:spPr>
        <p:txBody>
          <a:bodyPr wrap="none" anchor="ctr"/>
          <a:lstStyle/>
          <a:p>
            <a:pPr algn="ctr"/>
            <a:endParaRPr lang="en-US" sz="700"/>
          </a:p>
        </p:txBody>
      </p:sp>
      <p:sp>
        <p:nvSpPr>
          <p:cNvPr id="88073" name="Rectangle 12"/>
          <p:cNvSpPr>
            <a:spLocks noChangeArrowheads="1"/>
          </p:cNvSpPr>
          <p:nvPr/>
        </p:nvSpPr>
        <p:spPr bwMode="auto">
          <a:xfrm>
            <a:off x="3557588" y="3657600"/>
            <a:ext cx="228600" cy="228600"/>
          </a:xfrm>
          <a:prstGeom prst="rect">
            <a:avLst/>
          </a:prstGeom>
          <a:solidFill>
            <a:srgbClr val="FF0000">
              <a:alpha val="20000"/>
            </a:srgbClr>
          </a:solidFill>
          <a:ln w="3175">
            <a:solidFill>
              <a:schemeClr val="tx1"/>
            </a:solidFill>
            <a:miter lim="800000"/>
            <a:headEnd/>
            <a:tailEnd/>
          </a:ln>
        </p:spPr>
        <p:txBody>
          <a:bodyPr wrap="none" anchor="ctr"/>
          <a:lstStyle/>
          <a:p>
            <a:pPr algn="ctr"/>
            <a:endParaRPr lang="en-US" sz="600" b="1"/>
          </a:p>
        </p:txBody>
      </p:sp>
      <p:sp>
        <p:nvSpPr>
          <p:cNvPr id="88074" name="Line 14"/>
          <p:cNvSpPr>
            <a:spLocks noChangeShapeType="1"/>
          </p:cNvSpPr>
          <p:nvPr/>
        </p:nvSpPr>
        <p:spPr bwMode="auto">
          <a:xfrm>
            <a:off x="2362200" y="2743200"/>
            <a:ext cx="1447800" cy="0"/>
          </a:xfrm>
          <a:prstGeom prst="line">
            <a:avLst/>
          </a:prstGeom>
          <a:noFill/>
          <a:ln w="9525">
            <a:solidFill>
              <a:schemeClr val="tx1"/>
            </a:solidFill>
            <a:round/>
            <a:headEnd/>
            <a:tailEnd type="triangle" w="sm" len="sm"/>
          </a:ln>
        </p:spPr>
        <p:txBody>
          <a:bodyPr/>
          <a:lstStyle/>
          <a:p>
            <a:endParaRPr lang="en-US"/>
          </a:p>
        </p:txBody>
      </p:sp>
      <p:sp>
        <p:nvSpPr>
          <p:cNvPr id="88075" name="Rectangle 15"/>
          <p:cNvSpPr>
            <a:spLocks noChangeArrowheads="1"/>
          </p:cNvSpPr>
          <p:nvPr/>
        </p:nvSpPr>
        <p:spPr bwMode="auto">
          <a:xfrm>
            <a:off x="3814763" y="4800600"/>
            <a:ext cx="254000" cy="244475"/>
          </a:xfrm>
          <a:prstGeom prst="rect">
            <a:avLst/>
          </a:prstGeom>
          <a:noFill/>
          <a:ln w="9525">
            <a:noFill/>
            <a:miter lim="800000"/>
            <a:headEnd/>
            <a:tailEnd/>
          </a:ln>
        </p:spPr>
        <p:txBody>
          <a:bodyPr wrap="none">
            <a:spAutoFit/>
          </a:bodyPr>
          <a:lstStyle/>
          <a:p>
            <a:r>
              <a:rPr lang="en-US" sz="1000" b="1">
                <a:solidFill>
                  <a:srgbClr val="990000"/>
                </a:solidFill>
              </a:rPr>
              <a:t>4</a:t>
            </a:r>
          </a:p>
        </p:txBody>
      </p:sp>
      <p:sp>
        <p:nvSpPr>
          <p:cNvPr id="88076" name="Rectangle 16"/>
          <p:cNvSpPr>
            <a:spLocks noChangeArrowheads="1"/>
          </p:cNvSpPr>
          <p:nvPr/>
        </p:nvSpPr>
        <p:spPr bwMode="auto">
          <a:xfrm>
            <a:off x="4010025" y="2438400"/>
            <a:ext cx="254000" cy="244475"/>
          </a:xfrm>
          <a:prstGeom prst="rect">
            <a:avLst/>
          </a:prstGeom>
          <a:noFill/>
          <a:ln w="9525">
            <a:noFill/>
            <a:miter lim="800000"/>
            <a:headEnd/>
            <a:tailEnd/>
          </a:ln>
        </p:spPr>
        <p:txBody>
          <a:bodyPr wrap="none">
            <a:spAutoFit/>
          </a:bodyPr>
          <a:lstStyle/>
          <a:p>
            <a:r>
              <a:rPr lang="en-US" sz="1000" b="1">
                <a:solidFill>
                  <a:srgbClr val="990000"/>
                </a:solidFill>
              </a:rPr>
              <a:t>5</a:t>
            </a:r>
          </a:p>
        </p:txBody>
      </p:sp>
      <p:sp>
        <p:nvSpPr>
          <p:cNvPr id="88077" name="Rectangle 17"/>
          <p:cNvSpPr>
            <a:spLocks noChangeArrowheads="1"/>
          </p:cNvSpPr>
          <p:nvPr/>
        </p:nvSpPr>
        <p:spPr bwMode="auto">
          <a:xfrm>
            <a:off x="4029075" y="3048000"/>
            <a:ext cx="254000" cy="244475"/>
          </a:xfrm>
          <a:prstGeom prst="rect">
            <a:avLst/>
          </a:prstGeom>
          <a:noFill/>
          <a:ln w="9525">
            <a:noFill/>
            <a:miter lim="800000"/>
            <a:headEnd/>
            <a:tailEnd/>
          </a:ln>
        </p:spPr>
        <p:txBody>
          <a:bodyPr wrap="none">
            <a:spAutoFit/>
          </a:bodyPr>
          <a:lstStyle/>
          <a:p>
            <a:r>
              <a:rPr lang="en-US" sz="1000" b="1">
                <a:solidFill>
                  <a:srgbClr val="990000"/>
                </a:solidFill>
              </a:rPr>
              <a:t>1</a:t>
            </a:r>
          </a:p>
        </p:txBody>
      </p:sp>
      <p:sp>
        <p:nvSpPr>
          <p:cNvPr id="88078" name="Rectangle 18"/>
          <p:cNvSpPr>
            <a:spLocks noChangeArrowheads="1"/>
          </p:cNvSpPr>
          <p:nvPr/>
        </p:nvSpPr>
        <p:spPr bwMode="auto">
          <a:xfrm>
            <a:off x="3762375" y="2600325"/>
            <a:ext cx="254000" cy="244475"/>
          </a:xfrm>
          <a:prstGeom prst="rect">
            <a:avLst/>
          </a:prstGeom>
          <a:noFill/>
          <a:ln w="9525">
            <a:noFill/>
            <a:miter lim="800000"/>
            <a:headEnd/>
            <a:tailEnd/>
          </a:ln>
        </p:spPr>
        <p:txBody>
          <a:bodyPr wrap="none">
            <a:spAutoFit/>
          </a:bodyPr>
          <a:lstStyle/>
          <a:p>
            <a:r>
              <a:rPr lang="en-US" sz="1000" b="1">
                <a:solidFill>
                  <a:srgbClr val="990000"/>
                </a:solidFill>
              </a:rPr>
              <a:t>3</a:t>
            </a:r>
          </a:p>
        </p:txBody>
      </p:sp>
      <p:sp>
        <p:nvSpPr>
          <p:cNvPr id="88079" name="Rectangle 19"/>
          <p:cNvSpPr>
            <a:spLocks noChangeArrowheads="1"/>
          </p:cNvSpPr>
          <p:nvPr/>
        </p:nvSpPr>
        <p:spPr bwMode="auto">
          <a:xfrm>
            <a:off x="3543300" y="3648075"/>
            <a:ext cx="254000" cy="244475"/>
          </a:xfrm>
          <a:prstGeom prst="rect">
            <a:avLst/>
          </a:prstGeom>
          <a:noFill/>
          <a:ln w="9525">
            <a:noFill/>
            <a:miter lim="800000"/>
            <a:headEnd/>
            <a:tailEnd/>
          </a:ln>
        </p:spPr>
        <p:txBody>
          <a:bodyPr wrap="none">
            <a:spAutoFit/>
          </a:bodyPr>
          <a:lstStyle/>
          <a:p>
            <a:r>
              <a:rPr lang="en-US" sz="1000" b="1">
                <a:solidFill>
                  <a:srgbClr val="990000"/>
                </a:solidFill>
              </a:rPr>
              <a:t>7</a:t>
            </a:r>
          </a:p>
        </p:txBody>
      </p:sp>
      <p:sp>
        <p:nvSpPr>
          <p:cNvPr id="88080" name="Text Box 20"/>
          <p:cNvSpPr txBox="1">
            <a:spLocks noChangeArrowheads="1"/>
          </p:cNvSpPr>
          <p:nvPr/>
        </p:nvSpPr>
        <p:spPr bwMode="auto">
          <a:xfrm>
            <a:off x="7467600" y="1828800"/>
            <a:ext cx="1292225" cy="428625"/>
          </a:xfrm>
          <a:prstGeom prst="rect">
            <a:avLst/>
          </a:prstGeom>
          <a:noFill/>
          <a:ln w="9525">
            <a:noFill/>
            <a:miter lim="800000"/>
            <a:headEnd/>
            <a:tailEnd/>
          </a:ln>
        </p:spPr>
        <p:txBody>
          <a:bodyPr wrap="none">
            <a:spAutoFit/>
          </a:bodyPr>
          <a:lstStyle/>
          <a:p>
            <a:r>
              <a:rPr lang="en-US" sz="1100">
                <a:solidFill>
                  <a:srgbClr val="FF0000"/>
                </a:solidFill>
              </a:rPr>
              <a:t>3</a:t>
            </a:r>
            <a:r>
              <a:rPr lang="en-US" sz="1100"/>
              <a:t>. Terry Purchase</a:t>
            </a:r>
          </a:p>
          <a:p>
            <a:r>
              <a:rPr lang="en-US" sz="1100"/>
              <a:t>     1918-?</a:t>
            </a:r>
          </a:p>
        </p:txBody>
      </p:sp>
      <p:sp>
        <p:nvSpPr>
          <p:cNvPr id="88081" name="Text Box 21"/>
          <p:cNvSpPr txBox="1">
            <a:spLocks noChangeArrowheads="1"/>
          </p:cNvSpPr>
          <p:nvPr/>
        </p:nvSpPr>
        <p:spPr bwMode="auto">
          <a:xfrm>
            <a:off x="7467600" y="2924175"/>
            <a:ext cx="1300163" cy="428625"/>
          </a:xfrm>
          <a:prstGeom prst="rect">
            <a:avLst/>
          </a:prstGeom>
          <a:noFill/>
          <a:ln w="9525">
            <a:noFill/>
            <a:miter lim="800000"/>
            <a:headEnd/>
            <a:tailEnd/>
          </a:ln>
        </p:spPr>
        <p:txBody>
          <a:bodyPr wrap="none">
            <a:spAutoFit/>
          </a:bodyPr>
          <a:lstStyle/>
          <a:p>
            <a:r>
              <a:rPr lang="en-US" sz="1100">
                <a:solidFill>
                  <a:srgbClr val="FF0000"/>
                </a:solidFill>
              </a:rPr>
              <a:t>5</a:t>
            </a:r>
            <a:r>
              <a:rPr lang="en-US" sz="1100"/>
              <a:t>. Moss Purchase</a:t>
            </a:r>
          </a:p>
          <a:p>
            <a:r>
              <a:rPr lang="en-US" sz="1100"/>
              <a:t>    1919-?</a:t>
            </a:r>
          </a:p>
        </p:txBody>
      </p:sp>
      <p:sp>
        <p:nvSpPr>
          <p:cNvPr id="88082" name="Text Box 22"/>
          <p:cNvSpPr txBox="1">
            <a:spLocks noChangeArrowheads="1"/>
          </p:cNvSpPr>
          <p:nvPr/>
        </p:nvSpPr>
        <p:spPr bwMode="auto">
          <a:xfrm>
            <a:off x="7467600" y="4279900"/>
            <a:ext cx="1541463" cy="596900"/>
          </a:xfrm>
          <a:prstGeom prst="rect">
            <a:avLst/>
          </a:prstGeom>
          <a:noFill/>
          <a:ln w="9525">
            <a:noFill/>
            <a:miter lim="800000"/>
            <a:headEnd/>
            <a:tailEnd/>
          </a:ln>
        </p:spPr>
        <p:txBody>
          <a:bodyPr wrap="none">
            <a:spAutoFit/>
          </a:bodyPr>
          <a:lstStyle/>
          <a:p>
            <a:r>
              <a:rPr lang="en-US" sz="1100">
                <a:solidFill>
                  <a:srgbClr val="FF0000"/>
                </a:solidFill>
              </a:rPr>
              <a:t>7</a:t>
            </a:r>
            <a:r>
              <a:rPr lang="en-US" sz="1100"/>
              <a:t>. Leon’s Rental, later</a:t>
            </a:r>
          </a:p>
          <a:p>
            <a:r>
              <a:rPr lang="en-US" sz="1100"/>
              <a:t>    sold to Glenice</a:t>
            </a:r>
          </a:p>
          <a:p>
            <a:r>
              <a:rPr lang="en-US" sz="1100"/>
              <a:t>    1924-1932</a:t>
            </a:r>
          </a:p>
        </p:txBody>
      </p:sp>
      <p:sp>
        <p:nvSpPr>
          <p:cNvPr id="88083" name="Text Box 23"/>
          <p:cNvSpPr txBox="1">
            <a:spLocks noChangeArrowheads="1"/>
          </p:cNvSpPr>
          <p:nvPr/>
        </p:nvSpPr>
        <p:spPr bwMode="auto">
          <a:xfrm>
            <a:off x="7467600" y="2282825"/>
            <a:ext cx="2057400" cy="765175"/>
          </a:xfrm>
          <a:prstGeom prst="rect">
            <a:avLst/>
          </a:prstGeom>
          <a:noFill/>
          <a:ln w="9525">
            <a:noFill/>
            <a:miter lim="800000"/>
            <a:headEnd/>
            <a:tailEnd/>
          </a:ln>
        </p:spPr>
        <p:txBody>
          <a:bodyPr>
            <a:spAutoFit/>
          </a:bodyPr>
          <a:lstStyle/>
          <a:p>
            <a:r>
              <a:rPr lang="en-US" sz="1100">
                <a:solidFill>
                  <a:srgbClr val="FF0000"/>
                </a:solidFill>
              </a:rPr>
              <a:t>4</a:t>
            </a:r>
            <a:r>
              <a:rPr lang="en-US" sz="1100"/>
              <a:t>. Mortgage Collateral</a:t>
            </a:r>
          </a:p>
          <a:p>
            <a:r>
              <a:rPr lang="en-US" sz="1100"/>
              <a:t>    1918-?</a:t>
            </a:r>
          </a:p>
          <a:p>
            <a:r>
              <a:rPr lang="en-US" sz="1100"/>
              <a:t>    For Terry Purchase</a:t>
            </a:r>
          </a:p>
          <a:p>
            <a:r>
              <a:rPr lang="en-US" sz="1100"/>
              <a:t>     </a:t>
            </a:r>
          </a:p>
        </p:txBody>
      </p:sp>
      <p:sp>
        <p:nvSpPr>
          <p:cNvPr id="88084" name="Text Box 24"/>
          <p:cNvSpPr txBox="1">
            <a:spLocks noChangeArrowheads="1"/>
          </p:cNvSpPr>
          <p:nvPr/>
        </p:nvSpPr>
        <p:spPr bwMode="auto">
          <a:xfrm>
            <a:off x="7448550" y="1019175"/>
            <a:ext cx="1758950" cy="428625"/>
          </a:xfrm>
          <a:prstGeom prst="rect">
            <a:avLst/>
          </a:prstGeom>
          <a:noFill/>
          <a:ln w="9525">
            <a:noFill/>
            <a:miter lim="800000"/>
            <a:headEnd/>
            <a:tailEnd/>
          </a:ln>
        </p:spPr>
        <p:txBody>
          <a:bodyPr wrap="none">
            <a:spAutoFit/>
          </a:bodyPr>
          <a:lstStyle/>
          <a:p>
            <a:pPr marL="342900" indent="-342900"/>
            <a:r>
              <a:rPr lang="en-US" sz="1100">
                <a:solidFill>
                  <a:srgbClr val="FF0000"/>
                </a:solidFill>
              </a:rPr>
              <a:t>1</a:t>
            </a:r>
            <a:r>
              <a:rPr lang="en-US" sz="1100"/>
              <a:t>. 1917: Sold Homestead</a:t>
            </a:r>
          </a:p>
          <a:p>
            <a:pPr marL="342900" indent="-342900"/>
            <a:r>
              <a:rPr lang="en-US" sz="1100"/>
              <a:t>     “sheep  camp”</a:t>
            </a:r>
          </a:p>
        </p:txBody>
      </p:sp>
      <p:sp>
        <p:nvSpPr>
          <p:cNvPr id="88085" name="Freeform 25"/>
          <p:cNvSpPr>
            <a:spLocks/>
          </p:cNvSpPr>
          <p:nvPr/>
        </p:nvSpPr>
        <p:spPr bwMode="auto">
          <a:xfrm>
            <a:off x="4124325" y="2990850"/>
            <a:ext cx="69850" cy="60325"/>
          </a:xfrm>
          <a:custGeom>
            <a:avLst/>
            <a:gdLst>
              <a:gd name="T0" fmla="*/ 2147483647 w 44"/>
              <a:gd name="T1" fmla="*/ 2147483647 h 38"/>
              <a:gd name="T2" fmla="*/ 2147483647 w 44"/>
              <a:gd name="T3" fmla="*/ 2147483647 h 38"/>
              <a:gd name="T4" fmla="*/ 2147483647 w 44"/>
              <a:gd name="T5" fmla="*/ 2147483647 h 38"/>
              <a:gd name="T6" fmla="*/ 2147483647 w 44"/>
              <a:gd name="T7" fmla="*/ 2147483647 h 38"/>
              <a:gd name="T8" fmla="*/ 2147483647 w 44"/>
              <a:gd name="T9" fmla="*/ 2147483647 h 38"/>
              <a:gd name="T10" fmla="*/ 2147483647 w 44"/>
              <a:gd name="T11" fmla="*/ 2147483647 h 38"/>
              <a:gd name="T12" fmla="*/ 2147483647 w 44"/>
              <a:gd name="T13" fmla="*/ 2147483647 h 38"/>
              <a:gd name="T14" fmla="*/ 2147483647 w 44"/>
              <a:gd name="T15" fmla="*/ 2147483647 h 38"/>
              <a:gd name="T16" fmla="*/ 2147483647 w 44"/>
              <a:gd name="T17" fmla="*/ 2147483647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38"/>
              <a:gd name="T29" fmla="*/ 44 w 44"/>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38">
                <a:moveTo>
                  <a:pt x="42" y="6"/>
                </a:moveTo>
                <a:cubicBezTo>
                  <a:pt x="40" y="0"/>
                  <a:pt x="35" y="4"/>
                  <a:pt x="31" y="3"/>
                </a:cubicBezTo>
                <a:cubicBezTo>
                  <a:pt x="27" y="2"/>
                  <a:pt x="22" y="3"/>
                  <a:pt x="18" y="3"/>
                </a:cubicBezTo>
                <a:cubicBezTo>
                  <a:pt x="14" y="3"/>
                  <a:pt x="8" y="0"/>
                  <a:pt x="6" y="2"/>
                </a:cubicBezTo>
                <a:cubicBezTo>
                  <a:pt x="0" y="4"/>
                  <a:pt x="4" y="12"/>
                  <a:pt x="4" y="17"/>
                </a:cubicBezTo>
                <a:cubicBezTo>
                  <a:pt x="4" y="22"/>
                  <a:pt x="3" y="30"/>
                  <a:pt x="6" y="33"/>
                </a:cubicBezTo>
                <a:cubicBezTo>
                  <a:pt x="8" y="37"/>
                  <a:pt x="14" y="36"/>
                  <a:pt x="19" y="35"/>
                </a:cubicBezTo>
                <a:cubicBezTo>
                  <a:pt x="27" y="38"/>
                  <a:pt x="34" y="36"/>
                  <a:pt x="42" y="35"/>
                </a:cubicBezTo>
                <a:cubicBezTo>
                  <a:pt x="44" y="24"/>
                  <a:pt x="41" y="18"/>
                  <a:pt x="42" y="6"/>
                </a:cubicBezTo>
                <a:close/>
              </a:path>
            </a:pathLst>
          </a:custGeom>
          <a:solidFill>
            <a:srgbClr val="FF0000">
              <a:alpha val="49019"/>
            </a:srgbClr>
          </a:solidFill>
          <a:ln w="3175">
            <a:solidFill>
              <a:schemeClr val="tx1"/>
            </a:solidFill>
            <a:round/>
            <a:headEnd/>
            <a:tailEnd/>
          </a:ln>
        </p:spPr>
        <p:txBody>
          <a:bodyPr/>
          <a:lstStyle/>
          <a:p>
            <a:endParaRPr lang="en-US"/>
          </a:p>
        </p:txBody>
      </p:sp>
      <p:sp>
        <p:nvSpPr>
          <p:cNvPr id="88086" name="Rectangle 26"/>
          <p:cNvSpPr>
            <a:spLocks noChangeArrowheads="1"/>
          </p:cNvSpPr>
          <p:nvPr/>
        </p:nvSpPr>
        <p:spPr bwMode="auto">
          <a:xfrm>
            <a:off x="4130675" y="2895600"/>
            <a:ext cx="254000" cy="244475"/>
          </a:xfrm>
          <a:prstGeom prst="rect">
            <a:avLst/>
          </a:prstGeom>
          <a:noFill/>
          <a:ln w="9525">
            <a:noFill/>
            <a:miter lim="800000"/>
            <a:headEnd/>
            <a:tailEnd/>
          </a:ln>
        </p:spPr>
        <p:txBody>
          <a:bodyPr wrap="none">
            <a:spAutoFit/>
          </a:bodyPr>
          <a:lstStyle/>
          <a:p>
            <a:r>
              <a:rPr lang="en-US" sz="1000" b="1">
                <a:solidFill>
                  <a:srgbClr val="990000"/>
                </a:solidFill>
              </a:rPr>
              <a:t>2</a:t>
            </a:r>
          </a:p>
        </p:txBody>
      </p:sp>
      <p:sp>
        <p:nvSpPr>
          <p:cNvPr id="88087" name="Text Box 27"/>
          <p:cNvSpPr txBox="1">
            <a:spLocks noChangeArrowheads="1"/>
          </p:cNvSpPr>
          <p:nvPr/>
        </p:nvSpPr>
        <p:spPr bwMode="auto">
          <a:xfrm>
            <a:off x="7467600" y="1447800"/>
            <a:ext cx="1246188" cy="260350"/>
          </a:xfrm>
          <a:prstGeom prst="rect">
            <a:avLst/>
          </a:prstGeom>
          <a:noFill/>
          <a:ln w="9525">
            <a:noFill/>
            <a:miter lim="800000"/>
            <a:headEnd/>
            <a:tailEnd/>
          </a:ln>
        </p:spPr>
        <p:txBody>
          <a:bodyPr wrap="none">
            <a:spAutoFit/>
          </a:bodyPr>
          <a:lstStyle/>
          <a:p>
            <a:r>
              <a:rPr lang="en-US" sz="1100">
                <a:solidFill>
                  <a:srgbClr val="FF0000"/>
                </a:solidFill>
              </a:rPr>
              <a:t>2</a:t>
            </a:r>
            <a:r>
              <a:rPr lang="en-US" sz="1100"/>
              <a:t>.  Melba Church</a:t>
            </a:r>
          </a:p>
        </p:txBody>
      </p:sp>
      <p:sp>
        <p:nvSpPr>
          <p:cNvPr id="88088" name="Text Box 28"/>
          <p:cNvSpPr txBox="1">
            <a:spLocks noChangeArrowheads="1"/>
          </p:cNvSpPr>
          <p:nvPr/>
        </p:nvSpPr>
        <p:spPr bwMode="auto">
          <a:xfrm>
            <a:off x="7467600" y="3355975"/>
            <a:ext cx="1708150" cy="933450"/>
          </a:xfrm>
          <a:prstGeom prst="rect">
            <a:avLst/>
          </a:prstGeom>
          <a:noFill/>
          <a:ln w="9525">
            <a:noFill/>
            <a:miter lim="800000"/>
            <a:headEnd/>
            <a:tailEnd/>
          </a:ln>
        </p:spPr>
        <p:txBody>
          <a:bodyPr wrap="none">
            <a:spAutoFit/>
          </a:bodyPr>
          <a:lstStyle/>
          <a:p>
            <a:r>
              <a:rPr lang="en-US" sz="1100">
                <a:solidFill>
                  <a:srgbClr val="FF0000"/>
                </a:solidFill>
              </a:rPr>
              <a:t>6</a:t>
            </a:r>
            <a:r>
              <a:rPr lang="en-US" sz="1100"/>
              <a:t>. 1921:  Eugene </a:t>
            </a:r>
          </a:p>
          <a:p>
            <a:r>
              <a:rPr lang="en-US" sz="1100"/>
              <a:t>    (Adamson) and</a:t>
            </a:r>
          </a:p>
          <a:p>
            <a:r>
              <a:rPr lang="en-US" sz="1100"/>
              <a:t>    McMurtrey (Browning)</a:t>
            </a:r>
          </a:p>
          <a:p>
            <a:r>
              <a:rPr lang="en-US" sz="1100"/>
              <a:t>    swap homesteads </a:t>
            </a:r>
          </a:p>
          <a:p>
            <a:r>
              <a:rPr lang="en-US" sz="1100"/>
              <a:t>    Location unknown</a:t>
            </a:r>
          </a:p>
        </p:txBody>
      </p:sp>
      <p:sp>
        <p:nvSpPr>
          <p:cNvPr id="88089" name="Text Box 29"/>
          <p:cNvSpPr txBox="1">
            <a:spLocks noChangeArrowheads="1"/>
          </p:cNvSpPr>
          <p:nvPr/>
        </p:nvSpPr>
        <p:spPr bwMode="auto">
          <a:xfrm>
            <a:off x="7448550" y="5821363"/>
            <a:ext cx="1695450" cy="884237"/>
          </a:xfrm>
          <a:prstGeom prst="rect">
            <a:avLst/>
          </a:prstGeom>
          <a:noFill/>
          <a:ln w="9525">
            <a:noFill/>
            <a:miter lim="800000"/>
            <a:headEnd/>
            <a:tailEnd/>
          </a:ln>
        </p:spPr>
        <p:txBody>
          <a:bodyPr wrap="none">
            <a:spAutoFit/>
          </a:bodyPr>
          <a:lstStyle/>
          <a:p>
            <a:r>
              <a:rPr lang="en-US" sz="1400" u="sng"/>
              <a:t>Melba</a:t>
            </a:r>
          </a:p>
          <a:p>
            <a:r>
              <a:rPr lang="en-US"/>
              <a:t>  </a:t>
            </a:r>
            <a:r>
              <a:rPr lang="en-US" sz="1000"/>
              <a:t>- Small Store/Post Office</a:t>
            </a:r>
          </a:p>
          <a:p>
            <a:r>
              <a:rPr lang="en-US" sz="1000"/>
              <a:t>    - School</a:t>
            </a:r>
          </a:p>
          <a:p>
            <a:r>
              <a:rPr lang="en-US" sz="1000"/>
              <a:t>    - Church</a:t>
            </a:r>
          </a:p>
        </p:txBody>
      </p:sp>
      <p:sp>
        <p:nvSpPr>
          <p:cNvPr id="88090" name="Text Box 30"/>
          <p:cNvSpPr txBox="1">
            <a:spLocks noChangeArrowheads="1"/>
          </p:cNvSpPr>
          <p:nvPr/>
        </p:nvSpPr>
        <p:spPr bwMode="auto">
          <a:xfrm>
            <a:off x="2198688" y="60325"/>
            <a:ext cx="4652962" cy="701675"/>
          </a:xfrm>
          <a:prstGeom prst="rect">
            <a:avLst/>
          </a:prstGeom>
          <a:noFill/>
          <a:ln w="9525">
            <a:noFill/>
            <a:miter lim="800000"/>
            <a:headEnd/>
            <a:tailEnd/>
          </a:ln>
        </p:spPr>
        <p:txBody>
          <a:bodyPr wrap="none">
            <a:spAutoFit/>
          </a:bodyPr>
          <a:lstStyle/>
          <a:p>
            <a:pPr algn="ctr"/>
            <a:r>
              <a:rPr lang="en-US" sz="2800" b="1">
                <a:latin typeface="Rockwell" pitchFamily="18" charset="0"/>
              </a:rPr>
              <a:t>Antelope Flats Dry Farms</a:t>
            </a:r>
            <a:endParaRPr lang="en-US" sz="2400" b="1">
              <a:latin typeface="Rockwell" pitchFamily="18" charset="0"/>
            </a:endParaRPr>
          </a:p>
          <a:p>
            <a:pPr algn="ctr"/>
            <a:r>
              <a:rPr lang="en-US" sz="1200" b="1">
                <a:latin typeface="Rockwell" pitchFamily="18" charset="0"/>
              </a:rPr>
              <a:t>~1909 - 1937</a:t>
            </a:r>
          </a:p>
        </p:txBody>
      </p:sp>
      <p:grpSp>
        <p:nvGrpSpPr>
          <p:cNvPr id="88091" name="Group 37"/>
          <p:cNvGrpSpPr>
            <a:grpSpLocks/>
          </p:cNvGrpSpPr>
          <p:nvPr/>
        </p:nvGrpSpPr>
        <p:grpSpPr bwMode="auto">
          <a:xfrm>
            <a:off x="533400" y="1143000"/>
            <a:ext cx="349250" cy="642938"/>
            <a:chOff x="5376" y="960"/>
            <a:chExt cx="220" cy="405"/>
          </a:xfrm>
        </p:grpSpPr>
        <p:sp>
          <p:nvSpPr>
            <p:cNvPr id="88095" name="Text Box 38"/>
            <p:cNvSpPr txBox="1">
              <a:spLocks noChangeArrowheads="1"/>
            </p:cNvSpPr>
            <p:nvPr/>
          </p:nvSpPr>
          <p:spPr bwMode="auto">
            <a:xfrm>
              <a:off x="5376" y="1134"/>
              <a:ext cx="220" cy="231"/>
            </a:xfrm>
            <a:prstGeom prst="rect">
              <a:avLst/>
            </a:prstGeom>
            <a:noFill/>
            <a:ln w="9525">
              <a:noFill/>
              <a:miter lim="800000"/>
              <a:headEnd/>
              <a:tailEnd/>
            </a:ln>
          </p:spPr>
          <p:txBody>
            <a:bodyPr wrap="none">
              <a:spAutoFit/>
            </a:bodyPr>
            <a:lstStyle/>
            <a:p>
              <a:r>
                <a:rPr lang="en-US"/>
                <a:t>N</a:t>
              </a:r>
            </a:p>
          </p:txBody>
        </p:sp>
        <p:sp>
          <p:nvSpPr>
            <p:cNvPr id="88096" name="Line 39"/>
            <p:cNvSpPr>
              <a:spLocks noChangeShapeType="1"/>
            </p:cNvSpPr>
            <p:nvPr/>
          </p:nvSpPr>
          <p:spPr bwMode="auto">
            <a:xfrm flipV="1">
              <a:off x="5424" y="960"/>
              <a:ext cx="0" cy="336"/>
            </a:xfrm>
            <a:prstGeom prst="line">
              <a:avLst/>
            </a:prstGeom>
            <a:noFill/>
            <a:ln w="9525">
              <a:solidFill>
                <a:schemeClr val="tx1"/>
              </a:solidFill>
              <a:round/>
              <a:headEnd/>
              <a:tailEnd type="triangle" w="med" len="med"/>
            </a:ln>
          </p:spPr>
          <p:txBody>
            <a:bodyPr/>
            <a:lstStyle/>
            <a:p>
              <a:endParaRPr lang="en-US"/>
            </a:p>
          </p:txBody>
        </p:sp>
      </p:grpSp>
      <p:sp>
        <p:nvSpPr>
          <p:cNvPr id="88092" name="Line 36"/>
          <p:cNvSpPr>
            <a:spLocks noChangeShapeType="1"/>
          </p:cNvSpPr>
          <p:nvPr/>
        </p:nvSpPr>
        <p:spPr bwMode="auto">
          <a:xfrm flipV="1">
            <a:off x="3048000" y="2590800"/>
            <a:ext cx="1066800" cy="1828800"/>
          </a:xfrm>
          <a:prstGeom prst="line">
            <a:avLst/>
          </a:prstGeom>
          <a:noFill/>
          <a:ln w="9525">
            <a:solidFill>
              <a:schemeClr val="tx1"/>
            </a:solidFill>
            <a:round/>
            <a:headEnd/>
            <a:tailEnd type="triangle" w="med" len="med"/>
          </a:ln>
        </p:spPr>
        <p:txBody>
          <a:bodyPr/>
          <a:lstStyle/>
          <a:p>
            <a:endParaRPr lang="en-US"/>
          </a:p>
        </p:txBody>
      </p:sp>
      <p:pic>
        <p:nvPicPr>
          <p:cNvPr id="88093" name="Picture 37" descr="SnakeRiver Fall Time Below EugeneSmith DryFarm Homestead AntelopeFlats ID"/>
          <p:cNvPicPr>
            <a:picLocks noChangeAspect="1" noChangeArrowheads="1"/>
          </p:cNvPicPr>
          <p:nvPr/>
        </p:nvPicPr>
        <p:blipFill>
          <a:blip r:embed="rId4"/>
          <a:srcRect/>
          <a:stretch>
            <a:fillRect/>
          </a:stretch>
        </p:blipFill>
        <p:spPr bwMode="auto">
          <a:xfrm>
            <a:off x="157163" y="4419600"/>
            <a:ext cx="2890837" cy="2332038"/>
          </a:xfrm>
          <a:prstGeom prst="rect">
            <a:avLst/>
          </a:prstGeom>
          <a:noFill/>
          <a:ln w="9525">
            <a:solidFill>
              <a:schemeClr val="tx1"/>
            </a:solidFill>
            <a:miter lim="800000"/>
            <a:headEnd/>
            <a:tailEnd/>
          </a:ln>
        </p:spPr>
      </p:pic>
      <p:pic>
        <p:nvPicPr>
          <p:cNvPr id="88094" name="Picture 38" descr="170000~ Mary Glenice Dwinna Eugene Smith Dry Farm Antelope ID"/>
          <p:cNvPicPr>
            <a:picLocks noChangeAspect="1" noChangeArrowheads="1"/>
          </p:cNvPicPr>
          <p:nvPr/>
        </p:nvPicPr>
        <p:blipFill>
          <a:blip r:embed="rId5"/>
          <a:srcRect/>
          <a:stretch>
            <a:fillRect/>
          </a:stretch>
        </p:blipFill>
        <p:spPr bwMode="auto">
          <a:xfrm>
            <a:off x="152400" y="2514600"/>
            <a:ext cx="2286000" cy="130175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26" descr="110618 Smith ThorntonFarm and DryFarm(left of Center) OnRidge ThorntonID"/>
          <p:cNvPicPr>
            <a:picLocks noChangeAspect="1" noChangeArrowheads="1"/>
          </p:cNvPicPr>
          <p:nvPr/>
        </p:nvPicPr>
        <p:blipFill>
          <a:blip r:embed="rId3"/>
          <a:srcRect/>
          <a:stretch>
            <a:fillRect/>
          </a:stretch>
        </p:blipFill>
        <p:spPr bwMode="auto">
          <a:xfrm>
            <a:off x="381000" y="4062413"/>
            <a:ext cx="3327400" cy="2495550"/>
          </a:xfrm>
          <a:prstGeom prst="rect">
            <a:avLst/>
          </a:prstGeom>
          <a:noFill/>
          <a:ln w="44450" cmpd="thickThin">
            <a:solidFill>
              <a:schemeClr val="tx1"/>
            </a:solidFill>
            <a:miter lim="800000"/>
            <a:headEnd/>
            <a:tailEnd/>
          </a:ln>
        </p:spPr>
      </p:pic>
      <p:sp>
        <p:nvSpPr>
          <p:cNvPr id="90114" name="Slide Number Placeholder 5"/>
          <p:cNvSpPr txBox="1">
            <a:spLocks noGrp="1"/>
          </p:cNvSpPr>
          <p:nvPr/>
        </p:nvSpPr>
        <p:spPr bwMode="auto">
          <a:xfrm>
            <a:off x="8763000" y="6553200"/>
            <a:ext cx="381000" cy="307975"/>
          </a:xfrm>
          <a:prstGeom prst="rect">
            <a:avLst/>
          </a:prstGeom>
          <a:noFill/>
          <a:ln w="9525">
            <a:noFill/>
            <a:miter lim="800000"/>
            <a:headEnd/>
            <a:tailEnd/>
          </a:ln>
        </p:spPr>
        <p:txBody>
          <a:bodyPr/>
          <a:lstStyle/>
          <a:p>
            <a:pPr algn="r"/>
            <a:fld id="{4A410ED0-8498-494B-88E0-04D25BC0B0B7}" type="slidenum">
              <a:rPr lang="en-US" sz="1000"/>
              <a:pPr algn="r"/>
              <a:t>39</a:t>
            </a:fld>
            <a:endParaRPr lang="en-US" sz="1000"/>
          </a:p>
        </p:txBody>
      </p:sp>
      <p:sp>
        <p:nvSpPr>
          <p:cNvPr id="90115" name="Text Box 3"/>
          <p:cNvSpPr txBox="1">
            <a:spLocks noChangeArrowheads="1"/>
          </p:cNvSpPr>
          <p:nvPr/>
        </p:nvSpPr>
        <p:spPr bwMode="auto">
          <a:xfrm>
            <a:off x="609600" y="0"/>
            <a:ext cx="7877175" cy="854075"/>
          </a:xfrm>
          <a:prstGeom prst="rect">
            <a:avLst/>
          </a:prstGeom>
          <a:noFill/>
          <a:ln w="9525">
            <a:noFill/>
            <a:miter lim="800000"/>
            <a:headEnd/>
            <a:tailEnd/>
          </a:ln>
        </p:spPr>
        <p:txBody>
          <a:bodyPr wrap="none">
            <a:spAutoFit/>
          </a:bodyPr>
          <a:lstStyle/>
          <a:p>
            <a:pPr algn="ctr"/>
            <a:r>
              <a:rPr lang="en-US" sz="3200" b="1">
                <a:latin typeface="Rockwell" pitchFamily="18" charset="0"/>
              </a:rPr>
              <a:t>Family, Faith, Service, &amp; Dry Farming</a:t>
            </a:r>
          </a:p>
          <a:p>
            <a:pPr algn="ctr"/>
            <a:r>
              <a:rPr lang="en-US" b="1">
                <a:latin typeface="Rockwell" pitchFamily="18" charset="0"/>
              </a:rPr>
              <a:t>Rexburg Dry Farm</a:t>
            </a:r>
          </a:p>
        </p:txBody>
      </p:sp>
      <p:grpSp>
        <p:nvGrpSpPr>
          <p:cNvPr id="90116" name="Group 7"/>
          <p:cNvGrpSpPr>
            <a:grpSpLocks/>
          </p:cNvGrpSpPr>
          <p:nvPr/>
        </p:nvGrpSpPr>
        <p:grpSpPr bwMode="auto">
          <a:xfrm>
            <a:off x="5113338" y="4114800"/>
            <a:ext cx="3268662" cy="2590800"/>
            <a:chOff x="624" y="144"/>
            <a:chExt cx="1776" cy="1351"/>
          </a:xfrm>
        </p:grpSpPr>
        <p:pic>
          <p:nvPicPr>
            <p:cNvPr id="90133" name="Picture 8" descr="110618 Access Road to EugeneSmithDryFarm RexburgBench MadisonCo ID"/>
            <p:cNvPicPr>
              <a:picLocks noChangeAspect="1" noChangeArrowheads="1"/>
            </p:cNvPicPr>
            <p:nvPr/>
          </p:nvPicPr>
          <p:blipFill>
            <a:blip r:embed="rId4"/>
            <a:srcRect/>
            <a:stretch>
              <a:fillRect/>
            </a:stretch>
          </p:blipFill>
          <p:spPr bwMode="auto">
            <a:xfrm>
              <a:off x="634" y="170"/>
              <a:ext cx="1766" cy="1325"/>
            </a:xfrm>
            <a:prstGeom prst="rect">
              <a:avLst/>
            </a:prstGeom>
            <a:noFill/>
            <a:ln w="44450" cmpd="thinThick">
              <a:solidFill>
                <a:srgbClr val="000000"/>
              </a:solidFill>
              <a:miter lim="800000"/>
              <a:headEnd/>
              <a:tailEnd/>
            </a:ln>
          </p:spPr>
        </p:pic>
        <p:sp>
          <p:nvSpPr>
            <p:cNvPr id="90134" name="Text Box 9"/>
            <p:cNvSpPr txBox="1">
              <a:spLocks noChangeArrowheads="1"/>
            </p:cNvSpPr>
            <p:nvPr/>
          </p:nvSpPr>
          <p:spPr bwMode="auto">
            <a:xfrm>
              <a:off x="624" y="144"/>
              <a:ext cx="1674" cy="212"/>
            </a:xfrm>
            <a:prstGeom prst="rect">
              <a:avLst/>
            </a:prstGeom>
            <a:noFill/>
            <a:ln w="9525">
              <a:noFill/>
              <a:miter lim="800000"/>
              <a:headEnd/>
              <a:tailEnd/>
            </a:ln>
          </p:spPr>
          <p:txBody>
            <a:bodyPr/>
            <a:lstStyle/>
            <a:p>
              <a:r>
                <a:rPr lang="en-US" sz="800">
                  <a:solidFill>
                    <a:srgbClr val="000000"/>
                  </a:solidFill>
                </a:rPr>
                <a:t>19 June 2011:  South Rexburg Bench road leading up </a:t>
              </a:r>
            </a:p>
            <a:p>
              <a:r>
                <a:rPr lang="en-US" sz="800">
                  <a:solidFill>
                    <a:srgbClr val="000000"/>
                  </a:solidFill>
                </a:rPr>
                <a:t>to Eugene Smith’s dry farm, ID</a:t>
              </a:r>
              <a:endParaRPr lang="en-US"/>
            </a:p>
          </p:txBody>
        </p:sp>
      </p:grpSp>
      <p:sp>
        <p:nvSpPr>
          <p:cNvPr id="90117" name="Text Box 12"/>
          <p:cNvSpPr txBox="1">
            <a:spLocks noChangeArrowheads="1"/>
          </p:cNvSpPr>
          <p:nvPr/>
        </p:nvSpPr>
        <p:spPr bwMode="auto">
          <a:xfrm>
            <a:off x="457200" y="6238875"/>
            <a:ext cx="3854450" cy="390525"/>
          </a:xfrm>
          <a:prstGeom prst="rect">
            <a:avLst/>
          </a:prstGeom>
          <a:noFill/>
          <a:ln w="9525">
            <a:noFill/>
            <a:miter lim="800000"/>
            <a:headEnd/>
            <a:tailEnd/>
          </a:ln>
        </p:spPr>
        <p:txBody>
          <a:bodyPr/>
          <a:lstStyle/>
          <a:p>
            <a:r>
              <a:rPr lang="en-US" sz="800">
                <a:solidFill>
                  <a:srgbClr val="FFFFFF"/>
                </a:solidFill>
              </a:rPr>
              <a:t>19 June 2011:  Eugene Smith’s Thornton Farm, Looking east up</a:t>
            </a:r>
          </a:p>
          <a:p>
            <a:r>
              <a:rPr lang="en-US" sz="800">
                <a:solidFill>
                  <a:srgbClr val="FFFFFF"/>
                </a:solidFill>
              </a:rPr>
              <a:t>at his Rexburg dry farm (right of center on ridgeline; Thornton, ID</a:t>
            </a:r>
            <a:endParaRPr lang="en-US"/>
          </a:p>
        </p:txBody>
      </p:sp>
      <p:grpSp>
        <p:nvGrpSpPr>
          <p:cNvPr id="90118" name="Group 29"/>
          <p:cNvGrpSpPr>
            <a:grpSpLocks/>
          </p:cNvGrpSpPr>
          <p:nvPr/>
        </p:nvGrpSpPr>
        <p:grpSpPr bwMode="auto">
          <a:xfrm>
            <a:off x="3810000" y="1544638"/>
            <a:ext cx="4495800" cy="2341562"/>
            <a:chOff x="2400" y="973"/>
            <a:chExt cx="2832" cy="1475"/>
          </a:xfrm>
        </p:grpSpPr>
        <p:pic>
          <p:nvPicPr>
            <p:cNvPr id="90131" name="Picture 27" descr="110618 EugeneSmith DryFarm LookingEast RexburgBench MadisonCo ID"/>
            <p:cNvPicPr>
              <a:picLocks noChangeAspect="1" noChangeArrowheads="1"/>
            </p:cNvPicPr>
            <p:nvPr/>
          </p:nvPicPr>
          <p:blipFill>
            <a:blip r:embed="rId5"/>
            <a:srcRect/>
            <a:stretch>
              <a:fillRect/>
            </a:stretch>
          </p:blipFill>
          <p:spPr bwMode="auto">
            <a:xfrm>
              <a:off x="2400" y="973"/>
              <a:ext cx="2832" cy="1475"/>
            </a:xfrm>
            <a:prstGeom prst="rect">
              <a:avLst/>
            </a:prstGeom>
            <a:noFill/>
            <a:ln w="44450" cmpd="thickThin">
              <a:solidFill>
                <a:schemeClr val="tx1"/>
              </a:solidFill>
              <a:miter lim="800000"/>
              <a:headEnd/>
              <a:tailEnd/>
            </a:ln>
          </p:spPr>
        </p:pic>
        <p:sp>
          <p:nvSpPr>
            <p:cNvPr id="90132" name="Text Box 15"/>
            <p:cNvSpPr txBox="1">
              <a:spLocks noChangeArrowheads="1"/>
            </p:cNvSpPr>
            <p:nvPr/>
          </p:nvSpPr>
          <p:spPr bwMode="auto">
            <a:xfrm>
              <a:off x="3355" y="2247"/>
              <a:ext cx="1877" cy="152"/>
            </a:xfrm>
            <a:prstGeom prst="rect">
              <a:avLst/>
            </a:prstGeom>
            <a:noFill/>
            <a:ln w="9525">
              <a:noFill/>
              <a:miter lim="800000"/>
              <a:headEnd/>
              <a:tailEnd/>
            </a:ln>
          </p:spPr>
          <p:txBody>
            <a:bodyPr/>
            <a:lstStyle/>
            <a:p>
              <a:r>
                <a:rPr lang="en-US" sz="800">
                  <a:solidFill>
                    <a:srgbClr val="FFFFFF"/>
                  </a:solidFill>
                </a:rPr>
                <a:t>19 June 2011:  Eugene Smith’s Rexburg 120 acre</a:t>
              </a:r>
            </a:p>
            <a:p>
              <a:r>
                <a:rPr lang="en-US" sz="800">
                  <a:solidFill>
                    <a:srgbClr val="FFFFFF"/>
                  </a:solidFill>
                </a:rPr>
                <a:t>dry farm, south of Rexburg along bench, ID</a:t>
              </a:r>
              <a:endParaRPr lang="en-US"/>
            </a:p>
          </p:txBody>
        </p:sp>
      </p:grpSp>
      <p:grpSp>
        <p:nvGrpSpPr>
          <p:cNvPr id="90119" name="Group 19"/>
          <p:cNvGrpSpPr>
            <a:grpSpLocks/>
          </p:cNvGrpSpPr>
          <p:nvPr/>
        </p:nvGrpSpPr>
        <p:grpSpPr bwMode="auto">
          <a:xfrm>
            <a:off x="2286000" y="4445000"/>
            <a:ext cx="762000" cy="76200"/>
            <a:chOff x="1440" y="2832"/>
            <a:chExt cx="480" cy="48"/>
          </a:xfrm>
        </p:grpSpPr>
        <p:sp>
          <p:nvSpPr>
            <p:cNvPr id="90128" name="Line 16"/>
            <p:cNvSpPr>
              <a:spLocks noChangeShapeType="1"/>
            </p:cNvSpPr>
            <p:nvPr/>
          </p:nvSpPr>
          <p:spPr bwMode="auto">
            <a:xfrm>
              <a:off x="1440" y="2832"/>
              <a:ext cx="480" cy="0"/>
            </a:xfrm>
            <a:prstGeom prst="line">
              <a:avLst/>
            </a:prstGeom>
            <a:noFill/>
            <a:ln w="9525">
              <a:solidFill>
                <a:schemeClr val="tx1"/>
              </a:solidFill>
              <a:round/>
              <a:headEnd/>
              <a:tailEnd/>
            </a:ln>
          </p:spPr>
          <p:txBody>
            <a:bodyPr/>
            <a:lstStyle/>
            <a:p>
              <a:endParaRPr lang="en-US"/>
            </a:p>
          </p:txBody>
        </p:sp>
        <p:sp>
          <p:nvSpPr>
            <p:cNvPr id="90129" name="Line 17"/>
            <p:cNvSpPr>
              <a:spLocks noChangeShapeType="1"/>
            </p:cNvSpPr>
            <p:nvPr/>
          </p:nvSpPr>
          <p:spPr bwMode="auto">
            <a:xfrm>
              <a:off x="1440" y="2832"/>
              <a:ext cx="0" cy="48"/>
            </a:xfrm>
            <a:prstGeom prst="line">
              <a:avLst/>
            </a:prstGeom>
            <a:noFill/>
            <a:ln w="9525">
              <a:solidFill>
                <a:schemeClr val="tx1"/>
              </a:solidFill>
              <a:round/>
              <a:headEnd/>
              <a:tailEnd/>
            </a:ln>
          </p:spPr>
          <p:txBody>
            <a:bodyPr/>
            <a:lstStyle/>
            <a:p>
              <a:endParaRPr lang="en-US"/>
            </a:p>
          </p:txBody>
        </p:sp>
        <p:sp>
          <p:nvSpPr>
            <p:cNvPr id="90130" name="Line 18"/>
            <p:cNvSpPr>
              <a:spLocks noChangeShapeType="1"/>
            </p:cNvSpPr>
            <p:nvPr/>
          </p:nvSpPr>
          <p:spPr bwMode="auto">
            <a:xfrm>
              <a:off x="1920" y="2832"/>
              <a:ext cx="0" cy="48"/>
            </a:xfrm>
            <a:prstGeom prst="line">
              <a:avLst/>
            </a:prstGeom>
            <a:noFill/>
            <a:ln w="9525">
              <a:solidFill>
                <a:schemeClr val="tx1"/>
              </a:solidFill>
              <a:round/>
              <a:headEnd/>
              <a:tailEnd/>
            </a:ln>
          </p:spPr>
          <p:txBody>
            <a:bodyPr/>
            <a:lstStyle/>
            <a:p>
              <a:endParaRPr lang="en-US"/>
            </a:p>
          </p:txBody>
        </p:sp>
      </p:grpSp>
      <p:sp>
        <p:nvSpPr>
          <p:cNvPr id="90120" name="Text Box 20"/>
          <p:cNvSpPr txBox="1">
            <a:spLocks noChangeArrowheads="1"/>
          </p:cNvSpPr>
          <p:nvPr/>
        </p:nvSpPr>
        <p:spPr bwMode="auto">
          <a:xfrm>
            <a:off x="2365375" y="4249738"/>
            <a:ext cx="606425" cy="214312"/>
          </a:xfrm>
          <a:prstGeom prst="rect">
            <a:avLst/>
          </a:prstGeom>
          <a:noFill/>
          <a:ln w="9525">
            <a:noFill/>
            <a:miter lim="800000"/>
            <a:headEnd/>
            <a:tailEnd/>
          </a:ln>
        </p:spPr>
        <p:txBody>
          <a:bodyPr wrap="none">
            <a:spAutoFit/>
          </a:bodyPr>
          <a:lstStyle/>
          <a:p>
            <a:r>
              <a:rPr lang="en-US" sz="800"/>
              <a:t>Dry Farm</a:t>
            </a:r>
          </a:p>
        </p:txBody>
      </p:sp>
      <p:sp>
        <p:nvSpPr>
          <p:cNvPr id="90121" name="Line 22"/>
          <p:cNvSpPr>
            <a:spLocks noChangeShapeType="1"/>
          </p:cNvSpPr>
          <p:nvPr/>
        </p:nvSpPr>
        <p:spPr bwMode="auto">
          <a:xfrm flipH="1">
            <a:off x="2336800" y="1720850"/>
            <a:ext cx="228600" cy="533400"/>
          </a:xfrm>
          <a:prstGeom prst="line">
            <a:avLst/>
          </a:prstGeom>
          <a:noFill/>
          <a:ln w="9525">
            <a:solidFill>
              <a:schemeClr val="tx1"/>
            </a:solidFill>
            <a:round/>
            <a:headEnd/>
            <a:tailEnd type="triangle" w="sm" len="med"/>
          </a:ln>
        </p:spPr>
        <p:txBody>
          <a:bodyPr/>
          <a:lstStyle/>
          <a:p>
            <a:endParaRPr lang="en-US"/>
          </a:p>
        </p:txBody>
      </p:sp>
      <p:sp>
        <p:nvSpPr>
          <p:cNvPr id="90122" name="Text Box 23"/>
          <p:cNvSpPr txBox="1">
            <a:spLocks noChangeArrowheads="1"/>
          </p:cNvSpPr>
          <p:nvPr/>
        </p:nvSpPr>
        <p:spPr bwMode="auto">
          <a:xfrm>
            <a:off x="2422525" y="1500188"/>
            <a:ext cx="850900" cy="244475"/>
          </a:xfrm>
          <a:prstGeom prst="rect">
            <a:avLst/>
          </a:prstGeom>
          <a:noFill/>
          <a:ln w="9525">
            <a:noFill/>
            <a:miter lim="800000"/>
            <a:headEnd/>
            <a:tailEnd/>
          </a:ln>
        </p:spPr>
        <p:txBody>
          <a:bodyPr wrap="none">
            <a:spAutoFit/>
          </a:bodyPr>
          <a:lstStyle/>
          <a:p>
            <a:r>
              <a:rPr lang="en-US" sz="1000"/>
              <a:t>Cedar Point</a:t>
            </a:r>
          </a:p>
        </p:txBody>
      </p:sp>
      <p:sp>
        <p:nvSpPr>
          <p:cNvPr id="90123" name="Line 24"/>
          <p:cNvSpPr>
            <a:spLocks noChangeShapeType="1"/>
          </p:cNvSpPr>
          <p:nvPr/>
        </p:nvSpPr>
        <p:spPr bwMode="auto">
          <a:xfrm>
            <a:off x="381000" y="1752600"/>
            <a:ext cx="0" cy="381000"/>
          </a:xfrm>
          <a:prstGeom prst="line">
            <a:avLst/>
          </a:prstGeom>
          <a:noFill/>
          <a:ln w="9525">
            <a:solidFill>
              <a:schemeClr val="tx1"/>
            </a:solidFill>
            <a:round/>
            <a:headEnd/>
            <a:tailEnd type="triangle" w="sm" len="med"/>
          </a:ln>
        </p:spPr>
        <p:txBody>
          <a:bodyPr/>
          <a:lstStyle/>
          <a:p>
            <a:endParaRPr lang="en-US"/>
          </a:p>
        </p:txBody>
      </p:sp>
      <p:sp>
        <p:nvSpPr>
          <p:cNvPr id="90124" name="Text Box 25"/>
          <p:cNvSpPr txBox="1">
            <a:spLocks noChangeArrowheads="1"/>
          </p:cNvSpPr>
          <p:nvPr/>
        </p:nvSpPr>
        <p:spPr bwMode="auto">
          <a:xfrm>
            <a:off x="212725" y="1506538"/>
            <a:ext cx="1020763" cy="244475"/>
          </a:xfrm>
          <a:prstGeom prst="rect">
            <a:avLst/>
          </a:prstGeom>
          <a:noFill/>
          <a:ln w="9525">
            <a:noFill/>
            <a:miter lim="800000"/>
            <a:headEnd/>
            <a:tailEnd/>
          </a:ln>
        </p:spPr>
        <p:txBody>
          <a:bodyPr wrap="none">
            <a:spAutoFit/>
          </a:bodyPr>
          <a:lstStyle/>
          <a:p>
            <a:r>
              <a:rPr lang="en-US" sz="1000"/>
              <a:t>Thornton Farm</a:t>
            </a:r>
          </a:p>
        </p:txBody>
      </p:sp>
      <p:grpSp>
        <p:nvGrpSpPr>
          <p:cNvPr id="90125" name="Group 31"/>
          <p:cNvGrpSpPr>
            <a:grpSpLocks/>
          </p:cNvGrpSpPr>
          <p:nvPr/>
        </p:nvGrpSpPr>
        <p:grpSpPr bwMode="auto">
          <a:xfrm>
            <a:off x="76200" y="1047750"/>
            <a:ext cx="3422650" cy="2838450"/>
            <a:chOff x="48" y="660"/>
            <a:chExt cx="2156" cy="1788"/>
          </a:xfrm>
        </p:grpSpPr>
        <p:pic>
          <p:nvPicPr>
            <p:cNvPr id="90126" name="Picture 28" descr="110618 LookingWest along 3800 South EugeneSmithDryFarm  (Left) RexburgBench MadisonCo ID"/>
            <p:cNvPicPr>
              <a:picLocks noChangeAspect="1" noChangeArrowheads="1"/>
            </p:cNvPicPr>
            <p:nvPr/>
          </p:nvPicPr>
          <p:blipFill>
            <a:blip r:embed="rId6"/>
            <a:srcRect/>
            <a:stretch>
              <a:fillRect/>
            </a:stretch>
          </p:blipFill>
          <p:spPr bwMode="auto">
            <a:xfrm>
              <a:off x="76" y="660"/>
              <a:ext cx="2128" cy="1740"/>
            </a:xfrm>
            <a:prstGeom prst="rect">
              <a:avLst/>
            </a:prstGeom>
            <a:noFill/>
            <a:ln w="44450" cmpd="thickThin">
              <a:solidFill>
                <a:schemeClr val="tx1"/>
              </a:solidFill>
              <a:miter lim="800000"/>
              <a:headEnd/>
              <a:tailEnd/>
            </a:ln>
          </p:spPr>
        </p:pic>
        <p:sp>
          <p:nvSpPr>
            <p:cNvPr id="90127" name="Text Box 12"/>
            <p:cNvSpPr txBox="1">
              <a:spLocks noChangeArrowheads="1"/>
            </p:cNvSpPr>
            <p:nvPr/>
          </p:nvSpPr>
          <p:spPr bwMode="auto">
            <a:xfrm>
              <a:off x="48" y="2202"/>
              <a:ext cx="1536" cy="246"/>
            </a:xfrm>
            <a:prstGeom prst="rect">
              <a:avLst/>
            </a:prstGeom>
            <a:noFill/>
            <a:ln w="9525">
              <a:noFill/>
              <a:miter lim="800000"/>
              <a:headEnd/>
              <a:tailEnd/>
            </a:ln>
          </p:spPr>
          <p:txBody>
            <a:bodyPr/>
            <a:lstStyle/>
            <a:p>
              <a:r>
                <a:rPr lang="en-US" sz="800">
                  <a:solidFill>
                    <a:srgbClr val="FFFFFF"/>
                  </a:solidFill>
                </a:rPr>
                <a:t>19 June 2011:  Eugene Smith’s Rexburg dry farm</a:t>
              </a:r>
            </a:p>
            <a:p>
              <a:r>
                <a:rPr lang="en-US" sz="800">
                  <a:solidFill>
                    <a:srgbClr val="FFFFFF"/>
                  </a:solidFill>
                </a:rPr>
                <a:t>Looking west towards his Thornton farm</a:t>
              </a:r>
              <a:endParaRPr lang="en-US"/>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Number Placeholder 5"/>
          <p:cNvSpPr txBox="1">
            <a:spLocks noGrp="1"/>
          </p:cNvSpPr>
          <p:nvPr/>
        </p:nvSpPr>
        <p:spPr bwMode="auto">
          <a:xfrm>
            <a:off x="8839200" y="6553200"/>
            <a:ext cx="304800" cy="307975"/>
          </a:xfrm>
          <a:prstGeom prst="rect">
            <a:avLst/>
          </a:prstGeom>
          <a:noFill/>
          <a:ln w="9525">
            <a:noFill/>
            <a:miter lim="800000"/>
            <a:headEnd/>
            <a:tailEnd/>
          </a:ln>
        </p:spPr>
        <p:txBody>
          <a:bodyPr/>
          <a:lstStyle/>
          <a:p>
            <a:pPr algn="r"/>
            <a:fld id="{D943DDFD-BF93-44CF-9529-BDC7ACC0895A}" type="slidenum">
              <a:rPr lang="en-US" sz="1000"/>
              <a:pPr algn="r"/>
              <a:t>4</a:t>
            </a:fld>
            <a:endParaRPr lang="en-US" sz="1000"/>
          </a:p>
        </p:txBody>
      </p:sp>
      <p:sp>
        <p:nvSpPr>
          <p:cNvPr id="20482" name="Text Box 3"/>
          <p:cNvSpPr txBox="1">
            <a:spLocks noChangeArrowheads="1"/>
          </p:cNvSpPr>
          <p:nvPr/>
        </p:nvSpPr>
        <p:spPr bwMode="auto">
          <a:xfrm>
            <a:off x="1414463" y="79375"/>
            <a:ext cx="6489700" cy="579438"/>
          </a:xfrm>
          <a:prstGeom prst="rect">
            <a:avLst/>
          </a:prstGeom>
          <a:noFill/>
          <a:ln w="9525">
            <a:noFill/>
            <a:miter lim="800000"/>
            <a:headEnd/>
            <a:tailEnd/>
          </a:ln>
        </p:spPr>
        <p:txBody>
          <a:bodyPr wrap="none">
            <a:spAutoFit/>
          </a:bodyPr>
          <a:lstStyle/>
          <a:p>
            <a:r>
              <a:rPr lang="en-US" sz="3200" b="1">
                <a:latin typeface="Rockwell" pitchFamily="18" charset="0"/>
              </a:rPr>
              <a:t>Smith an Christiansen Families</a:t>
            </a:r>
          </a:p>
        </p:txBody>
      </p:sp>
      <p:grpSp>
        <p:nvGrpSpPr>
          <p:cNvPr id="20483" name="Group 25"/>
          <p:cNvGrpSpPr>
            <a:grpSpLocks/>
          </p:cNvGrpSpPr>
          <p:nvPr/>
        </p:nvGrpSpPr>
        <p:grpSpPr bwMode="auto">
          <a:xfrm>
            <a:off x="238125" y="3276600"/>
            <a:ext cx="4114800" cy="3513138"/>
            <a:chOff x="96" y="2155"/>
            <a:chExt cx="2592" cy="2213"/>
          </a:xfrm>
        </p:grpSpPr>
        <p:pic>
          <p:nvPicPr>
            <p:cNvPr id="20492" name="Picture 20" descr="000000 ~ MabelDavidMarieFannieJennieEugenePatience Smith Logan UT"/>
            <p:cNvPicPr>
              <a:picLocks noChangeAspect="1" noChangeArrowheads="1"/>
            </p:cNvPicPr>
            <p:nvPr/>
          </p:nvPicPr>
          <p:blipFill>
            <a:blip r:embed="rId3"/>
            <a:srcRect/>
            <a:stretch>
              <a:fillRect/>
            </a:stretch>
          </p:blipFill>
          <p:spPr bwMode="auto">
            <a:xfrm>
              <a:off x="96" y="2155"/>
              <a:ext cx="2592" cy="1877"/>
            </a:xfrm>
            <a:prstGeom prst="rect">
              <a:avLst/>
            </a:prstGeom>
            <a:noFill/>
            <a:ln w="38100" cmpd="thickThin">
              <a:solidFill>
                <a:schemeClr val="tx1"/>
              </a:solidFill>
              <a:miter lim="800000"/>
              <a:headEnd/>
              <a:tailEnd/>
            </a:ln>
          </p:spPr>
        </p:pic>
        <p:sp>
          <p:nvSpPr>
            <p:cNvPr id="20493" name="Text Box 13"/>
            <p:cNvSpPr txBox="1">
              <a:spLocks noChangeArrowheads="1"/>
            </p:cNvSpPr>
            <p:nvPr/>
          </p:nvSpPr>
          <p:spPr bwMode="auto">
            <a:xfrm>
              <a:off x="605" y="4080"/>
              <a:ext cx="1795" cy="288"/>
            </a:xfrm>
            <a:prstGeom prst="rect">
              <a:avLst/>
            </a:prstGeom>
            <a:noFill/>
            <a:ln w="9525">
              <a:noFill/>
              <a:miter lim="800000"/>
              <a:headEnd/>
              <a:tailEnd/>
            </a:ln>
          </p:spPr>
          <p:txBody>
            <a:bodyPr/>
            <a:lstStyle/>
            <a:p>
              <a:r>
                <a:rPr lang="en-US" sz="800"/>
                <a:t>About 1900:   Thomas X. &amp; Ane Smith 2</a:t>
              </a:r>
              <a:r>
                <a:rPr lang="en-US" sz="800" baseline="30000"/>
                <a:t>nd</a:t>
              </a:r>
              <a:r>
                <a:rPr lang="en-US" sz="800"/>
                <a:t> family</a:t>
              </a:r>
            </a:p>
            <a:p>
              <a:r>
                <a:rPr lang="en-US" sz="800"/>
                <a:t>Back to front; Left to Right:  David, Eugene, Mabel, Fannie, Patience, Marie, and Jennie</a:t>
              </a:r>
              <a:endParaRPr lang="en-US"/>
            </a:p>
          </p:txBody>
        </p:sp>
        <p:sp>
          <p:nvSpPr>
            <p:cNvPr id="20494" name="Oval 14"/>
            <p:cNvSpPr>
              <a:spLocks noChangeArrowheads="1"/>
            </p:cNvSpPr>
            <p:nvPr/>
          </p:nvSpPr>
          <p:spPr bwMode="auto">
            <a:xfrm>
              <a:off x="1488" y="2160"/>
              <a:ext cx="528" cy="576"/>
            </a:xfrm>
            <a:prstGeom prst="ellipse">
              <a:avLst/>
            </a:prstGeom>
            <a:noFill/>
            <a:ln w="9525">
              <a:solidFill>
                <a:srgbClr val="FF0000"/>
              </a:solidFill>
              <a:round/>
              <a:headEnd/>
              <a:tailEnd/>
            </a:ln>
          </p:spPr>
          <p:txBody>
            <a:bodyPr wrap="none" anchor="ctr"/>
            <a:lstStyle/>
            <a:p>
              <a:endParaRPr lang="en-US"/>
            </a:p>
          </p:txBody>
        </p:sp>
      </p:grpSp>
      <p:grpSp>
        <p:nvGrpSpPr>
          <p:cNvPr id="20484" name="Group 26"/>
          <p:cNvGrpSpPr>
            <a:grpSpLocks/>
          </p:cNvGrpSpPr>
          <p:nvPr/>
        </p:nvGrpSpPr>
        <p:grpSpPr bwMode="auto">
          <a:xfrm>
            <a:off x="5105400" y="3276600"/>
            <a:ext cx="3733800" cy="3281363"/>
            <a:chOff x="3216" y="2064"/>
            <a:chExt cx="2352" cy="2067"/>
          </a:xfrm>
        </p:grpSpPr>
        <p:pic>
          <p:nvPicPr>
            <p:cNvPr id="20490" name="Picture 23" descr="900700~ Christianson Peter and Ane Marie family UT"/>
            <p:cNvPicPr>
              <a:picLocks noChangeAspect="1" noChangeArrowheads="1"/>
            </p:cNvPicPr>
            <p:nvPr/>
          </p:nvPicPr>
          <p:blipFill>
            <a:blip r:embed="rId4"/>
            <a:srcRect/>
            <a:stretch>
              <a:fillRect/>
            </a:stretch>
          </p:blipFill>
          <p:spPr bwMode="auto">
            <a:xfrm>
              <a:off x="3216" y="2064"/>
              <a:ext cx="2352" cy="1879"/>
            </a:xfrm>
            <a:prstGeom prst="rect">
              <a:avLst/>
            </a:prstGeom>
            <a:noFill/>
            <a:ln w="38100" cmpd="thickThin">
              <a:solidFill>
                <a:schemeClr val="tx1"/>
              </a:solidFill>
              <a:miter lim="800000"/>
              <a:headEnd/>
              <a:tailEnd/>
            </a:ln>
          </p:spPr>
        </p:pic>
        <p:sp>
          <p:nvSpPr>
            <p:cNvPr id="20491" name="Text Box 10"/>
            <p:cNvSpPr txBox="1">
              <a:spLocks noChangeArrowheads="1"/>
            </p:cNvSpPr>
            <p:nvPr/>
          </p:nvSpPr>
          <p:spPr bwMode="auto">
            <a:xfrm>
              <a:off x="3360" y="3969"/>
              <a:ext cx="2169" cy="162"/>
            </a:xfrm>
            <a:prstGeom prst="rect">
              <a:avLst/>
            </a:prstGeom>
            <a:solidFill>
              <a:srgbClr val="FFFFFF"/>
            </a:solidFill>
            <a:ln w="9525">
              <a:noFill/>
              <a:miter lim="800000"/>
              <a:headEnd/>
              <a:tailEnd/>
            </a:ln>
          </p:spPr>
          <p:txBody>
            <a:bodyPr/>
            <a:lstStyle/>
            <a:p>
              <a:r>
                <a:rPr lang="en-US" sz="800"/>
                <a:t>About 1902:  Peter and Ane Maria (3</a:t>
              </a:r>
              <a:r>
                <a:rPr lang="en-US" sz="800" baseline="30000"/>
                <a:t>rd</a:t>
              </a:r>
              <a:r>
                <a:rPr lang="en-US" sz="800"/>
                <a:t> wife) Christiansen and family. </a:t>
              </a:r>
            </a:p>
            <a:p>
              <a:r>
                <a:rPr lang="en-US" sz="800"/>
                <a:t> 	Top, L&gt;R:  Esther, Martha, Helena, Mary</a:t>
              </a:r>
            </a:p>
            <a:p>
              <a:r>
                <a:rPr lang="en-US" sz="800"/>
                <a:t>	Middle:  Peter, Peter Victor, Ane Maria</a:t>
              </a:r>
            </a:p>
            <a:p>
              <a:r>
                <a:rPr lang="en-US" sz="800"/>
                <a:t>	Front:  Ane Christina, Irma, Marie</a:t>
              </a:r>
            </a:p>
          </p:txBody>
        </p:sp>
      </p:grpSp>
      <p:sp>
        <p:nvSpPr>
          <p:cNvPr id="20485" name="Oval 15"/>
          <p:cNvSpPr>
            <a:spLocks noChangeArrowheads="1"/>
          </p:cNvSpPr>
          <p:nvPr/>
        </p:nvSpPr>
        <p:spPr bwMode="auto">
          <a:xfrm>
            <a:off x="7696200" y="3436938"/>
            <a:ext cx="685800" cy="762000"/>
          </a:xfrm>
          <a:prstGeom prst="ellipse">
            <a:avLst/>
          </a:prstGeom>
          <a:noFill/>
          <a:ln w="9525">
            <a:solidFill>
              <a:srgbClr val="FF0000"/>
            </a:solidFill>
            <a:round/>
            <a:headEnd/>
            <a:tailEnd/>
          </a:ln>
        </p:spPr>
        <p:txBody>
          <a:bodyPr wrap="none" anchor="ctr"/>
          <a:lstStyle/>
          <a:p>
            <a:endParaRPr lang="en-US"/>
          </a:p>
        </p:txBody>
      </p:sp>
      <p:pic>
        <p:nvPicPr>
          <p:cNvPr id="20486" name="Picture 16" descr="100000~ Christianson Ane Marie"/>
          <p:cNvPicPr>
            <a:picLocks noChangeAspect="1" noChangeArrowheads="1"/>
          </p:cNvPicPr>
          <p:nvPr/>
        </p:nvPicPr>
        <p:blipFill>
          <a:blip r:embed="rId5"/>
          <a:srcRect/>
          <a:stretch>
            <a:fillRect/>
          </a:stretch>
        </p:blipFill>
        <p:spPr bwMode="auto">
          <a:xfrm>
            <a:off x="7162800" y="914400"/>
            <a:ext cx="1381125" cy="2133600"/>
          </a:xfrm>
          <a:prstGeom prst="rect">
            <a:avLst/>
          </a:prstGeom>
          <a:noFill/>
          <a:ln w="38100" cmpd="thickThin">
            <a:solidFill>
              <a:schemeClr val="tx1"/>
            </a:solidFill>
            <a:miter lim="800000"/>
            <a:headEnd/>
            <a:tailEnd/>
          </a:ln>
        </p:spPr>
      </p:pic>
      <p:pic>
        <p:nvPicPr>
          <p:cNvPr id="20487" name="Picture 17" descr="150000 Christiansen Peter"/>
          <p:cNvPicPr>
            <a:picLocks noChangeAspect="1" noChangeArrowheads="1"/>
          </p:cNvPicPr>
          <p:nvPr/>
        </p:nvPicPr>
        <p:blipFill>
          <a:blip r:embed="rId6"/>
          <a:srcRect/>
          <a:stretch>
            <a:fillRect/>
          </a:stretch>
        </p:blipFill>
        <p:spPr bwMode="auto">
          <a:xfrm>
            <a:off x="5191125" y="990600"/>
            <a:ext cx="1430338" cy="2057400"/>
          </a:xfrm>
          <a:prstGeom prst="rect">
            <a:avLst/>
          </a:prstGeom>
          <a:noFill/>
          <a:ln w="9525">
            <a:noFill/>
            <a:miter lim="800000"/>
            <a:headEnd/>
            <a:tailEnd/>
          </a:ln>
        </p:spPr>
      </p:pic>
      <p:pic>
        <p:nvPicPr>
          <p:cNvPr id="20488" name="Picture 18" descr="900000s~ ThomasXSmith Logan UT"/>
          <p:cNvPicPr>
            <a:picLocks noChangeAspect="1" noChangeArrowheads="1"/>
          </p:cNvPicPr>
          <p:nvPr/>
        </p:nvPicPr>
        <p:blipFill>
          <a:blip r:embed="rId7"/>
          <a:srcRect/>
          <a:stretch>
            <a:fillRect/>
          </a:stretch>
        </p:blipFill>
        <p:spPr bwMode="auto">
          <a:xfrm>
            <a:off x="457200" y="990600"/>
            <a:ext cx="1454150" cy="2057400"/>
          </a:xfrm>
          <a:prstGeom prst="rect">
            <a:avLst/>
          </a:prstGeom>
          <a:noFill/>
          <a:ln w="38100" cmpd="thickThin">
            <a:solidFill>
              <a:schemeClr val="tx1"/>
            </a:solidFill>
            <a:miter lim="800000"/>
            <a:headEnd/>
            <a:tailEnd/>
          </a:ln>
        </p:spPr>
      </p:pic>
      <p:pic>
        <p:nvPicPr>
          <p:cNvPr id="20489" name="Picture 21" descr="000000~ Annie Howe Smith Logan UT"/>
          <p:cNvPicPr>
            <a:picLocks noChangeAspect="1" noChangeArrowheads="1"/>
          </p:cNvPicPr>
          <p:nvPr/>
        </p:nvPicPr>
        <p:blipFill>
          <a:blip r:embed="rId8"/>
          <a:srcRect/>
          <a:stretch>
            <a:fillRect/>
          </a:stretch>
        </p:blipFill>
        <p:spPr bwMode="auto">
          <a:xfrm>
            <a:off x="2667000" y="974725"/>
            <a:ext cx="1476375" cy="2143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Number Placeholder 5"/>
          <p:cNvSpPr txBox="1">
            <a:spLocks noGrp="1"/>
          </p:cNvSpPr>
          <p:nvPr/>
        </p:nvSpPr>
        <p:spPr bwMode="auto">
          <a:xfrm>
            <a:off x="8686800" y="6553200"/>
            <a:ext cx="457200" cy="307975"/>
          </a:xfrm>
          <a:prstGeom prst="rect">
            <a:avLst/>
          </a:prstGeom>
          <a:noFill/>
          <a:ln w="9525">
            <a:noFill/>
            <a:miter lim="800000"/>
            <a:headEnd/>
            <a:tailEnd/>
          </a:ln>
        </p:spPr>
        <p:txBody>
          <a:bodyPr/>
          <a:lstStyle/>
          <a:p>
            <a:pPr algn="r"/>
            <a:fld id="{BAD9F85B-C769-40E8-8D66-DD261D3E9809}" type="slidenum">
              <a:rPr lang="en-US" sz="1000"/>
              <a:pPr algn="r"/>
              <a:t>40</a:t>
            </a:fld>
            <a:endParaRPr lang="en-US" sz="1000"/>
          </a:p>
        </p:txBody>
      </p:sp>
      <p:sp>
        <p:nvSpPr>
          <p:cNvPr id="92162" name="Text Box 3"/>
          <p:cNvSpPr txBox="1">
            <a:spLocks noChangeArrowheads="1"/>
          </p:cNvSpPr>
          <p:nvPr/>
        </p:nvSpPr>
        <p:spPr bwMode="auto">
          <a:xfrm>
            <a:off x="906463" y="60325"/>
            <a:ext cx="7596187" cy="854075"/>
          </a:xfrm>
          <a:prstGeom prst="rect">
            <a:avLst/>
          </a:prstGeom>
          <a:noFill/>
          <a:ln w="9525">
            <a:noFill/>
            <a:miter lim="800000"/>
            <a:headEnd/>
            <a:tailEnd/>
          </a:ln>
        </p:spPr>
        <p:txBody>
          <a:bodyPr wrap="none">
            <a:spAutoFit/>
          </a:bodyPr>
          <a:lstStyle/>
          <a:p>
            <a:pPr algn="ctr"/>
            <a:r>
              <a:rPr lang="en-US" sz="3200" b="1">
                <a:latin typeface="Rockwell" pitchFamily="18" charset="0"/>
              </a:rPr>
              <a:t>Teaching</a:t>
            </a:r>
          </a:p>
          <a:p>
            <a:pPr algn="ctr"/>
            <a:r>
              <a:rPr lang="en-US" b="1">
                <a:latin typeface="Rockwell" pitchFamily="18" charset="0"/>
              </a:rPr>
              <a:t>LaBelle, Independence, Burton, &amp; Cedar Point Schools:  1904-1930</a:t>
            </a:r>
          </a:p>
        </p:txBody>
      </p:sp>
      <p:grpSp>
        <p:nvGrpSpPr>
          <p:cNvPr id="92163" name="Group 20"/>
          <p:cNvGrpSpPr>
            <a:grpSpLocks/>
          </p:cNvGrpSpPr>
          <p:nvPr/>
        </p:nvGrpSpPr>
        <p:grpSpPr bwMode="auto">
          <a:xfrm>
            <a:off x="304800" y="3946525"/>
            <a:ext cx="3048000" cy="2835275"/>
            <a:chOff x="192" y="2486"/>
            <a:chExt cx="1920" cy="1786"/>
          </a:xfrm>
        </p:grpSpPr>
        <p:pic>
          <p:nvPicPr>
            <p:cNvPr id="92173" name="Picture 17" descr="250000~ DwinnaSmith School Picture MiddleBack Cedar Point Lyman ID"/>
            <p:cNvPicPr>
              <a:picLocks noChangeAspect="1" noChangeArrowheads="1"/>
            </p:cNvPicPr>
            <p:nvPr/>
          </p:nvPicPr>
          <p:blipFill>
            <a:blip r:embed="rId3"/>
            <a:srcRect/>
            <a:stretch>
              <a:fillRect/>
            </a:stretch>
          </p:blipFill>
          <p:spPr bwMode="auto">
            <a:xfrm>
              <a:off x="240" y="2486"/>
              <a:ext cx="1872" cy="1786"/>
            </a:xfrm>
            <a:prstGeom prst="rect">
              <a:avLst/>
            </a:prstGeom>
            <a:noFill/>
            <a:ln w="44450" cmpd="thickThin">
              <a:solidFill>
                <a:schemeClr val="tx1"/>
              </a:solidFill>
              <a:miter lim="800000"/>
              <a:headEnd/>
              <a:tailEnd/>
            </a:ln>
          </p:spPr>
        </p:pic>
        <p:sp>
          <p:nvSpPr>
            <p:cNvPr id="92174" name="Rectangle 13"/>
            <p:cNvSpPr>
              <a:spLocks noChangeArrowheads="1"/>
            </p:cNvSpPr>
            <p:nvPr/>
          </p:nvSpPr>
          <p:spPr bwMode="auto">
            <a:xfrm>
              <a:off x="192" y="2513"/>
              <a:ext cx="1090" cy="399"/>
            </a:xfrm>
            <a:prstGeom prst="rect">
              <a:avLst/>
            </a:prstGeom>
            <a:noFill/>
            <a:ln w="12700">
              <a:noFill/>
              <a:miter lim="800000"/>
              <a:headEnd type="none" w="sm" len="sm"/>
              <a:tailEnd type="none" w="sm" len="sm"/>
            </a:ln>
          </p:spPr>
          <p:txBody>
            <a:bodyPr/>
            <a:lstStyle/>
            <a:p>
              <a:r>
                <a:rPr lang="en-US" sz="800">
                  <a:solidFill>
                    <a:srgbClr val="000000"/>
                  </a:solidFill>
                </a:rPr>
                <a:t>~1925:  Dwinna Smith, 2</a:t>
              </a:r>
              <a:r>
                <a:rPr lang="en-US" sz="800" baseline="30000">
                  <a:solidFill>
                    <a:srgbClr val="000000"/>
                  </a:solidFill>
                </a:rPr>
                <a:t>nd</a:t>
              </a:r>
              <a:r>
                <a:rPr lang="en-US" sz="800">
                  <a:solidFill>
                    <a:srgbClr val="000000"/>
                  </a:solidFill>
                </a:rPr>
                <a:t> </a:t>
              </a:r>
            </a:p>
            <a:p>
              <a:r>
                <a:rPr lang="en-US" sz="800">
                  <a:solidFill>
                    <a:srgbClr val="000000"/>
                  </a:solidFill>
                </a:rPr>
                <a:t>row from back middle; </a:t>
              </a:r>
            </a:p>
            <a:p>
              <a:r>
                <a:rPr lang="en-US" sz="800">
                  <a:solidFill>
                    <a:srgbClr val="000000"/>
                  </a:solidFill>
                </a:rPr>
                <a:t>Cedar Point School, </a:t>
              </a:r>
            </a:p>
            <a:p>
              <a:r>
                <a:rPr lang="en-US" sz="800">
                  <a:solidFill>
                    <a:srgbClr val="000000"/>
                  </a:solidFill>
                </a:rPr>
                <a:t>Thornton, ID</a:t>
              </a:r>
              <a:endParaRPr lang="en-US"/>
            </a:p>
          </p:txBody>
        </p:sp>
      </p:grpSp>
      <p:grpSp>
        <p:nvGrpSpPr>
          <p:cNvPr id="92164" name="Group 21"/>
          <p:cNvGrpSpPr>
            <a:grpSpLocks/>
          </p:cNvGrpSpPr>
          <p:nvPr/>
        </p:nvGrpSpPr>
        <p:grpSpPr bwMode="auto">
          <a:xfrm>
            <a:off x="874713" y="1035050"/>
            <a:ext cx="4953000" cy="2530475"/>
            <a:chOff x="551" y="652"/>
            <a:chExt cx="3120" cy="1594"/>
          </a:xfrm>
        </p:grpSpPr>
        <p:pic>
          <p:nvPicPr>
            <p:cNvPr id="92171" name="Picture 18" descr="270400~ Dwinna Smith 8thGrade Back CedarPointSchool Lyman ID"/>
            <p:cNvPicPr>
              <a:picLocks noChangeAspect="1" noChangeArrowheads="1"/>
            </p:cNvPicPr>
            <p:nvPr/>
          </p:nvPicPr>
          <p:blipFill>
            <a:blip r:embed="rId4"/>
            <a:srcRect/>
            <a:stretch>
              <a:fillRect/>
            </a:stretch>
          </p:blipFill>
          <p:spPr bwMode="auto">
            <a:xfrm>
              <a:off x="551" y="652"/>
              <a:ext cx="3120" cy="1594"/>
            </a:xfrm>
            <a:prstGeom prst="rect">
              <a:avLst/>
            </a:prstGeom>
            <a:noFill/>
            <a:ln w="44450" cmpd="thickThin">
              <a:solidFill>
                <a:schemeClr val="tx1"/>
              </a:solidFill>
              <a:miter lim="800000"/>
              <a:headEnd/>
              <a:tailEnd/>
            </a:ln>
          </p:spPr>
        </p:pic>
        <p:sp>
          <p:nvSpPr>
            <p:cNvPr id="92172" name="Rectangle 16"/>
            <p:cNvSpPr>
              <a:spLocks noChangeArrowheads="1"/>
            </p:cNvSpPr>
            <p:nvPr/>
          </p:nvSpPr>
          <p:spPr bwMode="auto">
            <a:xfrm>
              <a:off x="1359" y="672"/>
              <a:ext cx="1186" cy="289"/>
            </a:xfrm>
            <a:prstGeom prst="rect">
              <a:avLst/>
            </a:prstGeom>
            <a:noFill/>
            <a:ln w="12700">
              <a:noFill/>
              <a:miter lim="800000"/>
              <a:headEnd type="none" w="sm" len="sm"/>
              <a:tailEnd type="none" w="sm" len="sm"/>
            </a:ln>
          </p:spPr>
          <p:txBody>
            <a:bodyPr/>
            <a:lstStyle/>
            <a:p>
              <a:r>
                <a:rPr lang="en-US" sz="800">
                  <a:solidFill>
                    <a:srgbClr val="000000"/>
                  </a:solidFill>
                </a:rPr>
                <a:t>~Apr 1927: Dwinna Smith, 8</a:t>
              </a:r>
              <a:r>
                <a:rPr lang="en-US" sz="800" baseline="30000">
                  <a:solidFill>
                    <a:srgbClr val="000000"/>
                  </a:solidFill>
                </a:rPr>
                <a:t>th</a:t>
              </a:r>
              <a:r>
                <a:rPr lang="en-US" sz="800">
                  <a:solidFill>
                    <a:srgbClr val="000000"/>
                  </a:solidFill>
                </a:rPr>
                <a:t> Grade, </a:t>
              </a:r>
            </a:p>
            <a:p>
              <a:r>
                <a:rPr lang="en-US" sz="800">
                  <a:solidFill>
                    <a:srgbClr val="000000"/>
                  </a:solidFill>
                </a:rPr>
                <a:t>back center left, Cedar Point School; </a:t>
              </a:r>
            </a:p>
            <a:p>
              <a:r>
                <a:rPr lang="en-US" sz="800">
                  <a:solidFill>
                    <a:srgbClr val="000000"/>
                  </a:solidFill>
                </a:rPr>
                <a:t>Lyman, ID</a:t>
              </a:r>
              <a:endParaRPr lang="en-US"/>
            </a:p>
          </p:txBody>
        </p:sp>
      </p:grpSp>
      <p:grpSp>
        <p:nvGrpSpPr>
          <p:cNvPr id="92165" name="Group 17"/>
          <p:cNvGrpSpPr>
            <a:grpSpLocks/>
          </p:cNvGrpSpPr>
          <p:nvPr/>
        </p:nvGrpSpPr>
        <p:grpSpPr bwMode="auto">
          <a:xfrm>
            <a:off x="6553200" y="914400"/>
            <a:ext cx="2179638" cy="2716213"/>
            <a:chOff x="1447" y="2448"/>
            <a:chExt cx="1373" cy="1711"/>
          </a:xfrm>
        </p:grpSpPr>
        <p:pic>
          <p:nvPicPr>
            <p:cNvPr id="92169" name="Picture 18" descr="100922 JimJenson IndependenceSchoolBell RexburgID"/>
            <p:cNvPicPr preferRelativeResize="0">
              <a:picLocks noChangeAspect="1" noChangeArrowheads="1"/>
            </p:cNvPicPr>
            <p:nvPr/>
          </p:nvPicPr>
          <p:blipFill>
            <a:blip r:embed="rId5"/>
            <a:srcRect/>
            <a:stretch>
              <a:fillRect/>
            </a:stretch>
          </p:blipFill>
          <p:spPr bwMode="auto">
            <a:xfrm>
              <a:off x="1500" y="2448"/>
              <a:ext cx="1260" cy="1680"/>
            </a:xfrm>
            <a:prstGeom prst="rect">
              <a:avLst/>
            </a:prstGeom>
            <a:noFill/>
            <a:ln w="44450" cmpd="thinThick">
              <a:solidFill>
                <a:srgbClr val="000000"/>
              </a:solidFill>
              <a:miter lim="800000"/>
              <a:headEnd/>
              <a:tailEnd/>
            </a:ln>
          </p:spPr>
        </p:pic>
        <p:sp>
          <p:nvSpPr>
            <p:cNvPr id="92170" name="Text Box 19"/>
            <p:cNvSpPr txBox="1">
              <a:spLocks noChangeArrowheads="1"/>
            </p:cNvSpPr>
            <p:nvPr/>
          </p:nvSpPr>
          <p:spPr bwMode="auto">
            <a:xfrm>
              <a:off x="1447" y="3870"/>
              <a:ext cx="1373" cy="289"/>
            </a:xfrm>
            <a:prstGeom prst="rect">
              <a:avLst/>
            </a:prstGeom>
            <a:noFill/>
            <a:ln w="9525">
              <a:noFill/>
              <a:miter lim="800000"/>
              <a:headEnd/>
              <a:tailEnd/>
            </a:ln>
          </p:spPr>
          <p:txBody>
            <a:bodyPr/>
            <a:lstStyle/>
            <a:p>
              <a:r>
                <a:rPr lang="en-US" sz="800">
                  <a:solidFill>
                    <a:srgbClr val="FFFFFF"/>
                  </a:solidFill>
                </a:rPr>
                <a:t>22 Sep 2010: Jim Jenson, grandson of </a:t>
              </a:r>
            </a:p>
            <a:p>
              <a:r>
                <a:rPr lang="en-US" sz="800">
                  <a:solidFill>
                    <a:srgbClr val="FFFFFF"/>
                  </a:solidFill>
                </a:rPr>
                <a:t>George &amp; Martha Marler; Old Independence</a:t>
              </a:r>
            </a:p>
            <a:p>
              <a:r>
                <a:rPr lang="en-US" sz="800">
                  <a:solidFill>
                    <a:srgbClr val="FFFFFF"/>
                  </a:solidFill>
                </a:rPr>
                <a:t>School bell, Jenson farm, Rexburg, ID</a:t>
              </a:r>
              <a:endParaRPr lang="en-US"/>
            </a:p>
          </p:txBody>
        </p:sp>
      </p:grpSp>
      <p:grpSp>
        <p:nvGrpSpPr>
          <p:cNvPr id="92166" name="Group 19"/>
          <p:cNvGrpSpPr>
            <a:grpSpLocks/>
          </p:cNvGrpSpPr>
          <p:nvPr/>
        </p:nvGrpSpPr>
        <p:grpSpPr bwMode="auto">
          <a:xfrm>
            <a:off x="4267200" y="3962400"/>
            <a:ext cx="4078288" cy="2667000"/>
            <a:chOff x="2688" y="2496"/>
            <a:chExt cx="2569" cy="1680"/>
          </a:xfrm>
        </p:grpSpPr>
        <p:pic>
          <p:nvPicPr>
            <p:cNvPr id="92167" name="Picture 16" descr="240600~ CurtisHansenJennieHuntGeneveiveAndersonHenryLarsonEldaPeltonMarySmithKerpsKraus GraduationIndependenceSchoolID"/>
            <p:cNvPicPr>
              <a:picLocks noChangeAspect="1" noChangeArrowheads="1"/>
            </p:cNvPicPr>
            <p:nvPr/>
          </p:nvPicPr>
          <p:blipFill>
            <a:blip r:embed="rId6"/>
            <a:srcRect/>
            <a:stretch>
              <a:fillRect/>
            </a:stretch>
          </p:blipFill>
          <p:spPr bwMode="auto">
            <a:xfrm>
              <a:off x="2688" y="2496"/>
              <a:ext cx="2544" cy="1614"/>
            </a:xfrm>
            <a:prstGeom prst="rect">
              <a:avLst/>
            </a:prstGeom>
            <a:noFill/>
            <a:ln w="44450" cmpd="thickThin">
              <a:solidFill>
                <a:schemeClr val="tx1"/>
              </a:solidFill>
              <a:miter lim="800000"/>
              <a:headEnd/>
              <a:tailEnd/>
            </a:ln>
          </p:spPr>
        </p:pic>
        <p:sp>
          <p:nvSpPr>
            <p:cNvPr id="92168" name="Rectangle 22"/>
            <p:cNvSpPr>
              <a:spLocks noChangeArrowheads="1"/>
            </p:cNvSpPr>
            <p:nvPr/>
          </p:nvSpPr>
          <p:spPr bwMode="auto">
            <a:xfrm>
              <a:off x="2688" y="3926"/>
              <a:ext cx="2569" cy="250"/>
            </a:xfrm>
            <a:prstGeom prst="rect">
              <a:avLst/>
            </a:prstGeom>
            <a:noFill/>
            <a:ln w="12700">
              <a:noFill/>
              <a:miter lim="800000"/>
              <a:headEnd type="none" w="sm" len="sm"/>
              <a:tailEnd type="none" w="sm" len="sm"/>
            </a:ln>
          </p:spPr>
          <p:txBody>
            <a:bodyPr/>
            <a:lstStyle/>
            <a:p>
              <a:r>
                <a:rPr lang="en-US" sz="800">
                  <a:solidFill>
                    <a:srgbClr val="FFFFFF"/>
                  </a:solidFill>
                </a:rPr>
                <a:t>~Jun 1924:  Back, L&gt;R: Curtis Hansen, Jennie Hunt, Henry Larson, Mary </a:t>
              </a:r>
            </a:p>
            <a:p>
              <a:r>
                <a:rPr lang="en-US" sz="800">
                  <a:solidFill>
                    <a:srgbClr val="FFFFFF"/>
                  </a:solidFill>
                </a:rPr>
                <a:t>Smith, Kerps Kraus  Genevieve Anderson &amp; Elda Pelton (sitting)</a:t>
              </a:r>
              <a:endParaRPr lang="en-US"/>
            </a:p>
          </p:txBody>
        </p:sp>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Number Placeholder 5"/>
          <p:cNvSpPr txBox="1">
            <a:spLocks noGrp="1"/>
          </p:cNvSpPr>
          <p:nvPr/>
        </p:nvSpPr>
        <p:spPr bwMode="auto">
          <a:xfrm>
            <a:off x="8763000" y="6553200"/>
            <a:ext cx="381000" cy="307975"/>
          </a:xfrm>
          <a:prstGeom prst="rect">
            <a:avLst/>
          </a:prstGeom>
          <a:noFill/>
          <a:ln w="9525">
            <a:noFill/>
            <a:miter lim="800000"/>
            <a:headEnd/>
            <a:tailEnd/>
          </a:ln>
        </p:spPr>
        <p:txBody>
          <a:bodyPr/>
          <a:lstStyle/>
          <a:p>
            <a:pPr algn="r"/>
            <a:fld id="{0F51C0A3-C75D-4D40-82BF-94D71B0A797A}" type="slidenum">
              <a:rPr lang="en-US" sz="1000"/>
              <a:pPr algn="r"/>
              <a:t>41</a:t>
            </a:fld>
            <a:endParaRPr lang="en-US" sz="1000"/>
          </a:p>
        </p:txBody>
      </p:sp>
      <p:sp>
        <p:nvSpPr>
          <p:cNvPr id="94210" name="Text Box 3"/>
          <p:cNvSpPr txBox="1">
            <a:spLocks noChangeArrowheads="1"/>
          </p:cNvSpPr>
          <p:nvPr/>
        </p:nvSpPr>
        <p:spPr bwMode="auto">
          <a:xfrm>
            <a:off x="838200" y="155575"/>
            <a:ext cx="7877175" cy="579438"/>
          </a:xfrm>
          <a:prstGeom prst="rect">
            <a:avLst/>
          </a:prstGeom>
          <a:noFill/>
          <a:ln w="9525">
            <a:noFill/>
            <a:miter lim="800000"/>
            <a:headEnd/>
            <a:tailEnd/>
          </a:ln>
        </p:spPr>
        <p:txBody>
          <a:bodyPr wrap="none">
            <a:spAutoFit/>
          </a:bodyPr>
          <a:lstStyle/>
          <a:p>
            <a:r>
              <a:rPr lang="en-US" sz="3200" b="1">
                <a:latin typeface="Rockwell" pitchFamily="18" charset="0"/>
              </a:rPr>
              <a:t>Family, Faith, Service, &amp; Dry Farming</a:t>
            </a:r>
          </a:p>
        </p:txBody>
      </p:sp>
      <p:grpSp>
        <p:nvGrpSpPr>
          <p:cNvPr id="94211" name="Group 7"/>
          <p:cNvGrpSpPr>
            <a:grpSpLocks/>
          </p:cNvGrpSpPr>
          <p:nvPr/>
        </p:nvGrpSpPr>
        <p:grpSpPr bwMode="auto">
          <a:xfrm>
            <a:off x="609600" y="1524000"/>
            <a:ext cx="2312988" cy="2900363"/>
            <a:chOff x="1782" y="2244"/>
            <a:chExt cx="1457" cy="1827"/>
          </a:xfrm>
        </p:grpSpPr>
        <p:pic>
          <p:nvPicPr>
            <p:cNvPr id="94224" name="Picture 8" descr="300720 Dwinna Smith &amp; Harold Bennett car drive near Thorton ID"/>
            <p:cNvPicPr>
              <a:picLocks noChangeAspect="1" noChangeArrowheads="1"/>
            </p:cNvPicPr>
            <p:nvPr/>
          </p:nvPicPr>
          <p:blipFill>
            <a:blip r:embed="rId3"/>
            <a:srcRect/>
            <a:stretch>
              <a:fillRect/>
            </a:stretch>
          </p:blipFill>
          <p:spPr bwMode="auto">
            <a:xfrm>
              <a:off x="1824" y="2256"/>
              <a:ext cx="1415" cy="1815"/>
            </a:xfrm>
            <a:prstGeom prst="rect">
              <a:avLst/>
            </a:prstGeom>
            <a:noFill/>
            <a:ln w="44450" cmpd="thinThick">
              <a:solidFill>
                <a:srgbClr val="000000"/>
              </a:solidFill>
              <a:miter lim="800000"/>
              <a:headEnd/>
              <a:tailEnd/>
            </a:ln>
          </p:spPr>
        </p:pic>
        <p:sp>
          <p:nvSpPr>
            <p:cNvPr id="94225" name="Text Box 9"/>
            <p:cNvSpPr txBox="1">
              <a:spLocks noChangeArrowheads="1"/>
            </p:cNvSpPr>
            <p:nvPr/>
          </p:nvSpPr>
          <p:spPr bwMode="auto">
            <a:xfrm>
              <a:off x="1782" y="2244"/>
              <a:ext cx="987" cy="212"/>
            </a:xfrm>
            <a:prstGeom prst="rect">
              <a:avLst/>
            </a:prstGeom>
            <a:noFill/>
            <a:ln w="9525">
              <a:noFill/>
              <a:miter lim="800000"/>
              <a:headEnd/>
              <a:tailEnd/>
            </a:ln>
          </p:spPr>
          <p:txBody>
            <a:bodyPr/>
            <a:lstStyle/>
            <a:p>
              <a:r>
                <a:rPr lang="en-US" sz="800">
                  <a:solidFill>
                    <a:srgbClr val="FFFFFF"/>
                  </a:solidFill>
                </a:rPr>
                <a:t>20 July 1920: Dwinna </a:t>
              </a:r>
            </a:p>
            <a:p>
              <a:r>
                <a:rPr lang="en-US" sz="800">
                  <a:solidFill>
                    <a:srgbClr val="FFFFFF"/>
                  </a:solidFill>
                </a:rPr>
                <a:t>Smith &amp; Harold Bennett, Idaho</a:t>
              </a:r>
              <a:endParaRPr lang="en-US"/>
            </a:p>
          </p:txBody>
        </p:sp>
      </p:grpSp>
      <p:grpSp>
        <p:nvGrpSpPr>
          <p:cNvPr id="94212" name="Group 23"/>
          <p:cNvGrpSpPr>
            <a:grpSpLocks/>
          </p:cNvGrpSpPr>
          <p:nvPr/>
        </p:nvGrpSpPr>
        <p:grpSpPr bwMode="auto">
          <a:xfrm>
            <a:off x="914400" y="4576763"/>
            <a:ext cx="3581400" cy="2205037"/>
            <a:chOff x="672" y="2660"/>
            <a:chExt cx="2256" cy="1389"/>
          </a:xfrm>
        </p:grpSpPr>
        <p:pic>
          <p:nvPicPr>
            <p:cNvPr id="94222" name="Picture 22" descr="290000~ DwinnaSmithCleiveSpauldingDoraLeeAndersonReneeHertigRobinsonCharlesThomasonGleniceSmith ThortonID"/>
            <p:cNvPicPr>
              <a:picLocks noChangeAspect="1" noChangeArrowheads="1"/>
            </p:cNvPicPr>
            <p:nvPr/>
          </p:nvPicPr>
          <p:blipFill>
            <a:blip r:embed="rId4"/>
            <a:srcRect/>
            <a:stretch>
              <a:fillRect/>
            </a:stretch>
          </p:blipFill>
          <p:spPr bwMode="auto">
            <a:xfrm>
              <a:off x="672" y="2660"/>
              <a:ext cx="2208" cy="1370"/>
            </a:xfrm>
            <a:prstGeom prst="rect">
              <a:avLst/>
            </a:prstGeom>
            <a:noFill/>
            <a:ln w="44450" cmpd="thickThin">
              <a:solidFill>
                <a:schemeClr val="tx1"/>
              </a:solidFill>
              <a:miter lim="800000"/>
              <a:headEnd/>
              <a:tailEnd/>
            </a:ln>
          </p:spPr>
        </p:pic>
        <p:sp>
          <p:nvSpPr>
            <p:cNvPr id="94223" name="Rectangle 6"/>
            <p:cNvSpPr>
              <a:spLocks noChangeArrowheads="1"/>
            </p:cNvSpPr>
            <p:nvPr/>
          </p:nvSpPr>
          <p:spPr bwMode="auto">
            <a:xfrm>
              <a:off x="672" y="3837"/>
              <a:ext cx="2256" cy="212"/>
            </a:xfrm>
            <a:prstGeom prst="rect">
              <a:avLst/>
            </a:prstGeom>
            <a:noFill/>
            <a:ln w="12700">
              <a:noFill/>
              <a:miter lim="800000"/>
              <a:headEnd type="none" w="sm" len="sm"/>
              <a:tailEnd type="none" w="sm" len="sm"/>
            </a:ln>
          </p:spPr>
          <p:txBody>
            <a:bodyPr/>
            <a:lstStyle/>
            <a:p>
              <a:r>
                <a:rPr lang="en-US" sz="800">
                  <a:solidFill>
                    <a:srgbClr val="FFFFFF"/>
                  </a:solidFill>
                </a:rPr>
                <a:t>~1929:  L&gt;R -Dwinna Smith, Cleive Spaulding, Dora Lee Anderson, </a:t>
              </a:r>
            </a:p>
            <a:p>
              <a:r>
                <a:rPr lang="en-US" sz="800">
                  <a:solidFill>
                    <a:srgbClr val="FFFFFF"/>
                  </a:solidFill>
                </a:rPr>
                <a:t>Renee Hertig Robinson, Charles Thomason, Glenice Smith; Thornton, ID</a:t>
              </a:r>
              <a:endParaRPr lang="en-US"/>
            </a:p>
          </p:txBody>
        </p:sp>
      </p:grpSp>
      <p:grpSp>
        <p:nvGrpSpPr>
          <p:cNvPr id="94213" name="Group 25"/>
          <p:cNvGrpSpPr>
            <a:grpSpLocks/>
          </p:cNvGrpSpPr>
          <p:nvPr/>
        </p:nvGrpSpPr>
        <p:grpSpPr bwMode="auto">
          <a:xfrm>
            <a:off x="6324600" y="2387600"/>
            <a:ext cx="2187575" cy="3403600"/>
            <a:chOff x="3984" y="1504"/>
            <a:chExt cx="1378" cy="2144"/>
          </a:xfrm>
        </p:grpSpPr>
        <p:pic>
          <p:nvPicPr>
            <p:cNvPr id="94220" name="Picture 24" descr="450000~ EugeneSmith PlowingBeets on his Farm ThorntonID"/>
            <p:cNvPicPr>
              <a:picLocks noChangeAspect="1" noChangeArrowheads="1"/>
            </p:cNvPicPr>
            <p:nvPr/>
          </p:nvPicPr>
          <p:blipFill>
            <a:blip r:embed="rId5"/>
            <a:srcRect/>
            <a:stretch>
              <a:fillRect/>
            </a:stretch>
          </p:blipFill>
          <p:spPr bwMode="auto">
            <a:xfrm>
              <a:off x="3984" y="1536"/>
              <a:ext cx="1378" cy="2112"/>
            </a:xfrm>
            <a:prstGeom prst="rect">
              <a:avLst/>
            </a:prstGeom>
            <a:noFill/>
            <a:ln w="44450" cmpd="thickThin">
              <a:solidFill>
                <a:schemeClr val="tx1"/>
              </a:solidFill>
              <a:miter lim="800000"/>
              <a:headEnd/>
              <a:tailEnd/>
            </a:ln>
          </p:spPr>
        </p:pic>
        <p:sp>
          <p:nvSpPr>
            <p:cNvPr id="94221" name="Text Box 15"/>
            <p:cNvSpPr txBox="1">
              <a:spLocks noChangeArrowheads="1"/>
            </p:cNvSpPr>
            <p:nvPr/>
          </p:nvSpPr>
          <p:spPr bwMode="auto">
            <a:xfrm>
              <a:off x="4057" y="1504"/>
              <a:ext cx="1132" cy="212"/>
            </a:xfrm>
            <a:prstGeom prst="rect">
              <a:avLst/>
            </a:prstGeom>
            <a:noFill/>
            <a:ln w="9525">
              <a:noFill/>
              <a:miter lim="800000"/>
              <a:headEnd/>
              <a:tailEnd/>
            </a:ln>
          </p:spPr>
          <p:txBody>
            <a:bodyPr/>
            <a:lstStyle/>
            <a:p>
              <a:r>
                <a:rPr lang="en-US" sz="800">
                  <a:solidFill>
                    <a:srgbClr val="000000"/>
                  </a:solidFill>
                </a:rPr>
                <a:t>~1945:  Eugene Smith in Beet Field</a:t>
              </a:r>
            </a:p>
            <a:p>
              <a:r>
                <a:rPr lang="en-US" sz="800">
                  <a:solidFill>
                    <a:srgbClr val="000000"/>
                  </a:solidFill>
                </a:rPr>
                <a:t>Thornton Farm, ID</a:t>
              </a:r>
              <a:endParaRPr lang="en-US"/>
            </a:p>
          </p:txBody>
        </p:sp>
      </p:grpSp>
      <p:sp>
        <p:nvSpPr>
          <p:cNvPr id="94214" name="Text Box 16"/>
          <p:cNvSpPr txBox="1">
            <a:spLocks noChangeArrowheads="1"/>
          </p:cNvSpPr>
          <p:nvPr/>
        </p:nvSpPr>
        <p:spPr bwMode="auto">
          <a:xfrm>
            <a:off x="5946775" y="1230313"/>
            <a:ext cx="3044825" cy="366712"/>
          </a:xfrm>
          <a:prstGeom prst="rect">
            <a:avLst/>
          </a:prstGeom>
          <a:noFill/>
          <a:ln w="9525">
            <a:noFill/>
            <a:miter lim="800000"/>
            <a:headEnd/>
            <a:tailEnd/>
          </a:ln>
        </p:spPr>
        <p:txBody>
          <a:bodyPr wrap="none">
            <a:spAutoFit/>
          </a:bodyPr>
          <a:lstStyle/>
          <a:p>
            <a:r>
              <a:rPr lang="en-US">
                <a:latin typeface="Rockwell" pitchFamily="18" charset="0"/>
              </a:rPr>
              <a:t>Eugene’s 3 Farm Accidents</a:t>
            </a:r>
          </a:p>
        </p:txBody>
      </p:sp>
      <p:sp>
        <p:nvSpPr>
          <p:cNvPr id="94215" name="Text Box 17"/>
          <p:cNvSpPr txBox="1">
            <a:spLocks noChangeArrowheads="1"/>
          </p:cNvSpPr>
          <p:nvPr/>
        </p:nvSpPr>
        <p:spPr bwMode="auto">
          <a:xfrm>
            <a:off x="6172200" y="1506538"/>
            <a:ext cx="2641600" cy="822325"/>
          </a:xfrm>
          <a:prstGeom prst="rect">
            <a:avLst/>
          </a:prstGeom>
          <a:noFill/>
          <a:ln w="9525">
            <a:noFill/>
            <a:miter lim="800000"/>
            <a:headEnd/>
            <a:tailEnd/>
          </a:ln>
        </p:spPr>
        <p:txBody>
          <a:bodyPr wrap="none">
            <a:spAutoFit/>
          </a:bodyPr>
          <a:lstStyle/>
          <a:p>
            <a:pPr marL="342900" indent="-342900"/>
            <a:r>
              <a:rPr lang="en-US" sz="1200"/>
              <a:t>1924:  Horse bucks him in the field</a:t>
            </a:r>
          </a:p>
          <a:p>
            <a:pPr marL="342900" indent="-342900"/>
            <a:r>
              <a:rPr lang="en-US" sz="1200"/>
              <a:t>1926:  Horse kicks and breaks ankle</a:t>
            </a:r>
          </a:p>
          <a:p>
            <a:pPr marL="342900" indent="-342900"/>
            <a:r>
              <a:rPr lang="en-US" sz="1200"/>
              <a:t>1944:  Horses got spooked dragged </a:t>
            </a:r>
          </a:p>
          <a:p>
            <a:pPr marL="342900" indent="-342900"/>
            <a:r>
              <a:rPr lang="en-US" sz="1200"/>
              <a:t>           him behind field plane</a:t>
            </a:r>
          </a:p>
        </p:txBody>
      </p:sp>
      <p:pic>
        <p:nvPicPr>
          <p:cNvPr id="94216" name="Picture 11" descr="300704 Glenice Anderson ID"/>
          <p:cNvPicPr>
            <a:picLocks noChangeAspect="1" noChangeArrowheads="1"/>
          </p:cNvPicPr>
          <p:nvPr/>
        </p:nvPicPr>
        <p:blipFill>
          <a:blip r:embed="rId6"/>
          <a:srcRect/>
          <a:stretch>
            <a:fillRect/>
          </a:stretch>
        </p:blipFill>
        <p:spPr bwMode="auto">
          <a:xfrm>
            <a:off x="3879850" y="1387475"/>
            <a:ext cx="1774825" cy="3260725"/>
          </a:xfrm>
          <a:prstGeom prst="rect">
            <a:avLst/>
          </a:prstGeom>
          <a:solidFill>
            <a:srgbClr val="FF0000">
              <a:alpha val="32156"/>
            </a:srgbClr>
          </a:solidFill>
          <a:ln w="6350">
            <a:solidFill>
              <a:srgbClr val="000000"/>
            </a:solidFill>
            <a:miter lim="800000"/>
            <a:headEnd/>
            <a:tailEnd/>
          </a:ln>
        </p:spPr>
      </p:pic>
      <p:grpSp>
        <p:nvGrpSpPr>
          <p:cNvPr id="94217" name="Group 23"/>
          <p:cNvGrpSpPr>
            <a:grpSpLocks/>
          </p:cNvGrpSpPr>
          <p:nvPr/>
        </p:nvGrpSpPr>
        <p:grpSpPr bwMode="auto">
          <a:xfrm rot="613061">
            <a:off x="4495800" y="4870450"/>
            <a:ext cx="2185988" cy="1301750"/>
            <a:chOff x="3408" y="3504"/>
            <a:chExt cx="1377" cy="820"/>
          </a:xfrm>
        </p:grpSpPr>
        <p:pic>
          <p:nvPicPr>
            <p:cNvPr id="94218" name="Picture 21"/>
            <p:cNvPicPr>
              <a:picLocks noChangeAspect="1" noChangeArrowheads="1"/>
            </p:cNvPicPr>
            <p:nvPr/>
          </p:nvPicPr>
          <p:blipFill>
            <a:blip r:embed="rId7"/>
            <a:srcRect/>
            <a:stretch>
              <a:fillRect/>
            </a:stretch>
          </p:blipFill>
          <p:spPr bwMode="auto">
            <a:xfrm>
              <a:off x="3408" y="3504"/>
              <a:ext cx="1200" cy="630"/>
            </a:xfrm>
            <a:prstGeom prst="rect">
              <a:avLst/>
            </a:prstGeom>
            <a:noFill/>
            <a:ln w="9525">
              <a:noFill/>
              <a:miter lim="800000"/>
              <a:headEnd/>
              <a:tailEnd/>
            </a:ln>
          </p:spPr>
        </p:pic>
        <p:sp>
          <p:nvSpPr>
            <p:cNvPr id="94219" name="Text Box 22"/>
            <p:cNvSpPr txBox="1">
              <a:spLocks noChangeArrowheads="1"/>
            </p:cNvSpPr>
            <p:nvPr/>
          </p:nvSpPr>
          <p:spPr bwMode="auto">
            <a:xfrm>
              <a:off x="3477" y="4093"/>
              <a:ext cx="1308" cy="231"/>
            </a:xfrm>
            <a:prstGeom prst="rect">
              <a:avLst/>
            </a:prstGeom>
            <a:noFill/>
            <a:ln w="9525">
              <a:noFill/>
              <a:miter lim="800000"/>
              <a:headEnd/>
              <a:tailEnd/>
            </a:ln>
          </p:spPr>
          <p:txBody>
            <a:bodyPr wrap="none">
              <a:spAutoFit/>
            </a:bodyPr>
            <a:lstStyle/>
            <a:p>
              <a:r>
                <a:rPr lang="en-US">
                  <a:latin typeface="CaslonNo540SwaD" pitchFamily="66" charset="0"/>
                </a:rPr>
                <a:t>The ol Blue Goose</a:t>
              </a:r>
            </a:p>
          </p:txBody>
        </p:sp>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14" descr="011023 Mary To Eugene Letter Pg1"/>
          <p:cNvPicPr>
            <a:picLocks noChangeAspect="1" noChangeArrowheads="1"/>
          </p:cNvPicPr>
          <p:nvPr/>
        </p:nvPicPr>
        <p:blipFill>
          <a:blip r:embed="rId3"/>
          <a:srcRect/>
          <a:stretch>
            <a:fillRect/>
          </a:stretch>
        </p:blipFill>
        <p:spPr bwMode="auto">
          <a:xfrm rot="-1447095">
            <a:off x="762000" y="1219200"/>
            <a:ext cx="2852738" cy="3429000"/>
          </a:xfrm>
          <a:prstGeom prst="rect">
            <a:avLst/>
          </a:prstGeom>
          <a:noFill/>
          <a:ln w="9525">
            <a:noFill/>
            <a:miter lim="800000"/>
            <a:headEnd/>
            <a:tailEnd/>
          </a:ln>
        </p:spPr>
      </p:pic>
      <p:grpSp>
        <p:nvGrpSpPr>
          <p:cNvPr id="96258" name="Group 13"/>
          <p:cNvGrpSpPr>
            <a:grpSpLocks/>
          </p:cNvGrpSpPr>
          <p:nvPr/>
        </p:nvGrpSpPr>
        <p:grpSpPr bwMode="auto">
          <a:xfrm>
            <a:off x="2786063" y="1447800"/>
            <a:ext cx="3995737" cy="2009775"/>
            <a:chOff x="1560" y="846"/>
            <a:chExt cx="2373" cy="1200"/>
          </a:xfrm>
        </p:grpSpPr>
        <p:pic>
          <p:nvPicPr>
            <p:cNvPr id="96270" name="Picture 11"/>
            <p:cNvPicPr>
              <a:picLocks noChangeAspect="1" noChangeArrowheads="1"/>
            </p:cNvPicPr>
            <p:nvPr/>
          </p:nvPicPr>
          <p:blipFill>
            <a:blip r:embed="rId4"/>
            <a:srcRect/>
            <a:stretch>
              <a:fillRect/>
            </a:stretch>
          </p:blipFill>
          <p:spPr bwMode="auto">
            <a:xfrm>
              <a:off x="1584" y="864"/>
              <a:ext cx="2349" cy="1182"/>
            </a:xfrm>
            <a:prstGeom prst="rect">
              <a:avLst/>
            </a:prstGeom>
            <a:noFill/>
            <a:ln w="44450" cmpd="thinThick">
              <a:solidFill>
                <a:schemeClr val="tx1"/>
              </a:solidFill>
              <a:miter lim="800000"/>
              <a:headEnd/>
              <a:tailEnd/>
            </a:ln>
          </p:spPr>
        </p:pic>
        <p:sp>
          <p:nvSpPr>
            <p:cNvPr id="96271" name="Text Box 12"/>
            <p:cNvSpPr txBox="1">
              <a:spLocks noChangeArrowheads="1"/>
            </p:cNvSpPr>
            <p:nvPr/>
          </p:nvSpPr>
          <p:spPr bwMode="auto">
            <a:xfrm>
              <a:off x="1560" y="846"/>
              <a:ext cx="497" cy="128"/>
            </a:xfrm>
            <a:prstGeom prst="rect">
              <a:avLst/>
            </a:prstGeom>
            <a:noFill/>
            <a:ln w="9525">
              <a:noFill/>
              <a:miter lim="800000"/>
              <a:headEnd/>
              <a:tailEnd/>
            </a:ln>
          </p:spPr>
          <p:txBody>
            <a:bodyPr wrap="none">
              <a:spAutoFit/>
            </a:bodyPr>
            <a:lstStyle/>
            <a:p>
              <a:r>
                <a:rPr lang="en-US" sz="800"/>
                <a:t>Mesa, Arizona</a:t>
              </a:r>
            </a:p>
          </p:txBody>
        </p:sp>
      </p:grpSp>
      <p:sp>
        <p:nvSpPr>
          <p:cNvPr id="96259" name="Slide Number Placeholder 5"/>
          <p:cNvSpPr txBox="1">
            <a:spLocks noGrp="1"/>
          </p:cNvSpPr>
          <p:nvPr/>
        </p:nvSpPr>
        <p:spPr bwMode="auto">
          <a:xfrm>
            <a:off x="8686800" y="6553200"/>
            <a:ext cx="457200" cy="307975"/>
          </a:xfrm>
          <a:prstGeom prst="rect">
            <a:avLst/>
          </a:prstGeom>
          <a:noFill/>
          <a:ln w="9525">
            <a:noFill/>
            <a:miter lim="800000"/>
            <a:headEnd/>
            <a:tailEnd/>
          </a:ln>
        </p:spPr>
        <p:txBody>
          <a:bodyPr/>
          <a:lstStyle/>
          <a:p>
            <a:pPr algn="r"/>
            <a:fld id="{C74706B9-AA76-4BD6-945A-79843394C0FD}" type="slidenum">
              <a:rPr lang="en-US" sz="1000"/>
              <a:pPr algn="r"/>
              <a:t>42</a:t>
            </a:fld>
            <a:endParaRPr lang="en-US" sz="1000"/>
          </a:p>
        </p:txBody>
      </p:sp>
      <p:sp>
        <p:nvSpPr>
          <p:cNvPr id="96260" name="Text Box 3"/>
          <p:cNvSpPr txBox="1">
            <a:spLocks noChangeArrowheads="1"/>
          </p:cNvSpPr>
          <p:nvPr/>
        </p:nvSpPr>
        <p:spPr bwMode="auto">
          <a:xfrm>
            <a:off x="2916238" y="76200"/>
            <a:ext cx="3408362" cy="579438"/>
          </a:xfrm>
          <a:prstGeom prst="rect">
            <a:avLst/>
          </a:prstGeom>
          <a:noFill/>
          <a:ln w="9525">
            <a:noFill/>
            <a:miter lim="800000"/>
            <a:headEnd/>
            <a:tailEnd/>
          </a:ln>
        </p:spPr>
        <p:txBody>
          <a:bodyPr wrap="none">
            <a:spAutoFit/>
          </a:bodyPr>
          <a:lstStyle/>
          <a:p>
            <a:r>
              <a:rPr lang="en-US" sz="3200" b="1"/>
              <a:t>What is of Worth</a:t>
            </a:r>
          </a:p>
        </p:txBody>
      </p:sp>
      <p:grpSp>
        <p:nvGrpSpPr>
          <p:cNvPr id="96261" name="Group 12"/>
          <p:cNvGrpSpPr>
            <a:grpSpLocks/>
          </p:cNvGrpSpPr>
          <p:nvPr/>
        </p:nvGrpSpPr>
        <p:grpSpPr bwMode="auto">
          <a:xfrm>
            <a:off x="6781800" y="1095375"/>
            <a:ext cx="2362200" cy="3087688"/>
            <a:chOff x="2026" y="1776"/>
            <a:chExt cx="1382" cy="1873"/>
          </a:xfrm>
        </p:grpSpPr>
        <p:pic>
          <p:nvPicPr>
            <p:cNvPr id="96268" name="Picture 13" descr="480700~ Mary EugeneSmith GleniceAndersonHome ThortonID"/>
            <p:cNvPicPr>
              <a:picLocks noChangeAspect="1" noChangeArrowheads="1"/>
            </p:cNvPicPr>
            <p:nvPr/>
          </p:nvPicPr>
          <p:blipFill>
            <a:blip r:embed="rId5"/>
            <a:srcRect/>
            <a:stretch>
              <a:fillRect/>
            </a:stretch>
          </p:blipFill>
          <p:spPr bwMode="auto">
            <a:xfrm>
              <a:off x="2026" y="1776"/>
              <a:ext cx="1252" cy="1872"/>
            </a:xfrm>
            <a:prstGeom prst="rect">
              <a:avLst/>
            </a:prstGeom>
            <a:noFill/>
            <a:ln w="44450" cmpd="thinThick">
              <a:solidFill>
                <a:srgbClr val="000000"/>
              </a:solidFill>
              <a:miter lim="800000"/>
              <a:headEnd/>
              <a:tailEnd/>
            </a:ln>
          </p:spPr>
        </p:pic>
        <p:sp>
          <p:nvSpPr>
            <p:cNvPr id="96269" name="Rectangle 14"/>
            <p:cNvSpPr>
              <a:spLocks noChangeArrowheads="1"/>
            </p:cNvSpPr>
            <p:nvPr/>
          </p:nvSpPr>
          <p:spPr bwMode="auto">
            <a:xfrm>
              <a:off x="2448" y="3360"/>
              <a:ext cx="960" cy="289"/>
            </a:xfrm>
            <a:prstGeom prst="rect">
              <a:avLst/>
            </a:prstGeom>
            <a:noFill/>
            <a:ln w="9525">
              <a:noFill/>
              <a:miter lim="800000"/>
              <a:headEnd/>
              <a:tailEnd/>
            </a:ln>
          </p:spPr>
          <p:txBody>
            <a:bodyPr/>
            <a:lstStyle/>
            <a:p>
              <a:r>
                <a:rPr lang="en-US" sz="800">
                  <a:solidFill>
                    <a:srgbClr val="000000"/>
                  </a:solidFill>
                </a:rPr>
                <a:t>~Jul 1948: Mary &amp; Eugene</a:t>
              </a:r>
            </a:p>
            <a:p>
              <a:r>
                <a:rPr lang="en-US" sz="800">
                  <a:solidFill>
                    <a:srgbClr val="000000"/>
                  </a:solidFill>
                </a:rPr>
                <a:t>Smith; Glenice Anderson </a:t>
              </a:r>
            </a:p>
            <a:p>
              <a:r>
                <a:rPr lang="en-US" sz="800">
                  <a:solidFill>
                    <a:srgbClr val="000000"/>
                  </a:solidFill>
                </a:rPr>
                <a:t>home, Independence, ID</a:t>
              </a:r>
              <a:endParaRPr lang="en-US"/>
            </a:p>
          </p:txBody>
        </p:sp>
      </p:grpSp>
      <p:grpSp>
        <p:nvGrpSpPr>
          <p:cNvPr id="96262" name="Group 9"/>
          <p:cNvGrpSpPr>
            <a:grpSpLocks/>
          </p:cNvGrpSpPr>
          <p:nvPr/>
        </p:nvGrpSpPr>
        <p:grpSpPr bwMode="auto">
          <a:xfrm>
            <a:off x="381000" y="2771775"/>
            <a:ext cx="2438400" cy="3810000"/>
            <a:chOff x="1886" y="666"/>
            <a:chExt cx="2002" cy="2994"/>
          </a:xfrm>
        </p:grpSpPr>
        <p:pic>
          <p:nvPicPr>
            <p:cNvPr id="96266" name="Picture 10" descr="480000 Sally Dwinna Bennett Polio Recovery Pocatello ID"/>
            <p:cNvPicPr>
              <a:picLocks noChangeAspect="1" noChangeArrowheads="1"/>
            </p:cNvPicPr>
            <p:nvPr/>
          </p:nvPicPr>
          <p:blipFill>
            <a:blip r:embed="rId6"/>
            <a:srcRect/>
            <a:stretch>
              <a:fillRect/>
            </a:stretch>
          </p:blipFill>
          <p:spPr bwMode="auto">
            <a:xfrm>
              <a:off x="1933" y="666"/>
              <a:ext cx="1895" cy="2989"/>
            </a:xfrm>
            <a:prstGeom prst="rect">
              <a:avLst/>
            </a:prstGeom>
            <a:noFill/>
            <a:ln w="44450" cmpd="thinThick">
              <a:solidFill>
                <a:srgbClr val="000000"/>
              </a:solidFill>
              <a:miter lim="800000"/>
              <a:headEnd/>
              <a:tailEnd/>
            </a:ln>
          </p:spPr>
        </p:pic>
        <p:sp>
          <p:nvSpPr>
            <p:cNvPr id="96267" name="Text Box 11"/>
            <p:cNvSpPr txBox="1">
              <a:spLocks noChangeArrowheads="1"/>
            </p:cNvSpPr>
            <p:nvPr/>
          </p:nvSpPr>
          <p:spPr bwMode="auto">
            <a:xfrm>
              <a:off x="1886" y="3448"/>
              <a:ext cx="2002" cy="212"/>
            </a:xfrm>
            <a:prstGeom prst="rect">
              <a:avLst/>
            </a:prstGeom>
            <a:noFill/>
            <a:ln w="9525">
              <a:noFill/>
              <a:miter lim="800000"/>
              <a:headEnd/>
              <a:tailEnd/>
            </a:ln>
          </p:spPr>
          <p:txBody>
            <a:bodyPr/>
            <a:lstStyle/>
            <a:p>
              <a:r>
                <a:rPr lang="en-US" sz="800">
                  <a:solidFill>
                    <a:srgbClr val="FFFFFF"/>
                  </a:solidFill>
                </a:rPr>
                <a:t>1946:  Sally and her mother, Dwinna Bennett; after returning from the Boise Convalescent Home after recovering from Polio. </a:t>
              </a:r>
              <a:endParaRPr lang="en-US"/>
            </a:p>
          </p:txBody>
        </p:sp>
      </p:grpSp>
      <p:sp>
        <p:nvSpPr>
          <p:cNvPr id="96263" name="Rectangle 16"/>
          <p:cNvSpPr>
            <a:spLocks noChangeArrowheads="1"/>
          </p:cNvSpPr>
          <p:nvPr/>
        </p:nvSpPr>
        <p:spPr bwMode="auto">
          <a:xfrm>
            <a:off x="1066800" y="609600"/>
            <a:ext cx="6248400" cy="669925"/>
          </a:xfrm>
          <a:prstGeom prst="rect">
            <a:avLst/>
          </a:prstGeom>
          <a:noFill/>
          <a:ln w="9525">
            <a:noFill/>
            <a:miter lim="800000"/>
            <a:headEnd/>
            <a:tailEnd/>
          </a:ln>
        </p:spPr>
        <p:txBody>
          <a:bodyPr anchor="ctr">
            <a:spAutoFit/>
          </a:bodyPr>
          <a:lstStyle/>
          <a:p>
            <a:r>
              <a:rPr lang="en-US" sz="1200" i="1"/>
              <a:t>"I feel Dad deserves more credit than he got for many of mother's successes.  He always stood behind her and encouraged her in her endeavors whether in the church or civically."</a:t>
            </a:r>
            <a:endParaRPr lang="en-US" sz="1200"/>
          </a:p>
          <a:p>
            <a:r>
              <a:rPr lang="en-US" sz="1400" i="1"/>
              <a:t>			</a:t>
            </a:r>
            <a:r>
              <a:rPr lang="en-US" sz="1000" i="1"/>
              <a:t>-- Dwinna Smith Bennett</a:t>
            </a:r>
          </a:p>
        </p:txBody>
      </p:sp>
      <p:pic>
        <p:nvPicPr>
          <p:cNvPr id="96264" name="Picture 17" descr="241223 Eugene Check to Mother"/>
          <p:cNvPicPr>
            <a:picLocks noChangeAspect="1" noChangeArrowheads="1"/>
          </p:cNvPicPr>
          <p:nvPr/>
        </p:nvPicPr>
        <p:blipFill>
          <a:blip r:embed="rId7"/>
          <a:srcRect/>
          <a:stretch>
            <a:fillRect/>
          </a:stretch>
        </p:blipFill>
        <p:spPr bwMode="auto">
          <a:xfrm rot="-918511">
            <a:off x="2362200" y="4114800"/>
            <a:ext cx="4222750" cy="1819275"/>
          </a:xfrm>
          <a:prstGeom prst="rect">
            <a:avLst/>
          </a:prstGeom>
          <a:noFill/>
          <a:ln w="3175">
            <a:solidFill>
              <a:schemeClr val="tx1"/>
            </a:solidFill>
            <a:miter lim="800000"/>
            <a:headEnd/>
            <a:tailEnd/>
          </a:ln>
        </p:spPr>
      </p:pic>
      <p:pic>
        <p:nvPicPr>
          <p:cNvPr id="96265" name="Picture 15" descr="480000~ EugeneMary Smith Dau Glenice Dwinna and their children Glenice home Thorton ID"/>
          <p:cNvPicPr>
            <a:picLocks noChangeAspect="1" noChangeArrowheads="1"/>
          </p:cNvPicPr>
          <p:nvPr/>
        </p:nvPicPr>
        <p:blipFill>
          <a:blip r:embed="rId8"/>
          <a:srcRect/>
          <a:stretch>
            <a:fillRect/>
          </a:stretch>
        </p:blipFill>
        <p:spPr bwMode="auto">
          <a:xfrm>
            <a:off x="5943600" y="3609975"/>
            <a:ext cx="2114550" cy="3175000"/>
          </a:xfrm>
          <a:prstGeom prst="rect">
            <a:avLst/>
          </a:prstGeom>
          <a:noFill/>
          <a:ln w="44450" cmpd="thinThick">
            <a:solidFill>
              <a:schemeClr val="tx1"/>
            </a:solid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Number Placeholder 5"/>
          <p:cNvSpPr txBox="1">
            <a:spLocks noGrp="1"/>
          </p:cNvSpPr>
          <p:nvPr/>
        </p:nvSpPr>
        <p:spPr bwMode="auto">
          <a:xfrm>
            <a:off x="8686800" y="6553200"/>
            <a:ext cx="457200" cy="307975"/>
          </a:xfrm>
          <a:prstGeom prst="rect">
            <a:avLst/>
          </a:prstGeom>
          <a:noFill/>
          <a:ln w="9525">
            <a:noFill/>
            <a:miter lim="800000"/>
            <a:headEnd/>
            <a:tailEnd/>
          </a:ln>
        </p:spPr>
        <p:txBody>
          <a:bodyPr/>
          <a:lstStyle/>
          <a:p>
            <a:pPr algn="r"/>
            <a:fld id="{B275D2DE-4E7D-431E-94F9-0E2B8E19F6B4}" type="slidenum">
              <a:rPr lang="en-US" sz="1000"/>
              <a:pPr algn="r"/>
              <a:t>43</a:t>
            </a:fld>
            <a:endParaRPr lang="en-US" sz="1000"/>
          </a:p>
        </p:txBody>
      </p:sp>
      <p:sp>
        <p:nvSpPr>
          <p:cNvPr id="100354" name="Text Box 3"/>
          <p:cNvSpPr txBox="1">
            <a:spLocks noChangeArrowheads="1"/>
          </p:cNvSpPr>
          <p:nvPr/>
        </p:nvSpPr>
        <p:spPr bwMode="auto">
          <a:xfrm>
            <a:off x="1346200" y="411163"/>
            <a:ext cx="6426200" cy="579437"/>
          </a:xfrm>
          <a:prstGeom prst="rect">
            <a:avLst/>
          </a:prstGeom>
          <a:noFill/>
          <a:ln w="9525">
            <a:noFill/>
            <a:miter lim="800000"/>
            <a:headEnd/>
            <a:tailEnd/>
          </a:ln>
        </p:spPr>
        <p:txBody>
          <a:bodyPr wrap="none">
            <a:spAutoFit/>
          </a:bodyPr>
          <a:lstStyle/>
          <a:p>
            <a:r>
              <a:rPr lang="en-US" sz="3200" b="1"/>
              <a:t>Conclusion:  Their Life’s Legacy</a:t>
            </a:r>
          </a:p>
        </p:txBody>
      </p:sp>
      <p:sp>
        <p:nvSpPr>
          <p:cNvPr id="100355" name="Rectangle 4"/>
          <p:cNvSpPr>
            <a:spLocks noChangeArrowheads="1"/>
          </p:cNvSpPr>
          <p:nvPr/>
        </p:nvSpPr>
        <p:spPr bwMode="auto">
          <a:xfrm>
            <a:off x="381000" y="1506538"/>
            <a:ext cx="8382000" cy="2730500"/>
          </a:xfrm>
          <a:prstGeom prst="rect">
            <a:avLst/>
          </a:prstGeom>
          <a:noFill/>
          <a:ln w="9525">
            <a:noFill/>
            <a:miter lim="800000"/>
            <a:headEnd/>
            <a:tailEnd/>
          </a:ln>
        </p:spPr>
        <p:txBody>
          <a:bodyPr anchor="ctr">
            <a:spAutoFit/>
          </a:bodyPr>
          <a:lstStyle/>
          <a:p>
            <a:pPr>
              <a:lnSpc>
                <a:spcPct val="160000"/>
              </a:lnSpc>
            </a:pPr>
            <a:r>
              <a:rPr lang="en-US" i="1">
                <a:latin typeface="Book Antiqua" pitchFamily="18" charset="0"/>
              </a:rPr>
              <a:t>"When I, and all were in bed, there was a most wondrous feeling of love and comfort flowing to me from the room where mother and dad were - It was like rays of sunshine, searching, penetrating to the very core of my being.  I thought, "Dear God, how wonderful, what a heavenly gift to have, that ones very presence in a home could bring such a feeling of comfort and love so as to drive out all evil to such an extent that one could not even have any unkind thoughts, I will never forget it!"</a:t>
            </a:r>
            <a:endParaRPr lang="en-US">
              <a:latin typeface="Book Antiqua" pitchFamily="18" charset="0"/>
            </a:endParaRPr>
          </a:p>
        </p:txBody>
      </p:sp>
      <p:sp>
        <p:nvSpPr>
          <p:cNvPr id="100356" name="Rectangle 5"/>
          <p:cNvSpPr>
            <a:spLocks noChangeArrowheads="1"/>
          </p:cNvSpPr>
          <p:nvPr/>
        </p:nvSpPr>
        <p:spPr bwMode="auto">
          <a:xfrm>
            <a:off x="3810000" y="4419600"/>
            <a:ext cx="3200400" cy="533400"/>
          </a:xfrm>
          <a:prstGeom prst="rect">
            <a:avLst/>
          </a:prstGeom>
          <a:noFill/>
          <a:ln w="9525">
            <a:noFill/>
            <a:miter lim="800000"/>
            <a:headEnd/>
            <a:tailEnd/>
          </a:ln>
        </p:spPr>
        <p:txBody>
          <a:bodyPr>
            <a:spAutoFit/>
          </a:bodyPr>
          <a:lstStyle/>
          <a:p>
            <a:pPr>
              <a:buFontTx/>
              <a:buChar char="-"/>
            </a:pPr>
            <a:r>
              <a:rPr lang="en-US" sz="1000" i="1"/>
              <a:t>- Dwinna Marie Smith Bennett	            </a:t>
            </a:r>
          </a:p>
          <a:p>
            <a:r>
              <a:rPr lang="en-US" sz="1000" i="1"/>
              <a:t>   . . . </a:t>
            </a:r>
            <a:r>
              <a:rPr lang="en-US" sz="900" i="1"/>
              <a:t>the final night her parents would </a:t>
            </a:r>
          </a:p>
          <a:p>
            <a:r>
              <a:rPr lang="en-US" sz="900" i="1"/>
              <a:t>    ever stay in their home again, May 1951</a:t>
            </a:r>
          </a:p>
        </p:txBody>
      </p:sp>
      <p:pic>
        <p:nvPicPr>
          <p:cNvPr id="100357" name="Picture 12" descr="410000~ Eugene Smith"/>
          <p:cNvPicPr>
            <a:picLocks noChangeAspect="1" noChangeArrowheads="1"/>
          </p:cNvPicPr>
          <p:nvPr/>
        </p:nvPicPr>
        <p:blipFill>
          <a:blip r:embed="rId3"/>
          <a:srcRect/>
          <a:stretch>
            <a:fillRect/>
          </a:stretch>
        </p:blipFill>
        <p:spPr bwMode="auto">
          <a:xfrm>
            <a:off x="1066800" y="4495800"/>
            <a:ext cx="1500188" cy="2209800"/>
          </a:xfrm>
          <a:prstGeom prst="rect">
            <a:avLst/>
          </a:prstGeom>
          <a:noFill/>
          <a:ln w="44450" cmpd="thickThin">
            <a:solidFill>
              <a:schemeClr val="tx1"/>
            </a:solidFill>
            <a:miter lim="800000"/>
            <a:headEnd/>
            <a:tailEnd/>
          </a:ln>
        </p:spPr>
      </p:pic>
      <p:pic>
        <p:nvPicPr>
          <p:cNvPr id="100358" name="Picture 13" descr="350000~ Mary Smith"/>
          <p:cNvPicPr>
            <a:picLocks noChangeAspect="1" noChangeArrowheads="1"/>
          </p:cNvPicPr>
          <p:nvPr/>
        </p:nvPicPr>
        <p:blipFill>
          <a:blip r:embed="rId4"/>
          <a:srcRect/>
          <a:stretch>
            <a:fillRect/>
          </a:stretch>
        </p:blipFill>
        <p:spPr bwMode="auto">
          <a:xfrm>
            <a:off x="6665913" y="4495800"/>
            <a:ext cx="1487487" cy="2209800"/>
          </a:xfrm>
          <a:prstGeom prst="rect">
            <a:avLst/>
          </a:prstGeom>
          <a:noFill/>
          <a:ln w="44450" cmpd="thickThin">
            <a:solidFill>
              <a:schemeClr val="tx1"/>
            </a:solid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ext Box 2"/>
          <p:cNvSpPr txBox="1">
            <a:spLocks noChangeArrowheads="1"/>
          </p:cNvSpPr>
          <p:nvPr/>
        </p:nvSpPr>
        <p:spPr bwMode="auto">
          <a:xfrm>
            <a:off x="1371600" y="1981200"/>
            <a:ext cx="6391275" cy="1830388"/>
          </a:xfrm>
          <a:prstGeom prst="rect">
            <a:avLst/>
          </a:prstGeom>
          <a:noFill/>
          <a:ln w="9525">
            <a:noFill/>
            <a:miter lim="800000"/>
            <a:headEnd/>
            <a:tailEnd/>
          </a:ln>
        </p:spPr>
        <p:txBody>
          <a:bodyPr wrap="none">
            <a:spAutoFit/>
          </a:bodyPr>
          <a:lstStyle/>
          <a:p>
            <a:pPr algn="ctr"/>
            <a:r>
              <a:rPr lang="en-US" sz="4800"/>
              <a:t>Questions/Comments?</a:t>
            </a:r>
          </a:p>
          <a:p>
            <a:pPr algn="ctr"/>
            <a:endParaRPr lang="en-US" sz="4800"/>
          </a:p>
          <a:p>
            <a:pPr algn="ctr"/>
            <a:r>
              <a:rPr lang="en-US"/>
              <a:t>drbarkdull@gmail.com</a:t>
            </a:r>
          </a:p>
        </p:txBody>
      </p:sp>
      <p:sp>
        <p:nvSpPr>
          <p:cNvPr id="102402" name="Slide Number Placeholder 5"/>
          <p:cNvSpPr txBox="1">
            <a:spLocks noGrp="1"/>
          </p:cNvSpPr>
          <p:nvPr/>
        </p:nvSpPr>
        <p:spPr bwMode="auto">
          <a:xfrm>
            <a:off x="8686800" y="6553200"/>
            <a:ext cx="457200" cy="307975"/>
          </a:xfrm>
          <a:prstGeom prst="rect">
            <a:avLst/>
          </a:prstGeom>
          <a:noFill/>
          <a:ln w="9525">
            <a:noFill/>
            <a:miter lim="800000"/>
            <a:headEnd/>
            <a:tailEnd/>
          </a:ln>
        </p:spPr>
        <p:txBody>
          <a:bodyPr/>
          <a:lstStyle/>
          <a:p>
            <a:pPr algn="r"/>
            <a:fld id="{A61DDC0E-F5DA-48C8-8B20-5708F97AC121}" type="slidenum">
              <a:rPr lang="en-US" sz="1000"/>
              <a:pPr algn="r"/>
              <a:t>44</a:t>
            </a:fld>
            <a:endParaRPr lang="en-US" sz="100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Number Placeholder 5"/>
          <p:cNvSpPr txBox="1">
            <a:spLocks noGrp="1"/>
          </p:cNvSpPr>
          <p:nvPr/>
        </p:nvSpPr>
        <p:spPr bwMode="auto">
          <a:xfrm>
            <a:off x="8839200" y="6553200"/>
            <a:ext cx="304800" cy="307975"/>
          </a:xfrm>
          <a:prstGeom prst="rect">
            <a:avLst/>
          </a:prstGeom>
          <a:noFill/>
          <a:ln w="9525">
            <a:noFill/>
            <a:miter lim="800000"/>
            <a:headEnd/>
            <a:tailEnd/>
          </a:ln>
        </p:spPr>
        <p:txBody>
          <a:bodyPr/>
          <a:lstStyle/>
          <a:p>
            <a:pPr algn="r"/>
            <a:fld id="{92516D00-AACF-44B5-B334-50ECD02300D9}" type="slidenum">
              <a:rPr lang="en-US" sz="1000"/>
              <a:pPr algn="r"/>
              <a:t>45</a:t>
            </a:fld>
            <a:endParaRPr lang="en-US" sz="1000"/>
          </a:p>
        </p:txBody>
      </p:sp>
      <p:sp>
        <p:nvSpPr>
          <p:cNvPr id="104450" name="Rectangle 4"/>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ext Box 3"/>
          <p:cNvSpPr txBox="1">
            <a:spLocks noChangeArrowheads="1"/>
          </p:cNvSpPr>
          <p:nvPr/>
        </p:nvSpPr>
        <p:spPr bwMode="auto">
          <a:xfrm>
            <a:off x="2667000" y="2209800"/>
            <a:ext cx="3973513" cy="762000"/>
          </a:xfrm>
          <a:prstGeom prst="rect">
            <a:avLst/>
          </a:prstGeom>
          <a:noFill/>
          <a:ln w="9525">
            <a:noFill/>
            <a:miter lim="800000"/>
            <a:headEnd/>
            <a:tailEnd/>
          </a:ln>
        </p:spPr>
        <p:txBody>
          <a:bodyPr wrap="none">
            <a:spAutoFit/>
          </a:bodyPr>
          <a:lstStyle/>
          <a:p>
            <a:r>
              <a:rPr lang="en-US" sz="4400">
                <a:latin typeface="Rockwell" pitchFamily="18" charset="0"/>
              </a:rPr>
              <a:t>Back Up Slides</a:t>
            </a:r>
          </a:p>
        </p:txBody>
      </p:sp>
      <p:sp>
        <p:nvSpPr>
          <p:cNvPr id="106498" name="Slide Number Placeholder 5"/>
          <p:cNvSpPr txBox="1">
            <a:spLocks noGrp="1"/>
          </p:cNvSpPr>
          <p:nvPr/>
        </p:nvSpPr>
        <p:spPr bwMode="auto">
          <a:xfrm>
            <a:off x="8686800" y="6553200"/>
            <a:ext cx="457200" cy="307975"/>
          </a:xfrm>
          <a:prstGeom prst="rect">
            <a:avLst/>
          </a:prstGeom>
          <a:noFill/>
          <a:ln w="9525">
            <a:noFill/>
            <a:miter lim="800000"/>
            <a:headEnd/>
            <a:tailEnd/>
          </a:ln>
        </p:spPr>
        <p:txBody>
          <a:bodyPr/>
          <a:lstStyle/>
          <a:p>
            <a:pPr algn="r"/>
            <a:fld id="{F8B7BD14-33A5-4B52-BD36-27543F7C09D2}" type="slidenum">
              <a:rPr lang="en-US" sz="1000"/>
              <a:pPr algn="r"/>
              <a:t>46</a:t>
            </a:fld>
            <a:endParaRPr lang="en-US" sz="100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ChangeArrowheads="1"/>
          </p:cNvSpPr>
          <p:nvPr/>
        </p:nvSpPr>
        <p:spPr bwMode="auto">
          <a:xfrm>
            <a:off x="2743200" y="3886200"/>
            <a:ext cx="685800" cy="228600"/>
          </a:xfrm>
          <a:prstGeom prst="rect">
            <a:avLst/>
          </a:prstGeom>
          <a:solidFill>
            <a:srgbClr val="996600">
              <a:alpha val="34117"/>
            </a:srgbClr>
          </a:solidFill>
          <a:ln w="9525">
            <a:solidFill>
              <a:schemeClr val="tx1"/>
            </a:solidFill>
            <a:miter lim="800000"/>
            <a:headEnd/>
            <a:tailEnd/>
          </a:ln>
        </p:spPr>
        <p:txBody>
          <a:bodyPr wrap="none" anchor="ctr"/>
          <a:lstStyle/>
          <a:p>
            <a:endParaRPr lang="en-US"/>
          </a:p>
        </p:txBody>
      </p:sp>
      <p:sp>
        <p:nvSpPr>
          <p:cNvPr id="108546" name="Text Box 3"/>
          <p:cNvSpPr txBox="1">
            <a:spLocks noChangeArrowheads="1"/>
          </p:cNvSpPr>
          <p:nvPr/>
        </p:nvSpPr>
        <p:spPr bwMode="auto">
          <a:xfrm>
            <a:off x="2301875" y="76200"/>
            <a:ext cx="4349750" cy="1066800"/>
          </a:xfrm>
          <a:prstGeom prst="rect">
            <a:avLst/>
          </a:prstGeom>
          <a:noFill/>
          <a:ln w="9525">
            <a:noFill/>
            <a:miter lim="800000"/>
            <a:headEnd/>
            <a:tailEnd/>
          </a:ln>
        </p:spPr>
        <p:txBody>
          <a:bodyPr wrap="none">
            <a:spAutoFit/>
          </a:bodyPr>
          <a:lstStyle/>
          <a:p>
            <a:pPr algn="ctr">
              <a:lnSpc>
                <a:spcPct val="80000"/>
              </a:lnSpc>
            </a:pPr>
            <a:r>
              <a:rPr lang="en-US" sz="3200" b="1"/>
              <a:t>Jefferson County </a:t>
            </a:r>
          </a:p>
          <a:p>
            <a:pPr algn="ctr">
              <a:lnSpc>
                <a:spcPct val="80000"/>
              </a:lnSpc>
            </a:pPr>
            <a:r>
              <a:rPr lang="en-US" sz="2400" b="1"/>
              <a:t>Smith Areas Lived &amp; Worked</a:t>
            </a:r>
          </a:p>
          <a:p>
            <a:pPr algn="ctr">
              <a:lnSpc>
                <a:spcPct val="80000"/>
              </a:lnSpc>
            </a:pPr>
            <a:r>
              <a:rPr lang="en-US" sz="2400" b="1"/>
              <a:t>Land Plats</a:t>
            </a:r>
          </a:p>
        </p:txBody>
      </p:sp>
      <p:sp>
        <p:nvSpPr>
          <p:cNvPr id="108547" name="Rectangle 4"/>
          <p:cNvSpPr>
            <a:spLocks noChangeArrowheads="1"/>
          </p:cNvSpPr>
          <p:nvPr/>
        </p:nvSpPr>
        <p:spPr bwMode="auto">
          <a:xfrm>
            <a:off x="7651750" y="6491288"/>
            <a:ext cx="1492250" cy="366712"/>
          </a:xfrm>
          <a:prstGeom prst="rect">
            <a:avLst/>
          </a:prstGeom>
          <a:noFill/>
          <a:ln w="9525">
            <a:noFill/>
            <a:miter lim="800000"/>
            <a:headEnd/>
            <a:tailEnd/>
          </a:ln>
        </p:spPr>
        <p:txBody>
          <a:bodyPr wrap="none">
            <a:spAutoFit/>
          </a:bodyPr>
          <a:lstStyle/>
          <a:p>
            <a:r>
              <a:rPr lang="en-US" sz="1000"/>
              <a:t>Idaho Dept of Lands: </a:t>
            </a:r>
          </a:p>
          <a:p>
            <a:r>
              <a:rPr lang="en-US" sz="800">
                <a:hlinkClick r:id="rId2"/>
              </a:rPr>
              <a:t>http://gis1.idl.idaho.gov/DLR/</a:t>
            </a:r>
            <a:endParaRPr lang="en-US" sz="800"/>
          </a:p>
        </p:txBody>
      </p:sp>
      <p:sp>
        <p:nvSpPr>
          <p:cNvPr id="108548" name="Rectangle 5"/>
          <p:cNvSpPr>
            <a:spLocks noChangeArrowheads="1"/>
          </p:cNvSpPr>
          <p:nvPr/>
        </p:nvSpPr>
        <p:spPr bwMode="auto">
          <a:xfrm>
            <a:off x="6248400" y="1143000"/>
            <a:ext cx="2819400" cy="5273675"/>
          </a:xfrm>
          <a:prstGeom prst="rect">
            <a:avLst/>
          </a:prstGeom>
          <a:noFill/>
          <a:ln w="9525">
            <a:noFill/>
            <a:miter lim="800000"/>
            <a:headEnd/>
            <a:tailEnd/>
          </a:ln>
        </p:spPr>
        <p:txBody>
          <a:bodyPr anchor="ctr">
            <a:spAutoFit/>
          </a:bodyPr>
          <a:lstStyle/>
          <a:p>
            <a:pPr algn="ctr"/>
            <a:r>
              <a:rPr lang="en-US" sz="1200" b="1"/>
              <a:t>William Galbraith Purchase</a:t>
            </a:r>
          </a:p>
          <a:p>
            <a:pPr algn="ctr"/>
            <a:r>
              <a:rPr lang="en-US" sz="800" b="1"/>
              <a:t>1 June 1903</a:t>
            </a:r>
          </a:p>
          <a:p>
            <a:endParaRPr lang="en-US" sz="1000"/>
          </a:p>
          <a:p>
            <a:r>
              <a:rPr lang="en-US" sz="1000"/>
              <a:t>Section 33</a:t>
            </a:r>
          </a:p>
          <a:p>
            <a:r>
              <a:rPr lang="en-US" sz="1000"/>
              <a:t>Township 5 North </a:t>
            </a:r>
          </a:p>
          <a:p>
            <a:r>
              <a:rPr lang="en-US" sz="1000"/>
              <a:t>Range 39 East </a:t>
            </a:r>
          </a:p>
          <a:p>
            <a:r>
              <a:rPr lang="en-US" sz="1000"/>
              <a:t>Boise Meridian in Idaho </a:t>
            </a:r>
          </a:p>
          <a:p>
            <a:endParaRPr lang="en-US" sz="1000"/>
          </a:p>
          <a:p>
            <a:r>
              <a:rPr lang="en-US" sz="1000"/>
              <a:t>Commencing at the center of said Section 33 </a:t>
            </a:r>
          </a:p>
          <a:p>
            <a:r>
              <a:rPr lang="en-US" sz="1000"/>
              <a:t>Running East one quarter section line forty rods (660’)</a:t>
            </a:r>
          </a:p>
          <a:p>
            <a:r>
              <a:rPr lang="en-US" sz="1000"/>
              <a:t>To division line between Oscar Martin and one Matson to point of commencement </a:t>
            </a:r>
          </a:p>
          <a:p>
            <a:r>
              <a:rPr lang="en-US" sz="1000"/>
              <a:t>Thence North thirty (30) rods (495’), </a:t>
            </a:r>
          </a:p>
          <a:p>
            <a:r>
              <a:rPr lang="en-US" sz="1000"/>
              <a:t>Thence East running parallel to said quarter Sec line between the S.E. Quarter and the N.E. Quarter of said Sec 33.  </a:t>
            </a:r>
          </a:p>
          <a:p>
            <a:r>
              <a:rPr lang="en-US" sz="1000"/>
              <a:t>Through the portion of the S.W. quarter of the N.E. Quarter </a:t>
            </a:r>
          </a:p>
          <a:p>
            <a:r>
              <a:rPr lang="en-US" sz="1000"/>
              <a:t>Also on same line through Lot no. 4 of the said Sec 33 </a:t>
            </a:r>
          </a:p>
          <a:p>
            <a:r>
              <a:rPr lang="en-US" sz="1000"/>
              <a:t>To East side of said Lot No 4, </a:t>
            </a:r>
          </a:p>
          <a:p>
            <a:r>
              <a:rPr lang="en-US" sz="1000"/>
              <a:t>Thence in a Southerly direction to the N.E. corner of the S.E. quarter of the said Sec. 33.  Thence West one quarter section line between the N.E. quarter and the S.E. quarter of the said Sec 33 one hundred and twenty (120) rods </a:t>
            </a:r>
          </a:p>
          <a:p>
            <a:r>
              <a:rPr lang="en-US" sz="1000"/>
              <a:t>To point of commencement </a:t>
            </a:r>
          </a:p>
          <a:p>
            <a:endParaRPr lang="en-US" sz="1000"/>
          </a:p>
          <a:p>
            <a:r>
              <a:rPr lang="en-US" sz="1000"/>
              <a:t>Containing according to the Western States survey thereof Twenty two and one half (22 1/2) acres more or less for the sum of Six hundred ($600.00) Dollars </a:t>
            </a:r>
          </a:p>
        </p:txBody>
      </p:sp>
      <p:pic>
        <p:nvPicPr>
          <p:cNvPr id="108549" name="Picture 6" descr="Lorenzo ID Platt Map"/>
          <p:cNvPicPr>
            <a:picLocks noChangeAspect="1" noChangeArrowheads="1"/>
          </p:cNvPicPr>
          <p:nvPr/>
        </p:nvPicPr>
        <p:blipFill>
          <a:blip r:embed="rId3"/>
          <a:srcRect/>
          <a:stretch>
            <a:fillRect/>
          </a:stretch>
        </p:blipFill>
        <p:spPr bwMode="auto">
          <a:xfrm>
            <a:off x="76200" y="1185863"/>
            <a:ext cx="6019800" cy="5595937"/>
          </a:xfrm>
          <a:prstGeom prst="rect">
            <a:avLst/>
          </a:prstGeom>
          <a:noFill/>
          <a:ln w="9525">
            <a:solidFill>
              <a:srgbClr val="000000"/>
            </a:solidFill>
            <a:miter lim="800000"/>
            <a:headEnd/>
            <a:tailEnd/>
          </a:ln>
        </p:spPr>
      </p:pic>
      <p:sp>
        <p:nvSpPr>
          <p:cNvPr id="108550" name="Oval 7"/>
          <p:cNvSpPr>
            <a:spLocks noChangeArrowheads="1"/>
          </p:cNvSpPr>
          <p:nvPr/>
        </p:nvSpPr>
        <p:spPr bwMode="auto">
          <a:xfrm>
            <a:off x="2286000" y="3276600"/>
            <a:ext cx="76200" cy="76200"/>
          </a:xfrm>
          <a:prstGeom prst="ellipse">
            <a:avLst/>
          </a:prstGeom>
          <a:solidFill>
            <a:srgbClr val="FF0000"/>
          </a:solidFill>
          <a:ln w="9525">
            <a:solidFill>
              <a:schemeClr val="tx1"/>
            </a:solidFill>
            <a:round/>
            <a:headEnd/>
            <a:tailEnd/>
          </a:ln>
        </p:spPr>
        <p:txBody>
          <a:bodyPr wrap="none" anchor="ctr"/>
          <a:lstStyle/>
          <a:p>
            <a:endParaRPr lang="en-US"/>
          </a:p>
        </p:txBody>
      </p:sp>
      <p:grpSp>
        <p:nvGrpSpPr>
          <p:cNvPr id="108551" name="Group 8"/>
          <p:cNvGrpSpPr>
            <a:grpSpLocks/>
          </p:cNvGrpSpPr>
          <p:nvPr/>
        </p:nvGrpSpPr>
        <p:grpSpPr bwMode="auto">
          <a:xfrm>
            <a:off x="4191000" y="5943600"/>
            <a:ext cx="725488" cy="274638"/>
            <a:chOff x="2448" y="3072"/>
            <a:chExt cx="457" cy="173"/>
          </a:xfrm>
        </p:grpSpPr>
        <p:sp>
          <p:nvSpPr>
            <p:cNvPr id="108559" name="Oval 9"/>
            <p:cNvSpPr>
              <a:spLocks noChangeArrowheads="1"/>
            </p:cNvSpPr>
            <p:nvPr/>
          </p:nvSpPr>
          <p:spPr bwMode="auto">
            <a:xfrm>
              <a:off x="2448" y="3072"/>
              <a:ext cx="48" cy="48"/>
            </a:xfrm>
            <a:prstGeom prst="ellipse">
              <a:avLst/>
            </a:prstGeom>
            <a:solidFill>
              <a:srgbClr val="FFFF00"/>
            </a:solidFill>
            <a:ln w="9525">
              <a:solidFill>
                <a:schemeClr val="tx1"/>
              </a:solidFill>
              <a:round/>
              <a:headEnd/>
              <a:tailEnd/>
            </a:ln>
          </p:spPr>
          <p:txBody>
            <a:bodyPr wrap="none" anchor="ctr"/>
            <a:lstStyle/>
            <a:p>
              <a:endParaRPr lang="en-US"/>
            </a:p>
          </p:txBody>
        </p:sp>
        <p:sp>
          <p:nvSpPr>
            <p:cNvPr id="108560" name="Text Box 10"/>
            <p:cNvSpPr txBox="1">
              <a:spLocks noChangeArrowheads="1"/>
            </p:cNvSpPr>
            <p:nvPr/>
          </p:nvSpPr>
          <p:spPr bwMode="auto">
            <a:xfrm>
              <a:off x="2448" y="3072"/>
              <a:ext cx="457" cy="173"/>
            </a:xfrm>
            <a:prstGeom prst="rect">
              <a:avLst/>
            </a:prstGeom>
            <a:noFill/>
            <a:ln w="9525">
              <a:noFill/>
              <a:miter lim="800000"/>
              <a:headEnd/>
              <a:tailEnd/>
            </a:ln>
          </p:spPr>
          <p:txBody>
            <a:bodyPr wrap="none">
              <a:spAutoFit/>
            </a:bodyPr>
            <a:lstStyle/>
            <a:p>
              <a:r>
                <a:rPr lang="en-US" sz="1200" b="1"/>
                <a:t>LaBelle</a:t>
              </a:r>
            </a:p>
          </p:txBody>
        </p:sp>
      </p:grpSp>
      <p:grpSp>
        <p:nvGrpSpPr>
          <p:cNvPr id="108552" name="Group 11"/>
          <p:cNvGrpSpPr>
            <a:grpSpLocks/>
          </p:cNvGrpSpPr>
          <p:nvPr/>
        </p:nvGrpSpPr>
        <p:grpSpPr bwMode="auto">
          <a:xfrm>
            <a:off x="1849438" y="1630363"/>
            <a:ext cx="806450" cy="274637"/>
            <a:chOff x="1862" y="2496"/>
            <a:chExt cx="508" cy="173"/>
          </a:xfrm>
        </p:grpSpPr>
        <p:sp>
          <p:nvSpPr>
            <p:cNvPr id="108557" name="Oval 12"/>
            <p:cNvSpPr>
              <a:spLocks noChangeArrowheads="1"/>
            </p:cNvSpPr>
            <p:nvPr/>
          </p:nvSpPr>
          <p:spPr bwMode="auto">
            <a:xfrm>
              <a:off x="2322" y="2592"/>
              <a:ext cx="48" cy="48"/>
            </a:xfrm>
            <a:prstGeom prst="ellipse">
              <a:avLst/>
            </a:prstGeom>
            <a:solidFill>
              <a:srgbClr val="FFFF00"/>
            </a:solidFill>
            <a:ln w="9525">
              <a:solidFill>
                <a:schemeClr val="tx1"/>
              </a:solidFill>
              <a:round/>
              <a:headEnd/>
              <a:tailEnd/>
            </a:ln>
          </p:spPr>
          <p:txBody>
            <a:bodyPr wrap="none" anchor="ctr"/>
            <a:lstStyle/>
            <a:p>
              <a:endParaRPr lang="en-US"/>
            </a:p>
          </p:txBody>
        </p:sp>
        <p:sp>
          <p:nvSpPr>
            <p:cNvPr id="108558" name="Text Box 13"/>
            <p:cNvSpPr txBox="1">
              <a:spLocks noChangeArrowheads="1"/>
            </p:cNvSpPr>
            <p:nvPr/>
          </p:nvSpPr>
          <p:spPr bwMode="auto">
            <a:xfrm>
              <a:off x="1862" y="2496"/>
              <a:ext cx="490" cy="173"/>
            </a:xfrm>
            <a:prstGeom prst="rect">
              <a:avLst/>
            </a:prstGeom>
            <a:noFill/>
            <a:ln w="9525">
              <a:noFill/>
              <a:miter lim="800000"/>
              <a:headEnd/>
              <a:tailEnd/>
            </a:ln>
          </p:spPr>
          <p:txBody>
            <a:bodyPr wrap="none">
              <a:spAutoFit/>
            </a:bodyPr>
            <a:lstStyle/>
            <a:p>
              <a:r>
                <a:rPr lang="en-US" sz="1200" b="1"/>
                <a:t>Lorenzo</a:t>
              </a:r>
            </a:p>
          </p:txBody>
        </p:sp>
      </p:grpSp>
      <p:sp>
        <p:nvSpPr>
          <p:cNvPr id="108553" name="Rectangle 14"/>
          <p:cNvSpPr>
            <a:spLocks noChangeArrowheads="1"/>
          </p:cNvSpPr>
          <p:nvPr/>
        </p:nvSpPr>
        <p:spPr bwMode="auto">
          <a:xfrm>
            <a:off x="2614613" y="3144838"/>
            <a:ext cx="838200" cy="160337"/>
          </a:xfrm>
          <a:prstGeom prst="rect">
            <a:avLst/>
          </a:prstGeom>
          <a:solidFill>
            <a:srgbClr val="FF0000">
              <a:alpha val="34117"/>
            </a:srgbClr>
          </a:solidFill>
          <a:ln w="9525">
            <a:solidFill>
              <a:schemeClr val="tx1"/>
            </a:solidFill>
            <a:miter lim="800000"/>
            <a:headEnd/>
            <a:tailEnd/>
          </a:ln>
        </p:spPr>
        <p:txBody>
          <a:bodyPr wrap="none" anchor="ctr"/>
          <a:lstStyle/>
          <a:p>
            <a:endParaRPr lang="en-US"/>
          </a:p>
        </p:txBody>
      </p:sp>
      <p:grpSp>
        <p:nvGrpSpPr>
          <p:cNvPr id="108554" name="Group 15"/>
          <p:cNvGrpSpPr>
            <a:grpSpLocks/>
          </p:cNvGrpSpPr>
          <p:nvPr/>
        </p:nvGrpSpPr>
        <p:grpSpPr bwMode="auto">
          <a:xfrm>
            <a:off x="5105400" y="1447800"/>
            <a:ext cx="349250" cy="642938"/>
            <a:chOff x="5376" y="960"/>
            <a:chExt cx="220" cy="405"/>
          </a:xfrm>
        </p:grpSpPr>
        <p:sp>
          <p:nvSpPr>
            <p:cNvPr id="108555" name="Text Box 16"/>
            <p:cNvSpPr txBox="1">
              <a:spLocks noChangeArrowheads="1"/>
            </p:cNvSpPr>
            <p:nvPr/>
          </p:nvSpPr>
          <p:spPr bwMode="auto">
            <a:xfrm>
              <a:off x="5376" y="1134"/>
              <a:ext cx="220" cy="231"/>
            </a:xfrm>
            <a:prstGeom prst="rect">
              <a:avLst/>
            </a:prstGeom>
            <a:noFill/>
            <a:ln w="9525">
              <a:noFill/>
              <a:miter lim="800000"/>
              <a:headEnd/>
              <a:tailEnd/>
            </a:ln>
          </p:spPr>
          <p:txBody>
            <a:bodyPr wrap="none">
              <a:spAutoFit/>
            </a:bodyPr>
            <a:lstStyle/>
            <a:p>
              <a:r>
                <a:rPr lang="en-US"/>
                <a:t>N</a:t>
              </a:r>
            </a:p>
          </p:txBody>
        </p:sp>
        <p:sp>
          <p:nvSpPr>
            <p:cNvPr id="108556" name="Line 17"/>
            <p:cNvSpPr>
              <a:spLocks noChangeShapeType="1"/>
            </p:cNvSpPr>
            <p:nvPr/>
          </p:nvSpPr>
          <p:spPr bwMode="auto">
            <a:xfrm flipV="1">
              <a:off x="5424" y="960"/>
              <a:ext cx="0" cy="336"/>
            </a:xfrm>
            <a:prstGeom prst="line">
              <a:avLst/>
            </a:prstGeom>
            <a:noFill/>
            <a:ln w="9525">
              <a:solidFill>
                <a:schemeClr val="tx1"/>
              </a:solidFill>
              <a:round/>
              <a:headEnd/>
              <a:tailEnd type="triangle" w="med" len="med"/>
            </a:ln>
          </p:spPr>
          <p:txBody>
            <a:bodyPr/>
            <a:lstStyle/>
            <a:p>
              <a:endParaRPr lang="en-US"/>
            </a:p>
          </p:txBody>
        </p:sp>
      </p:gr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ext Box 2"/>
          <p:cNvSpPr txBox="1">
            <a:spLocks noChangeArrowheads="1"/>
          </p:cNvSpPr>
          <p:nvPr/>
        </p:nvSpPr>
        <p:spPr bwMode="auto">
          <a:xfrm>
            <a:off x="6858000" y="4953000"/>
            <a:ext cx="2139950" cy="1277938"/>
          </a:xfrm>
          <a:prstGeom prst="rect">
            <a:avLst/>
          </a:prstGeom>
          <a:solidFill>
            <a:srgbClr val="996600">
              <a:alpha val="50980"/>
            </a:srgbClr>
          </a:solidFill>
          <a:ln w="25400" cmpd="thickThin">
            <a:solidFill>
              <a:schemeClr val="tx1"/>
            </a:solidFill>
            <a:miter lim="800000"/>
            <a:headEnd/>
            <a:tailEnd/>
          </a:ln>
        </p:spPr>
        <p:txBody>
          <a:bodyPr wrap="none">
            <a:spAutoFit/>
          </a:bodyPr>
          <a:lstStyle/>
          <a:p>
            <a:r>
              <a:rPr lang="en-US" sz="1200" u="sng"/>
              <a:t>Rexburg Dry Farm</a:t>
            </a:r>
          </a:p>
          <a:p>
            <a:r>
              <a:rPr lang="en-US" sz="800"/>
              <a:t>  - 120 acres</a:t>
            </a:r>
          </a:p>
          <a:p>
            <a:endParaRPr lang="en-US" sz="800"/>
          </a:p>
          <a:p>
            <a:r>
              <a:rPr lang="en-US" sz="800"/>
              <a:t>  Range 40E</a:t>
            </a:r>
          </a:p>
          <a:p>
            <a:r>
              <a:rPr lang="en-US" sz="800"/>
              <a:t>  Township 5N</a:t>
            </a:r>
          </a:p>
          <a:p>
            <a:r>
              <a:rPr lang="en-US" sz="800"/>
              <a:t>  Section 7</a:t>
            </a:r>
          </a:p>
          <a:p>
            <a:r>
              <a:rPr lang="en-US" sz="800"/>
              <a:t>    Southeast Quarter of Southeast Quarter</a:t>
            </a:r>
          </a:p>
          <a:p>
            <a:r>
              <a:rPr lang="en-US" sz="800"/>
              <a:t>  Section 8</a:t>
            </a:r>
          </a:p>
          <a:p>
            <a:r>
              <a:rPr lang="en-US" sz="800"/>
              <a:t>    South one half or Southwest Quarter</a:t>
            </a:r>
          </a:p>
        </p:txBody>
      </p:sp>
      <p:pic>
        <p:nvPicPr>
          <p:cNvPr id="109570" name="Picture 3" descr="South Rexberg Area Land Plats"/>
          <p:cNvPicPr>
            <a:picLocks noChangeAspect="1" noChangeArrowheads="1"/>
          </p:cNvPicPr>
          <p:nvPr/>
        </p:nvPicPr>
        <p:blipFill>
          <a:blip r:embed="rId3"/>
          <a:srcRect/>
          <a:stretch>
            <a:fillRect/>
          </a:stretch>
        </p:blipFill>
        <p:spPr bwMode="auto">
          <a:xfrm>
            <a:off x="0" y="1098550"/>
            <a:ext cx="6705600" cy="5759450"/>
          </a:xfrm>
          <a:prstGeom prst="rect">
            <a:avLst/>
          </a:prstGeom>
          <a:noFill/>
          <a:ln w="9525">
            <a:solidFill>
              <a:schemeClr val="tx1"/>
            </a:solidFill>
            <a:miter lim="800000"/>
            <a:headEnd/>
            <a:tailEnd/>
          </a:ln>
        </p:spPr>
      </p:pic>
      <p:sp>
        <p:nvSpPr>
          <p:cNvPr id="109571" name="Rectangle 4"/>
          <p:cNvSpPr>
            <a:spLocks noChangeArrowheads="1"/>
          </p:cNvSpPr>
          <p:nvPr/>
        </p:nvSpPr>
        <p:spPr bwMode="auto">
          <a:xfrm>
            <a:off x="5076825" y="3625850"/>
            <a:ext cx="685800" cy="228600"/>
          </a:xfrm>
          <a:prstGeom prst="rect">
            <a:avLst/>
          </a:prstGeom>
          <a:solidFill>
            <a:srgbClr val="996600">
              <a:alpha val="34117"/>
            </a:srgbClr>
          </a:solidFill>
          <a:ln w="9525">
            <a:solidFill>
              <a:schemeClr val="tx1"/>
            </a:solidFill>
            <a:miter lim="800000"/>
            <a:headEnd/>
            <a:tailEnd/>
          </a:ln>
        </p:spPr>
        <p:txBody>
          <a:bodyPr wrap="none" anchor="ctr"/>
          <a:lstStyle/>
          <a:p>
            <a:pPr algn="ctr"/>
            <a:r>
              <a:rPr lang="en-US" sz="800"/>
              <a:t>120 Acres</a:t>
            </a:r>
          </a:p>
        </p:txBody>
      </p:sp>
      <p:sp>
        <p:nvSpPr>
          <p:cNvPr id="109572" name="Text Box 5"/>
          <p:cNvSpPr txBox="1">
            <a:spLocks noChangeArrowheads="1"/>
          </p:cNvSpPr>
          <p:nvPr/>
        </p:nvSpPr>
        <p:spPr bwMode="auto">
          <a:xfrm>
            <a:off x="4953000" y="1143000"/>
            <a:ext cx="1314450" cy="366713"/>
          </a:xfrm>
          <a:prstGeom prst="rect">
            <a:avLst/>
          </a:prstGeom>
          <a:noFill/>
          <a:ln w="9525">
            <a:noFill/>
            <a:miter lim="800000"/>
            <a:headEnd/>
            <a:tailEnd/>
          </a:ln>
        </p:spPr>
        <p:txBody>
          <a:bodyPr wrap="none">
            <a:spAutoFit/>
          </a:bodyPr>
          <a:lstStyle/>
          <a:p>
            <a:r>
              <a:rPr lang="en-US"/>
              <a:t>REXBURG</a:t>
            </a:r>
          </a:p>
        </p:txBody>
      </p:sp>
      <p:sp>
        <p:nvSpPr>
          <p:cNvPr id="109573" name="Text Box 6"/>
          <p:cNvSpPr txBox="1">
            <a:spLocks noChangeArrowheads="1"/>
          </p:cNvSpPr>
          <p:nvPr/>
        </p:nvSpPr>
        <p:spPr bwMode="auto">
          <a:xfrm>
            <a:off x="6858000" y="3733800"/>
            <a:ext cx="2181225" cy="1123950"/>
          </a:xfrm>
          <a:prstGeom prst="rect">
            <a:avLst/>
          </a:prstGeom>
          <a:solidFill>
            <a:srgbClr val="FF0000">
              <a:alpha val="52156"/>
            </a:srgbClr>
          </a:solidFill>
          <a:ln w="25400" cmpd="thinThick">
            <a:solidFill>
              <a:srgbClr val="000000"/>
            </a:solidFill>
            <a:miter lim="800000"/>
            <a:headEnd/>
            <a:tailEnd/>
          </a:ln>
        </p:spPr>
        <p:txBody>
          <a:bodyPr wrap="none">
            <a:spAutoFit/>
          </a:bodyPr>
          <a:lstStyle/>
          <a:p>
            <a:r>
              <a:rPr lang="en-US" sz="1200" u="sng"/>
              <a:t>Thornton Farm &amp; House</a:t>
            </a:r>
          </a:p>
          <a:p>
            <a:r>
              <a:rPr lang="en-US" sz="1000"/>
              <a:t> </a:t>
            </a:r>
            <a:r>
              <a:rPr lang="en-US" sz="800"/>
              <a:t>- 58 acres</a:t>
            </a:r>
          </a:p>
          <a:p>
            <a:r>
              <a:rPr lang="en-US" sz="1200"/>
              <a:t> </a:t>
            </a:r>
            <a:r>
              <a:rPr lang="en-US" sz="800"/>
              <a:t>Range 39E</a:t>
            </a:r>
          </a:p>
          <a:p>
            <a:r>
              <a:rPr lang="en-US" sz="800"/>
              <a:t>  Township 5N</a:t>
            </a:r>
          </a:p>
          <a:p>
            <a:r>
              <a:rPr lang="en-US" sz="800"/>
              <a:t>  Section 11</a:t>
            </a:r>
          </a:p>
          <a:p>
            <a:r>
              <a:rPr lang="en-US" sz="800"/>
              <a:t>     Southwest Quarter of Northwest Quarter</a:t>
            </a:r>
          </a:p>
          <a:p>
            <a:r>
              <a:rPr lang="en-US" sz="800"/>
              <a:t>     Northwest Quarter of Southwest Quarter</a:t>
            </a:r>
          </a:p>
        </p:txBody>
      </p:sp>
      <p:sp>
        <p:nvSpPr>
          <p:cNvPr id="109574" name="Text Box 7"/>
          <p:cNvSpPr txBox="1">
            <a:spLocks noChangeArrowheads="1"/>
          </p:cNvSpPr>
          <p:nvPr/>
        </p:nvSpPr>
        <p:spPr bwMode="auto">
          <a:xfrm>
            <a:off x="1609725" y="19050"/>
            <a:ext cx="5734050" cy="1066800"/>
          </a:xfrm>
          <a:prstGeom prst="rect">
            <a:avLst/>
          </a:prstGeom>
          <a:noFill/>
          <a:ln w="9525">
            <a:noFill/>
            <a:miter lim="800000"/>
            <a:headEnd/>
            <a:tailEnd/>
          </a:ln>
        </p:spPr>
        <p:txBody>
          <a:bodyPr wrap="none">
            <a:spAutoFit/>
          </a:bodyPr>
          <a:lstStyle/>
          <a:p>
            <a:pPr algn="ctr">
              <a:lnSpc>
                <a:spcPct val="80000"/>
              </a:lnSpc>
            </a:pPr>
            <a:r>
              <a:rPr lang="en-US" sz="3200" b="1"/>
              <a:t>Smith Areas Lived &amp; Worked</a:t>
            </a:r>
          </a:p>
          <a:p>
            <a:pPr algn="ctr">
              <a:lnSpc>
                <a:spcPct val="80000"/>
              </a:lnSpc>
            </a:pPr>
            <a:r>
              <a:rPr lang="en-US" sz="2400" b="1"/>
              <a:t>Madison County</a:t>
            </a:r>
          </a:p>
          <a:p>
            <a:pPr algn="ctr">
              <a:lnSpc>
                <a:spcPct val="80000"/>
              </a:lnSpc>
            </a:pPr>
            <a:r>
              <a:rPr lang="en-US" sz="2400" b="1"/>
              <a:t>Land Plats</a:t>
            </a:r>
          </a:p>
        </p:txBody>
      </p:sp>
      <p:sp>
        <p:nvSpPr>
          <p:cNvPr id="109575" name="Rectangle 8"/>
          <p:cNvSpPr>
            <a:spLocks noChangeArrowheads="1"/>
          </p:cNvSpPr>
          <p:nvPr/>
        </p:nvSpPr>
        <p:spPr bwMode="auto">
          <a:xfrm>
            <a:off x="2143125" y="3486150"/>
            <a:ext cx="288925" cy="152400"/>
          </a:xfrm>
          <a:prstGeom prst="rect">
            <a:avLst/>
          </a:prstGeom>
          <a:solidFill>
            <a:schemeClr val="accent1"/>
          </a:solidFill>
          <a:ln w="3175">
            <a:solidFill>
              <a:schemeClr val="tx1"/>
            </a:solidFill>
            <a:miter lim="800000"/>
            <a:headEnd/>
            <a:tailEnd/>
          </a:ln>
        </p:spPr>
        <p:txBody>
          <a:bodyPr wrap="none" anchor="ctr"/>
          <a:lstStyle/>
          <a:p>
            <a:pPr algn="ctr"/>
            <a:r>
              <a:rPr lang="en-US" sz="400"/>
              <a:t>~50 Acres</a:t>
            </a:r>
          </a:p>
        </p:txBody>
      </p:sp>
      <p:grpSp>
        <p:nvGrpSpPr>
          <p:cNvPr id="109576" name="Group 9"/>
          <p:cNvGrpSpPr>
            <a:grpSpLocks/>
          </p:cNvGrpSpPr>
          <p:nvPr/>
        </p:nvGrpSpPr>
        <p:grpSpPr bwMode="auto">
          <a:xfrm>
            <a:off x="2571750" y="3200400"/>
            <a:ext cx="385763" cy="457200"/>
            <a:chOff x="1620" y="2016"/>
            <a:chExt cx="243" cy="288"/>
          </a:xfrm>
        </p:grpSpPr>
        <p:sp>
          <p:nvSpPr>
            <p:cNvPr id="109580" name="Rectangle 10"/>
            <p:cNvSpPr>
              <a:spLocks noChangeArrowheads="1"/>
            </p:cNvSpPr>
            <p:nvPr/>
          </p:nvSpPr>
          <p:spPr bwMode="auto">
            <a:xfrm>
              <a:off x="1668" y="2016"/>
              <a:ext cx="144" cy="288"/>
            </a:xfrm>
            <a:prstGeom prst="rect">
              <a:avLst/>
            </a:prstGeom>
            <a:solidFill>
              <a:srgbClr val="FF0000">
                <a:alpha val="45097"/>
              </a:srgbClr>
            </a:solidFill>
            <a:ln w="3175">
              <a:solidFill>
                <a:schemeClr val="tx1"/>
              </a:solidFill>
              <a:miter lim="800000"/>
              <a:headEnd/>
              <a:tailEnd/>
            </a:ln>
          </p:spPr>
          <p:txBody>
            <a:bodyPr wrap="none" anchor="ctr"/>
            <a:lstStyle/>
            <a:p>
              <a:endParaRPr lang="en-US"/>
            </a:p>
          </p:txBody>
        </p:sp>
        <p:sp>
          <p:nvSpPr>
            <p:cNvPr id="109581" name="Rectangle 11"/>
            <p:cNvSpPr>
              <a:spLocks noChangeArrowheads="1"/>
            </p:cNvSpPr>
            <p:nvPr/>
          </p:nvSpPr>
          <p:spPr bwMode="auto">
            <a:xfrm>
              <a:off x="1620" y="2094"/>
              <a:ext cx="243" cy="96"/>
            </a:xfrm>
            <a:prstGeom prst="rect">
              <a:avLst/>
            </a:prstGeom>
            <a:noFill/>
            <a:ln w="9525">
              <a:noFill/>
              <a:miter lim="800000"/>
              <a:headEnd/>
              <a:tailEnd/>
            </a:ln>
          </p:spPr>
          <p:txBody>
            <a:bodyPr wrap="none">
              <a:spAutoFit/>
            </a:bodyPr>
            <a:lstStyle/>
            <a:p>
              <a:r>
                <a:rPr lang="en-US" sz="400"/>
                <a:t>80 Acres</a:t>
              </a:r>
            </a:p>
          </p:txBody>
        </p:sp>
      </p:grpSp>
      <p:sp>
        <p:nvSpPr>
          <p:cNvPr id="109577" name="Rectangle 12"/>
          <p:cNvSpPr>
            <a:spLocks noChangeArrowheads="1"/>
          </p:cNvSpPr>
          <p:nvPr/>
        </p:nvSpPr>
        <p:spPr bwMode="auto">
          <a:xfrm>
            <a:off x="6737350" y="6521450"/>
            <a:ext cx="1492250" cy="488950"/>
          </a:xfrm>
          <a:prstGeom prst="rect">
            <a:avLst/>
          </a:prstGeom>
          <a:noFill/>
          <a:ln w="9525">
            <a:noFill/>
            <a:miter lim="800000"/>
            <a:headEnd/>
            <a:tailEnd/>
          </a:ln>
        </p:spPr>
        <p:txBody>
          <a:bodyPr wrap="none">
            <a:spAutoFit/>
          </a:bodyPr>
          <a:lstStyle/>
          <a:p>
            <a:r>
              <a:rPr lang="en-US" sz="1000"/>
              <a:t>Idaho Dept of Lands: </a:t>
            </a:r>
          </a:p>
          <a:p>
            <a:r>
              <a:rPr lang="en-US" sz="800">
                <a:hlinkClick r:id="rId4"/>
              </a:rPr>
              <a:t>http://gis1.idl.idaho.gov/DLR/</a:t>
            </a:r>
            <a:endParaRPr lang="en-US" sz="800"/>
          </a:p>
          <a:p>
            <a:endParaRPr lang="en-US" sz="800"/>
          </a:p>
        </p:txBody>
      </p:sp>
      <p:sp>
        <p:nvSpPr>
          <p:cNvPr id="109578" name="Text Box 13"/>
          <p:cNvSpPr txBox="1">
            <a:spLocks noChangeArrowheads="1"/>
          </p:cNvSpPr>
          <p:nvPr/>
        </p:nvSpPr>
        <p:spPr bwMode="auto">
          <a:xfrm>
            <a:off x="6858000" y="2362200"/>
            <a:ext cx="2193925" cy="1277938"/>
          </a:xfrm>
          <a:prstGeom prst="rect">
            <a:avLst/>
          </a:prstGeom>
          <a:solidFill>
            <a:srgbClr val="CCFFFF">
              <a:alpha val="81175"/>
            </a:srgbClr>
          </a:solidFill>
          <a:ln w="25400" cmpd="thickThin">
            <a:solidFill>
              <a:schemeClr val="tx1"/>
            </a:solidFill>
            <a:miter lim="800000"/>
            <a:headEnd/>
            <a:tailEnd/>
          </a:ln>
        </p:spPr>
        <p:txBody>
          <a:bodyPr wrap="none">
            <a:spAutoFit/>
          </a:bodyPr>
          <a:lstStyle/>
          <a:p>
            <a:r>
              <a:rPr lang="en-US" sz="1200" u="sng"/>
              <a:t>Independence Farm &amp; House</a:t>
            </a:r>
          </a:p>
          <a:p>
            <a:r>
              <a:rPr lang="en-US" sz="800"/>
              <a:t>  - About 50 acres</a:t>
            </a:r>
          </a:p>
          <a:p>
            <a:endParaRPr lang="en-US" sz="800"/>
          </a:p>
          <a:p>
            <a:r>
              <a:rPr lang="en-US" sz="800"/>
              <a:t>  Range 39E</a:t>
            </a:r>
          </a:p>
          <a:p>
            <a:r>
              <a:rPr lang="en-US" sz="800"/>
              <a:t>  Township 5N5N</a:t>
            </a:r>
          </a:p>
          <a:p>
            <a:r>
              <a:rPr lang="en-US" sz="800"/>
              <a:t>  Section 10, Part of</a:t>
            </a:r>
          </a:p>
          <a:p>
            <a:r>
              <a:rPr lang="en-US" sz="800"/>
              <a:t>    NW Quarter of SE Quarter</a:t>
            </a:r>
          </a:p>
          <a:p>
            <a:r>
              <a:rPr lang="en-US" sz="800"/>
              <a:t>    NE Quarter of the SW Quarter</a:t>
            </a:r>
          </a:p>
          <a:p>
            <a:r>
              <a:rPr lang="en-US" sz="800"/>
              <a:t>  </a:t>
            </a:r>
          </a:p>
        </p:txBody>
      </p:sp>
      <p:sp>
        <p:nvSpPr>
          <p:cNvPr id="109579" name="Slide Number Placeholder 5"/>
          <p:cNvSpPr txBox="1">
            <a:spLocks noGrp="1"/>
          </p:cNvSpPr>
          <p:nvPr/>
        </p:nvSpPr>
        <p:spPr bwMode="auto">
          <a:xfrm>
            <a:off x="8686800" y="6553200"/>
            <a:ext cx="457200" cy="307975"/>
          </a:xfrm>
          <a:prstGeom prst="rect">
            <a:avLst/>
          </a:prstGeom>
          <a:noFill/>
          <a:ln w="9525">
            <a:noFill/>
            <a:miter lim="800000"/>
            <a:headEnd/>
            <a:tailEnd/>
          </a:ln>
        </p:spPr>
        <p:txBody>
          <a:bodyPr/>
          <a:lstStyle/>
          <a:p>
            <a:pPr algn="r"/>
            <a:fld id="{506F3860-AA1F-4086-8591-CF5C4FB168EE}" type="slidenum">
              <a:rPr lang="en-US" sz="1000"/>
              <a:pPr algn="r"/>
              <a:t>48</a:t>
            </a:fld>
            <a:endParaRPr lang="en-US" sz="100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descr="Antelope ID"/>
          <p:cNvPicPr>
            <a:picLocks noChangeAspect="1" noChangeArrowheads="1"/>
          </p:cNvPicPr>
          <p:nvPr/>
        </p:nvPicPr>
        <p:blipFill>
          <a:blip r:embed="rId2"/>
          <a:srcRect/>
          <a:stretch>
            <a:fillRect/>
          </a:stretch>
        </p:blipFill>
        <p:spPr bwMode="auto">
          <a:xfrm>
            <a:off x="0" y="0"/>
            <a:ext cx="7696200" cy="6867525"/>
          </a:xfrm>
          <a:prstGeom prst="rect">
            <a:avLst/>
          </a:prstGeom>
          <a:noFill/>
          <a:ln w="9525">
            <a:noFill/>
            <a:miter lim="800000"/>
            <a:headEnd/>
            <a:tailEnd/>
          </a:ln>
        </p:spPr>
      </p:pic>
      <p:sp>
        <p:nvSpPr>
          <p:cNvPr id="111618" name="Rectangle 3"/>
          <p:cNvSpPr>
            <a:spLocks noChangeArrowheads="1"/>
          </p:cNvSpPr>
          <p:nvPr/>
        </p:nvSpPr>
        <p:spPr bwMode="auto">
          <a:xfrm>
            <a:off x="2209800" y="1990725"/>
            <a:ext cx="228600" cy="1143000"/>
          </a:xfrm>
          <a:prstGeom prst="rect">
            <a:avLst/>
          </a:prstGeom>
          <a:solidFill>
            <a:srgbClr val="FF0000">
              <a:alpha val="18823"/>
            </a:srgbClr>
          </a:solidFill>
          <a:ln w="9525">
            <a:solidFill>
              <a:schemeClr val="tx1"/>
            </a:solidFill>
            <a:miter lim="800000"/>
            <a:headEnd/>
            <a:tailEnd/>
          </a:ln>
        </p:spPr>
        <p:txBody>
          <a:bodyPr wrap="none" anchor="ctr"/>
          <a:lstStyle/>
          <a:p>
            <a:pPr algn="ctr"/>
            <a:endParaRPr lang="en-US" sz="1200" b="1"/>
          </a:p>
        </p:txBody>
      </p:sp>
      <p:sp>
        <p:nvSpPr>
          <p:cNvPr id="111619" name="Text Box 4"/>
          <p:cNvSpPr txBox="1">
            <a:spLocks noChangeArrowheads="1"/>
          </p:cNvSpPr>
          <p:nvPr/>
        </p:nvSpPr>
        <p:spPr bwMode="auto">
          <a:xfrm>
            <a:off x="0" y="1371600"/>
            <a:ext cx="1373188" cy="304800"/>
          </a:xfrm>
          <a:prstGeom prst="rect">
            <a:avLst/>
          </a:prstGeom>
          <a:solidFill>
            <a:srgbClr val="CCFFFF">
              <a:alpha val="36862"/>
            </a:srgbClr>
          </a:solidFill>
          <a:ln w="9525">
            <a:noFill/>
            <a:miter lim="800000"/>
            <a:headEnd/>
            <a:tailEnd/>
          </a:ln>
        </p:spPr>
        <p:txBody>
          <a:bodyPr wrap="none">
            <a:spAutoFit/>
          </a:bodyPr>
          <a:lstStyle/>
          <a:p>
            <a:r>
              <a:rPr lang="en-US" sz="1400" b="1"/>
              <a:t>To Idaho Falls</a:t>
            </a:r>
          </a:p>
        </p:txBody>
      </p:sp>
      <p:sp>
        <p:nvSpPr>
          <p:cNvPr id="111620" name="Line 5"/>
          <p:cNvSpPr>
            <a:spLocks noChangeShapeType="1"/>
          </p:cNvSpPr>
          <p:nvPr/>
        </p:nvSpPr>
        <p:spPr bwMode="auto">
          <a:xfrm flipH="1" flipV="1">
            <a:off x="0" y="1295400"/>
            <a:ext cx="762000" cy="152400"/>
          </a:xfrm>
          <a:prstGeom prst="line">
            <a:avLst/>
          </a:prstGeom>
          <a:noFill/>
          <a:ln w="28575">
            <a:solidFill>
              <a:srgbClr val="FF0000"/>
            </a:solidFill>
            <a:round/>
            <a:headEnd/>
            <a:tailEnd type="triangle" w="med" len="med"/>
          </a:ln>
        </p:spPr>
        <p:txBody>
          <a:bodyPr/>
          <a:lstStyle/>
          <a:p>
            <a:endParaRPr lang="en-US"/>
          </a:p>
        </p:txBody>
      </p:sp>
      <p:sp>
        <p:nvSpPr>
          <p:cNvPr id="111621" name="Text Box 6"/>
          <p:cNvSpPr txBox="1">
            <a:spLocks noChangeArrowheads="1"/>
          </p:cNvSpPr>
          <p:nvPr/>
        </p:nvSpPr>
        <p:spPr bwMode="auto">
          <a:xfrm rot="2880917">
            <a:off x="4478337" y="3856038"/>
            <a:ext cx="1158875" cy="304800"/>
          </a:xfrm>
          <a:prstGeom prst="rect">
            <a:avLst/>
          </a:prstGeom>
          <a:noFill/>
          <a:ln w="9525">
            <a:noFill/>
            <a:miter lim="800000"/>
            <a:headEnd/>
            <a:tailEnd/>
          </a:ln>
        </p:spPr>
        <p:txBody>
          <a:bodyPr wrap="none">
            <a:spAutoFit/>
          </a:bodyPr>
          <a:lstStyle/>
          <a:p>
            <a:r>
              <a:rPr lang="en-US" sz="1400" b="1"/>
              <a:t>Highway 26</a:t>
            </a:r>
          </a:p>
        </p:txBody>
      </p:sp>
      <p:sp>
        <p:nvSpPr>
          <p:cNvPr id="111622" name="Rectangle 7"/>
          <p:cNvSpPr>
            <a:spLocks noChangeArrowheads="1"/>
          </p:cNvSpPr>
          <p:nvPr/>
        </p:nvSpPr>
        <p:spPr bwMode="auto">
          <a:xfrm>
            <a:off x="1271588" y="3362325"/>
            <a:ext cx="381000" cy="381000"/>
          </a:xfrm>
          <a:prstGeom prst="rect">
            <a:avLst/>
          </a:prstGeom>
          <a:solidFill>
            <a:schemeClr val="accent1">
              <a:alpha val="45882"/>
            </a:schemeClr>
          </a:solidFill>
          <a:ln w="9525">
            <a:solidFill>
              <a:schemeClr val="tx1"/>
            </a:solidFill>
            <a:miter lim="800000"/>
            <a:headEnd/>
            <a:tailEnd/>
          </a:ln>
        </p:spPr>
        <p:txBody>
          <a:bodyPr wrap="none" anchor="ctr"/>
          <a:lstStyle/>
          <a:p>
            <a:pPr algn="ctr"/>
            <a:r>
              <a:rPr lang="en-US" sz="800"/>
              <a:t>Leon</a:t>
            </a:r>
          </a:p>
          <a:p>
            <a:pPr algn="ctr"/>
            <a:r>
              <a:rPr lang="en-US" sz="800"/>
              <a:t>Rental</a:t>
            </a:r>
          </a:p>
        </p:txBody>
      </p:sp>
      <p:sp>
        <p:nvSpPr>
          <p:cNvPr id="111623" name="Line 8"/>
          <p:cNvSpPr>
            <a:spLocks noChangeShapeType="1"/>
          </p:cNvSpPr>
          <p:nvPr/>
        </p:nvSpPr>
        <p:spPr bwMode="auto">
          <a:xfrm>
            <a:off x="5257800" y="3352800"/>
            <a:ext cx="0" cy="0"/>
          </a:xfrm>
          <a:prstGeom prst="line">
            <a:avLst/>
          </a:prstGeom>
          <a:noFill/>
          <a:ln w="9525">
            <a:solidFill>
              <a:schemeClr val="tx1"/>
            </a:solidFill>
            <a:round/>
            <a:headEnd/>
            <a:tailEnd/>
          </a:ln>
        </p:spPr>
        <p:txBody>
          <a:bodyPr/>
          <a:lstStyle/>
          <a:p>
            <a:endParaRPr lang="en-US"/>
          </a:p>
        </p:txBody>
      </p:sp>
      <p:sp>
        <p:nvSpPr>
          <p:cNvPr id="111624" name="Freeform 9"/>
          <p:cNvSpPr>
            <a:spLocks/>
          </p:cNvSpPr>
          <p:nvPr/>
        </p:nvSpPr>
        <p:spPr bwMode="auto">
          <a:xfrm>
            <a:off x="2247900" y="1038225"/>
            <a:ext cx="142875" cy="204788"/>
          </a:xfrm>
          <a:custGeom>
            <a:avLst/>
            <a:gdLst>
              <a:gd name="T0" fmla="*/ 2147483647 w 90"/>
              <a:gd name="T1" fmla="*/ 2147483647 h 129"/>
              <a:gd name="T2" fmla="*/ 2147483647 w 90"/>
              <a:gd name="T3" fmla="*/ 2147483647 h 129"/>
              <a:gd name="T4" fmla="*/ 2147483647 w 90"/>
              <a:gd name="T5" fmla="*/ 2147483647 h 129"/>
              <a:gd name="T6" fmla="*/ 2147483647 w 90"/>
              <a:gd name="T7" fmla="*/ 2147483647 h 129"/>
              <a:gd name="T8" fmla="*/ 2147483647 w 90"/>
              <a:gd name="T9" fmla="*/ 2147483647 h 129"/>
              <a:gd name="T10" fmla="*/ 2147483647 w 90"/>
              <a:gd name="T11" fmla="*/ 0 h 129"/>
              <a:gd name="T12" fmla="*/ 2147483647 w 90"/>
              <a:gd name="T13" fmla="*/ 2147483647 h 129"/>
              <a:gd name="T14" fmla="*/ 2147483647 w 90"/>
              <a:gd name="T15" fmla="*/ 2147483647 h 129"/>
              <a:gd name="T16" fmla="*/ 2147483647 w 90"/>
              <a:gd name="T17" fmla="*/ 2147483647 h 1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
              <a:gd name="T28" fmla="*/ 0 h 129"/>
              <a:gd name="T29" fmla="*/ 90 w 90"/>
              <a:gd name="T30" fmla="*/ 129 h 1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 h="129">
                <a:moveTo>
                  <a:pt x="2" y="3"/>
                </a:moveTo>
                <a:cubicBezTo>
                  <a:pt x="2" y="4"/>
                  <a:pt x="0" y="66"/>
                  <a:pt x="2" y="69"/>
                </a:cubicBezTo>
                <a:cubicBezTo>
                  <a:pt x="5" y="74"/>
                  <a:pt x="13" y="70"/>
                  <a:pt x="19" y="70"/>
                </a:cubicBezTo>
                <a:cubicBezTo>
                  <a:pt x="21" y="129"/>
                  <a:pt x="12" y="100"/>
                  <a:pt x="64" y="106"/>
                </a:cubicBezTo>
                <a:cubicBezTo>
                  <a:pt x="73" y="105"/>
                  <a:pt x="90" y="109"/>
                  <a:pt x="88" y="96"/>
                </a:cubicBezTo>
                <a:cubicBezTo>
                  <a:pt x="90" y="66"/>
                  <a:pt x="89" y="31"/>
                  <a:pt x="88" y="0"/>
                </a:cubicBezTo>
                <a:cubicBezTo>
                  <a:pt x="77" y="2"/>
                  <a:pt x="71" y="3"/>
                  <a:pt x="61" y="1"/>
                </a:cubicBezTo>
                <a:cubicBezTo>
                  <a:pt x="51" y="1"/>
                  <a:pt x="45" y="3"/>
                  <a:pt x="38" y="1"/>
                </a:cubicBezTo>
                <a:cubicBezTo>
                  <a:pt x="3" y="3"/>
                  <a:pt x="15" y="3"/>
                  <a:pt x="2" y="3"/>
                </a:cubicBezTo>
                <a:close/>
              </a:path>
            </a:pathLst>
          </a:custGeom>
          <a:solidFill>
            <a:srgbClr val="FF0000">
              <a:alpha val="18039"/>
            </a:srgbClr>
          </a:solidFill>
          <a:ln w="3175">
            <a:solidFill>
              <a:schemeClr val="tx1"/>
            </a:solidFill>
            <a:round/>
            <a:headEnd/>
            <a:tailEnd/>
          </a:ln>
        </p:spPr>
        <p:txBody>
          <a:bodyPr/>
          <a:lstStyle/>
          <a:p>
            <a:endParaRPr lang="en-US"/>
          </a:p>
        </p:txBody>
      </p:sp>
      <p:sp>
        <p:nvSpPr>
          <p:cNvPr id="111625" name="Text Box 10"/>
          <p:cNvSpPr txBox="1">
            <a:spLocks noChangeArrowheads="1"/>
          </p:cNvSpPr>
          <p:nvPr/>
        </p:nvSpPr>
        <p:spPr bwMode="auto">
          <a:xfrm>
            <a:off x="2166938" y="990600"/>
            <a:ext cx="317500" cy="212725"/>
          </a:xfrm>
          <a:prstGeom prst="rect">
            <a:avLst/>
          </a:prstGeom>
          <a:noFill/>
          <a:ln w="9525">
            <a:noFill/>
            <a:miter lim="800000"/>
            <a:headEnd/>
            <a:tailEnd/>
          </a:ln>
        </p:spPr>
        <p:txBody>
          <a:bodyPr wrap="none">
            <a:spAutoFit/>
          </a:bodyPr>
          <a:lstStyle/>
          <a:p>
            <a:r>
              <a:rPr lang="en-US" sz="400"/>
              <a:t>Moss</a:t>
            </a:r>
          </a:p>
          <a:p>
            <a:r>
              <a:rPr lang="en-US" sz="400"/>
              <a:t>Purch</a:t>
            </a:r>
          </a:p>
        </p:txBody>
      </p:sp>
      <p:sp>
        <p:nvSpPr>
          <p:cNvPr id="111626" name="Rectangle 11"/>
          <p:cNvSpPr>
            <a:spLocks noChangeArrowheads="1"/>
          </p:cNvSpPr>
          <p:nvPr/>
        </p:nvSpPr>
        <p:spPr bwMode="auto">
          <a:xfrm>
            <a:off x="1619250" y="1200150"/>
            <a:ext cx="381000" cy="422275"/>
          </a:xfrm>
          <a:prstGeom prst="rect">
            <a:avLst/>
          </a:prstGeom>
          <a:solidFill>
            <a:srgbClr val="FF0000">
              <a:alpha val="20000"/>
            </a:srgbClr>
          </a:solidFill>
          <a:ln w="3175">
            <a:solidFill>
              <a:schemeClr val="tx1"/>
            </a:solidFill>
            <a:miter lim="800000"/>
            <a:headEnd/>
            <a:tailEnd/>
          </a:ln>
        </p:spPr>
        <p:txBody>
          <a:bodyPr wrap="none" anchor="ctr"/>
          <a:lstStyle/>
          <a:p>
            <a:pPr algn="ctr"/>
            <a:r>
              <a:rPr lang="en-US" sz="600" b="1"/>
              <a:t>Terry</a:t>
            </a:r>
          </a:p>
          <a:p>
            <a:pPr algn="ctr"/>
            <a:r>
              <a:rPr lang="en-US" sz="600" b="1"/>
              <a:t>Purchase</a:t>
            </a:r>
          </a:p>
        </p:txBody>
      </p:sp>
      <p:sp>
        <p:nvSpPr>
          <p:cNvPr id="111627" name="Rectangle 12"/>
          <p:cNvSpPr>
            <a:spLocks noChangeArrowheads="1"/>
          </p:cNvSpPr>
          <p:nvPr/>
        </p:nvSpPr>
        <p:spPr bwMode="auto">
          <a:xfrm>
            <a:off x="1660525" y="5867400"/>
            <a:ext cx="381000" cy="381000"/>
          </a:xfrm>
          <a:prstGeom prst="rect">
            <a:avLst/>
          </a:prstGeom>
          <a:solidFill>
            <a:srgbClr val="FF0000">
              <a:alpha val="18823"/>
            </a:srgbClr>
          </a:solidFill>
          <a:ln w="9525">
            <a:solidFill>
              <a:schemeClr val="tx1"/>
            </a:solidFill>
            <a:miter lim="800000"/>
            <a:headEnd/>
            <a:tailEnd/>
          </a:ln>
        </p:spPr>
        <p:txBody>
          <a:bodyPr wrap="none" anchor="ctr"/>
          <a:lstStyle/>
          <a:p>
            <a:pPr algn="ctr"/>
            <a:r>
              <a:rPr lang="en-US" sz="700"/>
              <a:t>Terry</a:t>
            </a:r>
          </a:p>
          <a:p>
            <a:pPr algn="ctr"/>
            <a:r>
              <a:rPr lang="en-US" sz="700"/>
              <a:t>Collateral</a:t>
            </a:r>
          </a:p>
        </p:txBody>
      </p:sp>
      <p:sp>
        <p:nvSpPr>
          <p:cNvPr id="111628" name="Text Box 13"/>
          <p:cNvSpPr txBox="1">
            <a:spLocks noChangeArrowheads="1"/>
          </p:cNvSpPr>
          <p:nvPr/>
        </p:nvSpPr>
        <p:spPr bwMode="auto">
          <a:xfrm>
            <a:off x="8108950" y="5370513"/>
            <a:ext cx="349250" cy="366712"/>
          </a:xfrm>
          <a:prstGeom prst="rect">
            <a:avLst/>
          </a:prstGeom>
          <a:noFill/>
          <a:ln w="9525">
            <a:noFill/>
            <a:miter lim="800000"/>
            <a:headEnd/>
            <a:tailEnd/>
          </a:ln>
        </p:spPr>
        <p:txBody>
          <a:bodyPr wrap="none">
            <a:spAutoFit/>
          </a:bodyPr>
          <a:lstStyle/>
          <a:p>
            <a:r>
              <a:rPr lang="en-US"/>
              <a:t>N</a:t>
            </a:r>
          </a:p>
        </p:txBody>
      </p:sp>
      <p:sp>
        <p:nvSpPr>
          <p:cNvPr id="111629" name="Line 14"/>
          <p:cNvSpPr>
            <a:spLocks noChangeShapeType="1"/>
          </p:cNvSpPr>
          <p:nvPr/>
        </p:nvSpPr>
        <p:spPr bwMode="auto">
          <a:xfrm flipV="1">
            <a:off x="8277225" y="5715000"/>
            <a:ext cx="0" cy="533400"/>
          </a:xfrm>
          <a:prstGeom prst="line">
            <a:avLst/>
          </a:prstGeom>
          <a:noFill/>
          <a:ln w="9525">
            <a:solidFill>
              <a:schemeClr val="tx1"/>
            </a:solidFill>
            <a:round/>
            <a:headEnd/>
            <a:tailEnd type="triangle" w="med" len="med"/>
          </a:ln>
        </p:spPr>
        <p:txBody>
          <a:bodyPr/>
          <a:lstStyle/>
          <a:p>
            <a:endParaRPr lang="en-US"/>
          </a:p>
        </p:txBody>
      </p:sp>
      <p:sp>
        <p:nvSpPr>
          <p:cNvPr id="111630" name="Rectangle 15"/>
          <p:cNvSpPr>
            <a:spLocks noChangeArrowheads="1"/>
          </p:cNvSpPr>
          <p:nvPr/>
        </p:nvSpPr>
        <p:spPr bwMode="auto">
          <a:xfrm>
            <a:off x="7727950" y="6521450"/>
            <a:ext cx="1492250" cy="488950"/>
          </a:xfrm>
          <a:prstGeom prst="rect">
            <a:avLst/>
          </a:prstGeom>
          <a:noFill/>
          <a:ln w="9525">
            <a:noFill/>
            <a:miter lim="800000"/>
            <a:headEnd/>
            <a:tailEnd/>
          </a:ln>
        </p:spPr>
        <p:txBody>
          <a:bodyPr wrap="none">
            <a:spAutoFit/>
          </a:bodyPr>
          <a:lstStyle/>
          <a:p>
            <a:r>
              <a:rPr lang="en-US" sz="1000"/>
              <a:t>Idaho Dept of Lands: </a:t>
            </a:r>
          </a:p>
          <a:p>
            <a:r>
              <a:rPr lang="en-US" sz="800">
                <a:hlinkClick r:id="rId3"/>
              </a:rPr>
              <a:t>http://gis1.idl.idaho.gov/DLR/</a:t>
            </a:r>
            <a:endParaRPr lang="en-US" sz="800"/>
          </a:p>
          <a:p>
            <a:endParaRPr lang="en-US" sz="800"/>
          </a:p>
        </p:txBody>
      </p:sp>
      <p:sp>
        <p:nvSpPr>
          <p:cNvPr id="111631" name="Text Box 16"/>
          <p:cNvSpPr txBox="1">
            <a:spLocks noChangeArrowheads="1"/>
          </p:cNvSpPr>
          <p:nvPr/>
        </p:nvSpPr>
        <p:spPr bwMode="auto">
          <a:xfrm rot="-5400000">
            <a:off x="1826419" y="2466181"/>
            <a:ext cx="1003300" cy="274638"/>
          </a:xfrm>
          <a:prstGeom prst="rect">
            <a:avLst/>
          </a:prstGeom>
          <a:noFill/>
          <a:ln w="9525">
            <a:noFill/>
            <a:miter lim="800000"/>
            <a:headEnd/>
            <a:tailEnd/>
          </a:ln>
        </p:spPr>
        <p:txBody>
          <a:bodyPr wrap="none">
            <a:spAutoFit/>
          </a:bodyPr>
          <a:lstStyle/>
          <a:p>
            <a:r>
              <a:rPr lang="en-US" sz="1200" b="1"/>
              <a:t>Homestead</a:t>
            </a:r>
          </a:p>
        </p:txBody>
      </p:sp>
      <p:sp>
        <p:nvSpPr>
          <p:cNvPr id="111632" name="Rectangle 17"/>
          <p:cNvSpPr>
            <a:spLocks noChangeArrowheads="1"/>
          </p:cNvSpPr>
          <p:nvPr/>
        </p:nvSpPr>
        <p:spPr bwMode="auto">
          <a:xfrm>
            <a:off x="7391400" y="74613"/>
            <a:ext cx="1905000" cy="915987"/>
          </a:xfrm>
          <a:prstGeom prst="rect">
            <a:avLst/>
          </a:prstGeom>
          <a:noFill/>
          <a:ln w="9525">
            <a:noFill/>
            <a:miter lim="800000"/>
            <a:headEnd/>
            <a:tailEnd/>
          </a:ln>
        </p:spPr>
        <p:txBody>
          <a:bodyPr>
            <a:spAutoFit/>
          </a:bodyPr>
          <a:lstStyle/>
          <a:p>
            <a:pPr algn="ctr"/>
            <a:r>
              <a:rPr lang="en-US" b="1"/>
              <a:t>Eugene Smith </a:t>
            </a:r>
          </a:p>
          <a:p>
            <a:pPr algn="ctr"/>
            <a:r>
              <a:rPr lang="en-US" b="1"/>
              <a:t>Dry Farms</a:t>
            </a:r>
          </a:p>
          <a:p>
            <a:pPr algn="ctr"/>
            <a:r>
              <a:rPr lang="en-US" b="1"/>
              <a:t>Antelope, ID</a:t>
            </a:r>
          </a:p>
        </p:txBody>
      </p:sp>
      <p:sp>
        <p:nvSpPr>
          <p:cNvPr id="111633" name="Freeform 18"/>
          <p:cNvSpPr>
            <a:spLocks/>
          </p:cNvSpPr>
          <p:nvPr/>
        </p:nvSpPr>
        <p:spPr bwMode="auto">
          <a:xfrm>
            <a:off x="1466850" y="3736975"/>
            <a:ext cx="187325" cy="192088"/>
          </a:xfrm>
          <a:custGeom>
            <a:avLst/>
            <a:gdLst>
              <a:gd name="T0" fmla="*/ 2147483647 w 118"/>
              <a:gd name="T1" fmla="*/ 2147483647 h 121"/>
              <a:gd name="T2" fmla="*/ 0 w 118"/>
              <a:gd name="T3" fmla="*/ 2147483647 h 121"/>
              <a:gd name="T4" fmla="*/ 2147483647 w 118"/>
              <a:gd name="T5" fmla="*/ 2147483647 h 121"/>
              <a:gd name="T6" fmla="*/ 2147483647 w 118"/>
              <a:gd name="T7" fmla="*/ 2147483647 h 121"/>
              <a:gd name="T8" fmla="*/ 2147483647 w 118"/>
              <a:gd name="T9" fmla="*/ 2147483647 h 121"/>
              <a:gd name="T10" fmla="*/ 2147483647 w 118"/>
              <a:gd name="T11" fmla="*/ 2147483647 h 121"/>
              <a:gd name="T12" fmla="*/ 2147483647 w 118"/>
              <a:gd name="T13" fmla="*/ 2147483647 h 121"/>
              <a:gd name="T14" fmla="*/ 2147483647 w 118"/>
              <a:gd name="T15" fmla="*/ 2147483647 h 121"/>
              <a:gd name="T16" fmla="*/ 2147483647 w 118"/>
              <a:gd name="T17" fmla="*/ 2147483647 h 121"/>
              <a:gd name="T18" fmla="*/ 2147483647 w 118"/>
              <a:gd name="T19" fmla="*/ 2147483647 h 121"/>
              <a:gd name="T20" fmla="*/ 2147483647 w 118"/>
              <a:gd name="T21" fmla="*/ 2147483647 h 1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8"/>
              <a:gd name="T34" fmla="*/ 0 h 121"/>
              <a:gd name="T35" fmla="*/ 118 w 118"/>
              <a:gd name="T36" fmla="*/ 121 h 1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8" h="121">
                <a:moveTo>
                  <a:pt x="4" y="3"/>
                </a:moveTo>
                <a:cubicBezTo>
                  <a:pt x="2" y="41"/>
                  <a:pt x="0" y="83"/>
                  <a:pt x="0" y="121"/>
                </a:cubicBezTo>
                <a:cubicBezTo>
                  <a:pt x="4" y="114"/>
                  <a:pt x="21" y="118"/>
                  <a:pt x="40" y="117"/>
                </a:cubicBezTo>
                <a:cubicBezTo>
                  <a:pt x="50" y="116"/>
                  <a:pt x="54" y="117"/>
                  <a:pt x="61" y="117"/>
                </a:cubicBezTo>
                <a:cubicBezTo>
                  <a:pt x="68" y="117"/>
                  <a:pt x="73" y="115"/>
                  <a:pt x="82" y="115"/>
                </a:cubicBezTo>
                <a:cubicBezTo>
                  <a:pt x="92" y="120"/>
                  <a:pt x="106" y="117"/>
                  <a:pt x="117" y="117"/>
                </a:cubicBezTo>
                <a:cubicBezTo>
                  <a:pt x="118" y="99"/>
                  <a:pt x="117" y="67"/>
                  <a:pt x="118" y="46"/>
                </a:cubicBezTo>
                <a:cubicBezTo>
                  <a:pt x="116" y="31"/>
                  <a:pt x="117" y="24"/>
                  <a:pt x="117" y="4"/>
                </a:cubicBezTo>
                <a:cubicBezTo>
                  <a:pt x="89" y="0"/>
                  <a:pt x="100" y="5"/>
                  <a:pt x="67" y="4"/>
                </a:cubicBezTo>
                <a:cubicBezTo>
                  <a:pt x="55" y="5"/>
                  <a:pt x="46" y="3"/>
                  <a:pt x="39" y="4"/>
                </a:cubicBezTo>
                <a:cubicBezTo>
                  <a:pt x="19" y="1"/>
                  <a:pt x="32" y="7"/>
                  <a:pt x="4" y="3"/>
                </a:cubicBezTo>
                <a:close/>
              </a:path>
            </a:pathLst>
          </a:custGeom>
          <a:solidFill>
            <a:schemeClr val="accent1">
              <a:alpha val="49019"/>
            </a:schemeClr>
          </a:solidFill>
          <a:ln w="6350">
            <a:solidFill>
              <a:schemeClr val="tx1"/>
            </a:solidFill>
            <a:round/>
            <a:headEnd/>
            <a:tailEnd/>
          </a:ln>
        </p:spPr>
        <p:txBody>
          <a:bodyPr/>
          <a:lstStyle/>
          <a:p>
            <a:endParaRPr lang="en-US"/>
          </a:p>
        </p:txBody>
      </p:sp>
      <p:sp>
        <p:nvSpPr>
          <p:cNvPr id="111634" name="Freeform 19"/>
          <p:cNvSpPr>
            <a:spLocks/>
          </p:cNvSpPr>
          <p:nvPr/>
        </p:nvSpPr>
        <p:spPr bwMode="auto">
          <a:xfrm>
            <a:off x="2362200" y="2019300"/>
            <a:ext cx="69850" cy="60325"/>
          </a:xfrm>
          <a:custGeom>
            <a:avLst/>
            <a:gdLst>
              <a:gd name="T0" fmla="*/ 2147483647 w 44"/>
              <a:gd name="T1" fmla="*/ 2147483647 h 38"/>
              <a:gd name="T2" fmla="*/ 2147483647 w 44"/>
              <a:gd name="T3" fmla="*/ 2147483647 h 38"/>
              <a:gd name="T4" fmla="*/ 2147483647 w 44"/>
              <a:gd name="T5" fmla="*/ 2147483647 h 38"/>
              <a:gd name="T6" fmla="*/ 2147483647 w 44"/>
              <a:gd name="T7" fmla="*/ 2147483647 h 38"/>
              <a:gd name="T8" fmla="*/ 2147483647 w 44"/>
              <a:gd name="T9" fmla="*/ 2147483647 h 38"/>
              <a:gd name="T10" fmla="*/ 2147483647 w 44"/>
              <a:gd name="T11" fmla="*/ 2147483647 h 38"/>
              <a:gd name="T12" fmla="*/ 2147483647 w 44"/>
              <a:gd name="T13" fmla="*/ 2147483647 h 38"/>
              <a:gd name="T14" fmla="*/ 2147483647 w 44"/>
              <a:gd name="T15" fmla="*/ 2147483647 h 38"/>
              <a:gd name="T16" fmla="*/ 2147483647 w 44"/>
              <a:gd name="T17" fmla="*/ 2147483647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38"/>
              <a:gd name="T29" fmla="*/ 44 w 44"/>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38">
                <a:moveTo>
                  <a:pt x="42" y="6"/>
                </a:moveTo>
                <a:cubicBezTo>
                  <a:pt x="40" y="0"/>
                  <a:pt x="35" y="4"/>
                  <a:pt x="31" y="3"/>
                </a:cubicBezTo>
                <a:cubicBezTo>
                  <a:pt x="27" y="2"/>
                  <a:pt x="22" y="3"/>
                  <a:pt x="18" y="3"/>
                </a:cubicBezTo>
                <a:cubicBezTo>
                  <a:pt x="14" y="3"/>
                  <a:pt x="8" y="0"/>
                  <a:pt x="6" y="2"/>
                </a:cubicBezTo>
                <a:cubicBezTo>
                  <a:pt x="0" y="4"/>
                  <a:pt x="4" y="12"/>
                  <a:pt x="4" y="17"/>
                </a:cubicBezTo>
                <a:cubicBezTo>
                  <a:pt x="4" y="22"/>
                  <a:pt x="3" y="30"/>
                  <a:pt x="6" y="33"/>
                </a:cubicBezTo>
                <a:cubicBezTo>
                  <a:pt x="8" y="37"/>
                  <a:pt x="14" y="36"/>
                  <a:pt x="19" y="35"/>
                </a:cubicBezTo>
                <a:cubicBezTo>
                  <a:pt x="27" y="38"/>
                  <a:pt x="34" y="36"/>
                  <a:pt x="42" y="35"/>
                </a:cubicBezTo>
                <a:cubicBezTo>
                  <a:pt x="44" y="24"/>
                  <a:pt x="41" y="18"/>
                  <a:pt x="42" y="6"/>
                </a:cubicBezTo>
                <a:close/>
              </a:path>
            </a:pathLst>
          </a:custGeom>
          <a:solidFill>
            <a:schemeClr val="accent1">
              <a:alpha val="49019"/>
            </a:schemeClr>
          </a:solidFill>
          <a:ln w="3175">
            <a:solidFill>
              <a:schemeClr val="tx1"/>
            </a:solidFill>
            <a:round/>
            <a:headEnd/>
            <a:tailEnd/>
          </a:ln>
        </p:spPr>
        <p:txBody>
          <a:bodyPr/>
          <a:lstStyle/>
          <a:p>
            <a:endParaRPr lang="en-US"/>
          </a:p>
        </p:txBody>
      </p:sp>
      <p:sp>
        <p:nvSpPr>
          <p:cNvPr id="111635" name="Text Box 20"/>
          <p:cNvSpPr txBox="1">
            <a:spLocks noChangeArrowheads="1"/>
          </p:cNvSpPr>
          <p:nvPr/>
        </p:nvSpPr>
        <p:spPr bwMode="auto">
          <a:xfrm>
            <a:off x="3124200" y="1295400"/>
            <a:ext cx="914400" cy="336550"/>
          </a:xfrm>
          <a:prstGeom prst="rect">
            <a:avLst/>
          </a:prstGeom>
          <a:noFill/>
          <a:ln w="9525">
            <a:noFill/>
            <a:miter lim="800000"/>
            <a:headEnd/>
            <a:tailEnd/>
          </a:ln>
        </p:spPr>
        <p:txBody>
          <a:bodyPr>
            <a:spAutoFit/>
          </a:bodyPr>
          <a:lstStyle/>
          <a:p>
            <a:r>
              <a:rPr lang="en-US" sz="800" b="1"/>
              <a:t>Melba Ward</a:t>
            </a:r>
          </a:p>
          <a:p>
            <a:r>
              <a:rPr lang="en-US" sz="800" b="1"/>
              <a:t>Property</a:t>
            </a:r>
          </a:p>
        </p:txBody>
      </p:sp>
      <p:sp>
        <p:nvSpPr>
          <p:cNvPr id="111636" name="Line 21"/>
          <p:cNvSpPr>
            <a:spLocks noChangeShapeType="1"/>
          </p:cNvSpPr>
          <p:nvPr/>
        </p:nvSpPr>
        <p:spPr bwMode="auto">
          <a:xfrm flipH="1">
            <a:off x="2438400" y="1600200"/>
            <a:ext cx="762000" cy="457200"/>
          </a:xfrm>
          <a:prstGeom prst="line">
            <a:avLst/>
          </a:prstGeom>
          <a:noFill/>
          <a:ln w="9525">
            <a:solidFill>
              <a:schemeClr val="tx1"/>
            </a:solidFill>
            <a:round/>
            <a:headEnd/>
            <a:tailEnd type="triangle" w="med" len="med"/>
          </a:ln>
        </p:spPr>
        <p:txBody>
          <a:bodyPr/>
          <a:lstStyle/>
          <a:p>
            <a:endParaRPr lang="en-US"/>
          </a:p>
        </p:txBody>
      </p:sp>
      <p:sp>
        <p:nvSpPr>
          <p:cNvPr id="111637" name="Slide Number Placeholder 5"/>
          <p:cNvSpPr txBox="1">
            <a:spLocks noGrp="1"/>
          </p:cNvSpPr>
          <p:nvPr/>
        </p:nvSpPr>
        <p:spPr bwMode="auto">
          <a:xfrm>
            <a:off x="8686800" y="6400800"/>
            <a:ext cx="457200" cy="307975"/>
          </a:xfrm>
          <a:prstGeom prst="rect">
            <a:avLst/>
          </a:prstGeom>
          <a:noFill/>
          <a:ln w="9525">
            <a:noFill/>
            <a:miter lim="800000"/>
            <a:headEnd/>
            <a:tailEnd/>
          </a:ln>
        </p:spPr>
        <p:txBody>
          <a:bodyPr/>
          <a:lstStyle/>
          <a:p>
            <a:pPr algn="r"/>
            <a:fld id="{06201195-029A-475C-9834-AD29F1EB0DE3}" type="slidenum">
              <a:rPr lang="en-US" sz="1000"/>
              <a:pPr algn="r"/>
              <a:t>49</a:t>
            </a:fld>
            <a:endParaRPr lang="en-US" sz="100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Number Placeholder 5"/>
          <p:cNvSpPr txBox="1">
            <a:spLocks noGrp="1"/>
          </p:cNvSpPr>
          <p:nvPr/>
        </p:nvSpPr>
        <p:spPr bwMode="auto">
          <a:xfrm>
            <a:off x="8839200" y="6553200"/>
            <a:ext cx="304800" cy="307975"/>
          </a:xfrm>
          <a:prstGeom prst="rect">
            <a:avLst/>
          </a:prstGeom>
          <a:noFill/>
          <a:ln w="9525">
            <a:noFill/>
            <a:miter lim="800000"/>
            <a:headEnd/>
            <a:tailEnd/>
          </a:ln>
        </p:spPr>
        <p:txBody>
          <a:bodyPr/>
          <a:lstStyle/>
          <a:p>
            <a:pPr algn="r"/>
            <a:fld id="{55FCA9B1-CBD8-4639-957A-EE8B702B2DB8}" type="slidenum">
              <a:rPr lang="en-US" sz="1000"/>
              <a:pPr algn="r"/>
              <a:t>5</a:t>
            </a:fld>
            <a:endParaRPr lang="en-US" sz="1000"/>
          </a:p>
        </p:txBody>
      </p:sp>
      <p:sp>
        <p:nvSpPr>
          <p:cNvPr id="22530" name="Text Box 3"/>
          <p:cNvSpPr txBox="1">
            <a:spLocks noChangeArrowheads="1"/>
          </p:cNvSpPr>
          <p:nvPr/>
        </p:nvSpPr>
        <p:spPr bwMode="auto">
          <a:xfrm>
            <a:off x="1143000" y="155575"/>
            <a:ext cx="6964363" cy="579438"/>
          </a:xfrm>
          <a:prstGeom prst="rect">
            <a:avLst/>
          </a:prstGeom>
          <a:noFill/>
          <a:ln w="9525">
            <a:noFill/>
            <a:miter lim="800000"/>
            <a:headEnd/>
            <a:tailEnd/>
          </a:ln>
        </p:spPr>
        <p:txBody>
          <a:bodyPr wrap="none">
            <a:spAutoFit/>
          </a:bodyPr>
          <a:lstStyle/>
          <a:p>
            <a:r>
              <a:rPr lang="en-US" sz="3200" b="1">
                <a:latin typeface="Rockwell" pitchFamily="18" charset="0"/>
              </a:rPr>
              <a:t>Growing Up in Cache Valley, Utah</a:t>
            </a:r>
          </a:p>
        </p:txBody>
      </p:sp>
      <p:pic>
        <p:nvPicPr>
          <p:cNvPr id="22531" name="Picture 14" descr="Map Southern Cache Valley"/>
          <p:cNvPicPr>
            <a:picLocks noChangeAspect="1" noChangeArrowheads="1"/>
          </p:cNvPicPr>
          <p:nvPr/>
        </p:nvPicPr>
        <p:blipFill>
          <a:blip r:embed="rId3"/>
          <a:srcRect/>
          <a:stretch>
            <a:fillRect/>
          </a:stretch>
        </p:blipFill>
        <p:spPr bwMode="auto">
          <a:xfrm>
            <a:off x="2597150" y="990600"/>
            <a:ext cx="5480050" cy="5461000"/>
          </a:xfrm>
          <a:prstGeom prst="rect">
            <a:avLst/>
          </a:prstGeom>
          <a:noFill/>
          <a:ln w="9525">
            <a:noFill/>
            <a:miter lim="800000"/>
            <a:headEnd/>
            <a:tailEnd/>
          </a:ln>
        </p:spPr>
      </p:pic>
      <p:sp>
        <p:nvSpPr>
          <p:cNvPr id="22532" name="Line 5"/>
          <p:cNvSpPr>
            <a:spLocks noChangeShapeType="1"/>
          </p:cNvSpPr>
          <p:nvPr/>
        </p:nvSpPr>
        <p:spPr bwMode="auto">
          <a:xfrm>
            <a:off x="5597525" y="2476500"/>
            <a:ext cx="457200" cy="0"/>
          </a:xfrm>
          <a:prstGeom prst="line">
            <a:avLst/>
          </a:prstGeom>
          <a:noFill/>
          <a:ln w="19050">
            <a:solidFill>
              <a:srgbClr val="FF0000"/>
            </a:solidFill>
            <a:round/>
            <a:headEnd/>
            <a:tailEnd/>
          </a:ln>
        </p:spPr>
        <p:txBody>
          <a:bodyPr/>
          <a:lstStyle/>
          <a:p>
            <a:endParaRPr lang="en-US"/>
          </a:p>
        </p:txBody>
      </p:sp>
      <p:sp>
        <p:nvSpPr>
          <p:cNvPr id="22533" name="Line 6"/>
          <p:cNvSpPr>
            <a:spLocks noChangeShapeType="1"/>
          </p:cNvSpPr>
          <p:nvPr/>
        </p:nvSpPr>
        <p:spPr bwMode="auto">
          <a:xfrm>
            <a:off x="5321300" y="4162425"/>
            <a:ext cx="457200" cy="0"/>
          </a:xfrm>
          <a:prstGeom prst="line">
            <a:avLst/>
          </a:prstGeom>
          <a:noFill/>
          <a:ln w="19050">
            <a:solidFill>
              <a:srgbClr val="FF0000"/>
            </a:solidFill>
            <a:round/>
            <a:headEnd/>
            <a:tailEnd/>
          </a:ln>
        </p:spPr>
        <p:txBody>
          <a:bodyPr/>
          <a:lstStyle/>
          <a:p>
            <a:endParaRPr lang="en-US"/>
          </a:p>
        </p:txBody>
      </p:sp>
      <p:grpSp>
        <p:nvGrpSpPr>
          <p:cNvPr id="22534" name="Group 37"/>
          <p:cNvGrpSpPr>
            <a:grpSpLocks/>
          </p:cNvGrpSpPr>
          <p:nvPr/>
        </p:nvGrpSpPr>
        <p:grpSpPr bwMode="auto">
          <a:xfrm>
            <a:off x="5264150" y="1143000"/>
            <a:ext cx="349250" cy="642938"/>
            <a:chOff x="5376" y="960"/>
            <a:chExt cx="220" cy="405"/>
          </a:xfrm>
        </p:grpSpPr>
        <p:sp>
          <p:nvSpPr>
            <p:cNvPr id="22540" name="Text Box 38"/>
            <p:cNvSpPr txBox="1">
              <a:spLocks noChangeArrowheads="1"/>
            </p:cNvSpPr>
            <p:nvPr/>
          </p:nvSpPr>
          <p:spPr bwMode="auto">
            <a:xfrm>
              <a:off x="5376" y="1134"/>
              <a:ext cx="220" cy="231"/>
            </a:xfrm>
            <a:prstGeom prst="rect">
              <a:avLst/>
            </a:prstGeom>
            <a:noFill/>
            <a:ln w="9525">
              <a:noFill/>
              <a:miter lim="800000"/>
              <a:headEnd/>
              <a:tailEnd/>
            </a:ln>
          </p:spPr>
          <p:txBody>
            <a:bodyPr wrap="none">
              <a:spAutoFit/>
            </a:bodyPr>
            <a:lstStyle/>
            <a:p>
              <a:r>
                <a:rPr lang="en-US"/>
                <a:t>N</a:t>
              </a:r>
            </a:p>
          </p:txBody>
        </p:sp>
        <p:sp>
          <p:nvSpPr>
            <p:cNvPr id="22541" name="Line 39"/>
            <p:cNvSpPr>
              <a:spLocks noChangeShapeType="1"/>
            </p:cNvSpPr>
            <p:nvPr/>
          </p:nvSpPr>
          <p:spPr bwMode="auto">
            <a:xfrm flipV="1">
              <a:off x="5424" y="960"/>
              <a:ext cx="0" cy="336"/>
            </a:xfrm>
            <a:prstGeom prst="line">
              <a:avLst/>
            </a:prstGeom>
            <a:noFill/>
            <a:ln w="9525">
              <a:solidFill>
                <a:schemeClr val="tx1"/>
              </a:solidFill>
              <a:round/>
              <a:headEnd/>
              <a:tailEnd type="triangle" w="med" len="med"/>
            </a:ln>
          </p:spPr>
          <p:txBody>
            <a:bodyPr/>
            <a:lstStyle/>
            <a:p>
              <a:endParaRPr lang="en-US"/>
            </a:p>
          </p:txBody>
        </p:sp>
      </p:grpSp>
      <p:pic>
        <p:nvPicPr>
          <p:cNvPr id="22535" name="Picture 15" descr="080000~ Christianson Peter and Ane family Hyrum UT"/>
          <p:cNvPicPr>
            <a:picLocks noChangeAspect="1" noChangeArrowheads="1"/>
          </p:cNvPicPr>
          <p:nvPr/>
        </p:nvPicPr>
        <p:blipFill>
          <a:blip r:embed="rId4"/>
          <a:srcRect/>
          <a:stretch>
            <a:fillRect/>
          </a:stretch>
        </p:blipFill>
        <p:spPr bwMode="auto">
          <a:xfrm>
            <a:off x="1454150" y="4114800"/>
            <a:ext cx="2413000" cy="1728788"/>
          </a:xfrm>
          <a:prstGeom prst="rect">
            <a:avLst/>
          </a:prstGeom>
          <a:noFill/>
          <a:ln w="38100" cmpd="thickThin">
            <a:solidFill>
              <a:schemeClr val="tx1"/>
            </a:solidFill>
            <a:miter lim="800000"/>
            <a:headEnd/>
            <a:tailEnd/>
          </a:ln>
        </p:spPr>
      </p:pic>
      <p:pic>
        <p:nvPicPr>
          <p:cNvPr id="22536" name="Picture 17" descr="980000~ Mary Christiansen"/>
          <p:cNvPicPr>
            <a:picLocks noChangeAspect="1" noChangeArrowheads="1"/>
          </p:cNvPicPr>
          <p:nvPr/>
        </p:nvPicPr>
        <p:blipFill>
          <a:blip r:embed="rId5"/>
          <a:srcRect/>
          <a:stretch>
            <a:fillRect/>
          </a:stretch>
        </p:blipFill>
        <p:spPr bwMode="auto">
          <a:xfrm>
            <a:off x="6254750" y="4038600"/>
            <a:ext cx="952500" cy="1371600"/>
          </a:xfrm>
          <a:prstGeom prst="rect">
            <a:avLst/>
          </a:prstGeom>
          <a:noFill/>
          <a:ln w="38100" cmpd="thickThin">
            <a:solidFill>
              <a:schemeClr val="tx1"/>
            </a:solidFill>
            <a:miter lim="800000"/>
            <a:headEnd/>
            <a:tailEnd/>
          </a:ln>
        </p:spPr>
      </p:pic>
      <p:pic>
        <p:nvPicPr>
          <p:cNvPr id="22537" name="Picture 18" descr="020200 Eugene Smith"/>
          <p:cNvPicPr>
            <a:picLocks noChangeAspect="1" noChangeArrowheads="1"/>
          </p:cNvPicPr>
          <p:nvPr/>
        </p:nvPicPr>
        <p:blipFill>
          <a:blip r:embed="rId6"/>
          <a:srcRect/>
          <a:stretch>
            <a:fillRect/>
          </a:stretch>
        </p:blipFill>
        <p:spPr bwMode="auto">
          <a:xfrm>
            <a:off x="6330950" y="1981200"/>
            <a:ext cx="1011238" cy="1514475"/>
          </a:xfrm>
          <a:prstGeom prst="rect">
            <a:avLst/>
          </a:prstGeom>
          <a:noFill/>
          <a:ln w="38100" cmpd="thickThin">
            <a:solidFill>
              <a:schemeClr val="tx1"/>
            </a:solidFill>
            <a:miter lim="800000"/>
            <a:headEnd/>
            <a:tailEnd/>
          </a:ln>
        </p:spPr>
      </p:pic>
      <p:pic>
        <p:nvPicPr>
          <p:cNvPr id="22538" name="Picture 16" descr="000000~ Christianson Mary Ida Utah Agricultural College Logan UT"/>
          <p:cNvPicPr>
            <a:picLocks noChangeAspect="1" noChangeArrowheads="1"/>
          </p:cNvPicPr>
          <p:nvPr/>
        </p:nvPicPr>
        <p:blipFill>
          <a:blip r:embed="rId7"/>
          <a:srcRect/>
          <a:stretch>
            <a:fillRect/>
          </a:stretch>
        </p:blipFill>
        <p:spPr bwMode="auto">
          <a:xfrm>
            <a:off x="692150" y="1600200"/>
            <a:ext cx="2287588" cy="1687513"/>
          </a:xfrm>
          <a:prstGeom prst="rect">
            <a:avLst/>
          </a:prstGeom>
          <a:noFill/>
          <a:ln w="38100" cmpd="thickThin">
            <a:solidFill>
              <a:schemeClr val="tx1"/>
            </a:solidFill>
            <a:miter lim="800000"/>
            <a:headEnd/>
            <a:tailEnd/>
          </a:ln>
        </p:spPr>
      </p:pic>
      <p:sp>
        <p:nvSpPr>
          <p:cNvPr id="22539" name="Line 14"/>
          <p:cNvSpPr>
            <a:spLocks noChangeShapeType="1"/>
          </p:cNvSpPr>
          <p:nvPr/>
        </p:nvSpPr>
        <p:spPr bwMode="auto">
          <a:xfrm>
            <a:off x="768350" y="1485900"/>
            <a:ext cx="152400" cy="6858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41" name="Group 2"/>
          <p:cNvGrpSpPr>
            <a:grpSpLocks/>
          </p:cNvGrpSpPr>
          <p:nvPr/>
        </p:nvGrpSpPr>
        <p:grpSpPr bwMode="auto">
          <a:xfrm>
            <a:off x="0" y="990600"/>
            <a:ext cx="3429000" cy="5867400"/>
            <a:chOff x="0" y="0"/>
            <a:chExt cx="2602" cy="4320"/>
          </a:xfrm>
        </p:grpSpPr>
        <p:pic>
          <p:nvPicPr>
            <p:cNvPr id="112649" name="Picture 3"/>
            <p:cNvPicPr>
              <a:picLocks noChangeAspect="1" noChangeArrowheads="1"/>
            </p:cNvPicPr>
            <p:nvPr/>
          </p:nvPicPr>
          <p:blipFill>
            <a:blip r:embed="rId2"/>
            <a:srcRect/>
            <a:stretch>
              <a:fillRect/>
            </a:stretch>
          </p:blipFill>
          <p:spPr bwMode="auto">
            <a:xfrm>
              <a:off x="0" y="0"/>
              <a:ext cx="2602" cy="4320"/>
            </a:xfrm>
            <a:prstGeom prst="rect">
              <a:avLst/>
            </a:prstGeom>
            <a:noFill/>
            <a:ln w="9525">
              <a:noFill/>
              <a:miter lim="800000"/>
              <a:headEnd/>
              <a:tailEnd/>
            </a:ln>
          </p:spPr>
        </p:pic>
        <p:sp>
          <p:nvSpPr>
            <p:cNvPr id="112650" name="Rectangle 4"/>
            <p:cNvSpPr>
              <a:spLocks noChangeArrowheads="1"/>
            </p:cNvSpPr>
            <p:nvPr/>
          </p:nvSpPr>
          <p:spPr bwMode="auto">
            <a:xfrm>
              <a:off x="564" y="612"/>
              <a:ext cx="432" cy="96"/>
            </a:xfrm>
            <a:prstGeom prst="rect">
              <a:avLst/>
            </a:prstGeom>
            <a:solidFill>
              <a:srgbClr val="FFFF00">
                <a:alpha val="41176"/>
              </a:srgbClr>
            </a:solidFill>
            <a:ln w="9525">
              <a:noFill/>
              <a:miter lim="800000"/>
              <a:headEnd/>
              <a:tailEnd/>
            </a:ln>
          </p:spPr>
          <p:txBody>
            <a:bodyPr wrap="none" anchor="ctr"/>
            <a:lstStyle/>
            <a:p>
              <a:endParaRPr lang="en-US"/>
            </a:p>
          </p:txBody>
        </p:sp>
        <p:sp>
          <p:nvSpPr>
            <p:cNvPr id="112651" name="Rectangle 5"/>
            <p:cNvSpPr>
              <a:spLocks noChangeArrowheads="1"/>
            </p:cNvSpPr>
            <p:nvPr/>
          </p:nvSpPr>
          <p:spPr bwMode="auto">
            <a:xfrm>
              <a:off x="1152" y="2688"/>
              <a:ext cx="1008" cy="144"/>
            </a:xfrm>
            <a:prstGeom prst="rect">
              <a:avLst/>
            </a:prstGeom>
            <a:solidFill>
              <a:srgbClr val="FFFF00">
                <a:alpha val="41176"/>
              </a:srgbClr>
            </a:solidFill>
            <a:ln w="9525">
              <a:noFill/>
              <a:miter lim="800000"/>
              <a:headEnd/>
              <a:tailEnd/>
            </a:ln>
          </p:spPr>
          <p:txBody>
            <a:bodyPr wrap="none" anchor="ctr"/>
            <a:lstStyle/>
            <a:p>
              <a:endParaRPr lang="en-US"/>
            </a:p>
          </p:txBody>
        </p:sp>
      </p:grpSp>
      <p:grpSp>
        <p:nvGrpSpPr>
          <p:cNvPr id="112642" name="Group 6"/>
          <p:cNvGrpSpPr>
            <a:grpSpLocks/>
          </p:cNvGrpSpPr>
          <p:nvPr/>
        </p:nvGrpSpPr>
        <p:grpSpPr bwMode="auto">
          <a:xfrm>
            <a:off x="5334000" y="990600"/>
            <a:ext cx="3810000" cy="5867400"/>
            <a:chOff x="3062" y="0"/>
            <a:chExt cx="2698" cy="4320"/>
          </a:xfrm>
        </p:grpSpPr>
        <p:pic>
          <p:nvPicPr>
            <p:cNvPr id="112646" name="Picture 7"/>
            <p:cNvPicPr>
              <a:picLocks noChangeAspect="1" noChangeArrowheads="1"/>
            </p:cNvPicPr>
            <p:nvPr/>
          </p:nvPicPr>
          <p:blipFill>
            <a:blip r:embed="rId3"/>
            <a:srcRect/>
            <a:stretch>
              <a:fillRect/>
            </a:stretch>
          </p:blipFill>
          <p:spPr bwMode="auto">
            <a:xfrm>
              <a:off x="3062" y="0"/>
              <a:ext cx="2698" cy="4320"/>
            </a:xfrm>
            <a:prstGeom prst="rect">
              <a:avLst/>
            </a:prstGeom>
            <a:noFill/>
            <a:ln w="9525">
              <a:solidFill>
                <a:schemeClr val="tx1"/>
              </a:solidFill>
              <a:miter lim="800000"/>
              <a:headEnd/>
              <a:tailEnd/>
            </a:ln>
          </p:spPr>
        </p:pic>
        <p:sp>
          <p:nvSpPr>
            <p:cNvPr id="112647" name="Rectangle 8"/>
            <p:cNvSpPr>
              <a:spLocks noChangeArrowheads="1"/>
            </p:cNvSpPr>
            <p:nvPr/>
          </p:nvSpPr>
          <p:spPr bwMode="auto">
            <a:xfrm>
              <a:off x="5136" y="384"/>
              <a:ext cx="432" cy="96"/>
            </a:xfrm>
            <a:prstGeom prst="rect">
              <a:avLst/>
            </a:prstGeom>
            <a:solidFill>
              <a:srgbClr val="FFFF00">
                <a:alpha val="41176"/>
              </a:srgbClr>
            </a:solidFill>
            <a:ln w="9525">
              <a:noFill/>
              <a:miter lim="800000"/>
              <a:headEnd/>
              <a:tailEnd/>
            </a:ln>
          </p:spPr>
          <p:txBody>
            <a:bodyPr wrap="none" anchor="ctr"/>
            <a:lstStyle/>
            <a:p>
              <a:endParaRPr lang="en-US"/>
            </a:p>
          </p:txBody>
        </p:sp>
        <p:sp>
          <p:nvSpPr>
            <p:cNvPr id="112648" name="Rectangle 9"/>
            <p:cNvSpPr>
              <a:spLocks noChangeArrowheads="1"/>
            </p:cNvSpPr>
            <p:nvPr/>
          </p:nvSpPr>
          <p:spPr bwMode="auto">
            <a:xfrm>
              <a:off x="3696" y="768"/>
              <a:ext cx="432" cy="96"/>
            </a:xfrm>
            <a:prstGeom prst="rect">
              <a:avLst/>
            </a:prstGeom>
            <a:solidFill>
              <a:srgbClr val="FFFF00">
                <a:alpha val="41176"/>
              </a:srgbClr>
            </a:solidFill>
            <a:ln w="9525">
              <a:noFill/>
              <a:miter lim="800000"/>
              <a:headEnd/>
              <a:tailEnd/>
            </a:ln>
          </p:spPr>
          <p:txBody>
            <a:bodyPr wrap="none" anchor="ctr"/>
            <a:lstStyle/>
            <a:p>
              <a:endParaRPr lang="en-US"/>
            </a:p>
          </p:txBody>
        </p:sp>
      </p:grpSp>
      <p:sp>
        <p:nvSpPr>
          <p:cNvPr id="112643" name="Text Box 10"/>
          <p:cNvSpPr txBox="1">
            <a:spLocks noChangeArrowheads="1"/>
          </p:cNvSpPr>
          <p:nvPr/>
        </p:nvSpPr>
        <p:spPr bwMode="auto">
          <a:xfrm>
            <a:off x="0" y="74613"/>
            <a:ext cx="3689350" cy="641350"/>
          </a:xfrm>
          <a:prstGeom prst="rect">
            <a:avLst/>
          </a:prstGeom>
          <a:noFill/>
          <a:ln w="9525">
            <a:noFill/>
            <a:miter lim="800000"/>
            <a:headEnd/>
            <a:tailEnd/>
          </a:ln>
        </p:spPr>
        <p:txBody>
          <a:bodyPr wrap="none">
            <a:spAutoFit/>
          </a:bodyPr>
          <a:lstStyle/>
          <a:p>
            <a:r>
              <a:rPr lang="en-US"/>
              <a:t>1918:  Terry Ranch Purchase, 160</a:t>
            </a:r>
          </a:p>
          <a:p>
            <a:r>
              <a:rPr lang="en-US"/>
              <a:t>acres land used for Bank collateral</a:t>
            </a:r>
          </a:p>
        </p:txBody>
      </p:sp>
      <p:sp>
        <p:nvSpPr>
          <p:cNvPr id="112644" name="Text Box 11"/>
          <p:cNvSpPr txBox="1">
            <a:spLocks noChangeArrowheads="1"/>
          </p:cNvSpPr>
          <p:nvPr/>
        </p:nvSpPr>
        <p:spPr bwMode="auto">
          <a:xfrm>
            <a:off x="4953000" y="319088"/>
            <a:ext cx="4108450" cy="366712"/>
          </a:xfrm>
          <a:prstGeom prst="rect">
            <a:avLst/>
          </a:prstGeom>
          <a:noFill/>
          <a:ln w="9525">
            <a:noFill/>
            <a:miter lim="800000"/>
            <a:headEnd/>
            <a:tailEnd/>
          </a:ln>
        </p:spPr>
        <p:txBody>
          <a:bodyPr wrap="none">
            <a:spAutoFit/>
          </a:bodyPr>
          <a:lstStyle/>
          <a:p>
            <a:r>
              <a:rPr lang="en-US"/>
              <a:t>1918: Terry Ranch purchase, Antelope</a:t>
            </a:r>
          </a:p>
        </p:txBody>
      </p:sp>
      <p:sp>
        <p:nvSpPr>
          <p:cNvPr id="112645" name="Slide Number Placeholder 5"/>
          <p:cNvSpPr txBox="1">
            <a:spLocks noGrp="1"/>
          </p:cNvSpPr>
          <p:nvPr/>
        </p:nvSpPr>
        <p:spPr bwMode="auto">
          <a:xfrm>
            <a:off x="8686800" y="6553200"/>
            <a:ext cx="457200" cy="307975"/>
          </a:xfrm>
          <a:prstGeom prst="rect">
            <a:avLst/>
          </a:prstGeom>
          <a:noFill/>
          <a:ln w="9525">
            <a:noFill/>
            <a:miter lim="800000"/>
            <a:headEnd/>
            <a:tailEnd/>
          </a:ln>
        </p:spPr>
        <p:txBody>
          <a:bodyPr/>
          <a:lstStyle/>
          <a:p>
            <a:pPr algn="r"/>
            <a:fld id="{0D10E31A-EDCA-4C75-A627-FCAF1AB367D7}" type="slidenum">
              <a:rPr lang="en-US" sz="1000"/>
              <a:pPr algn="r"/>
              <a:t>50</a:t>
            </a:fld>
            <a:endParaRPr lang="en-US" sz="100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665" name="Group 2"/>
          <p:cNvGrpSpPr>
            <a:grpSpLocks/>
          </p:cNvGrpSpPr>
          <p:nvPr/>
        </p:nvGrpSpPr>
        <p:grpSpPr bwMode="auto">
          <a:xfrm>
            <a:off x="4191000" y="0"/>
            <a:ext cx="4340225" cy="6858000"/>
            <a:chOff x="96" y="0"/>
            <a:chExt cx="2734" cy="4320"/>
          </a:xfrm>
        </p:grpSpPr>
        <p:pic>
          <p:nvPicPr>
            <p:cNvPr id="113668" name="Picture 3"/>
            <p:cNvPicPr>
              <a:picLocks noChangeAspect="1" noChangeArrowheads="1"/>
            </p:cNvPicPr>
            <p:nvPr/>
          </p:nvPicPr>
          <p:blipFill>
            <a:blip r:embed="rId2"/>
            <a:srcRect/>
            <a:stretch>
              <a:fillRect/>
            </a:stretch>
          </p:blipFill>
          <p:spPr bwMode="auto">
            <a:xfrm>
              <a:off x="96" y="0"/>
              <a:ext cx="2734" cy="4320"/>
            </a:xfrm>
            <a:prstGeom prst="rect">
              <a:avLst/>
            </a:prstGeom>
            <a:noFill/>
            <a:ln w="9525">
              <a:solidFill>
                <a:schemeClr val="tx1"/>
              </a:solidFill>
              <a:miter lim="800000"/>
              <a:headEnd/>
              <a:tailEnd/>
            </a:ln>
          </p:spPr>
        </p:pic>
        <p:sp>
          <p:nvSpPr>
            <p:cNvPr id="113669" name="Rectangle 4"/>
            <p:cNvSpPr>
              <a:spLocks noChangeArrowheads="1"/>
            </p:cNvSpPr>
            <p:nvPr/>
          </p:nvSpPr>
          <p:spPr bwMode="auto">
            <a:xfrm>
              <a:off x="192" y="576"/>
              <a:ext cx="528" cy="126"/>
            </a:xfrm>
            <a:prstGeom prst="rect">
              <a:avLst/>
            </a:prstGeom>
            <a:solidFill>
              <a:srgbClr val="FFFF00">
                <a:alpha val="41176"/>
              </a:srgbClr>
            </a:solidFill>
            <a:ln w="9525">
              <a:noFill/>
              <a:miter lim="800000"/>
              <a:headEnd/>
              <a:tailEnd/>
            </a:ln>
          </p:spPr>
          <p:txBody>
            <a:bodyPr wrap="none" anchor="ctr"/>
            <a:lstStyle/>
            <a:p>
              <a:endParaRPr lang="en-US"/>
            </a:p>
          </p:txBody>
        </p:sp>
        <p:sp>
          <p:nvSpPr>
            <p:cNvPr id="113670" name="Rectangle 5"/>
            <p:cNvSpPr>
              <a:spLocks noChangeArrowheads="1"/>
            </p:cNvSpPr>
            <p:nvPr/>
          </p:nvSpPr>
          <p:spPr bwMode="auto">
            <a:xfrm>
              <a:off x="720" y="756"/>
              <a:ext cx="528" cy="126"/>
            </a:xfrm>
            <a:prstGeom prst="rect">
              <a:avLst/>
            </a:prstGeom>
            <a:solidFill>
              <a:srgbClr val="FFFF00">
                <a:alpha val="41176"/>
              </a:srgbClr>
            </a:solidFill>
            <a:ln w="9525">
              <a:noFill/>
              <a:miter lim="800000"/>
              <a:headEnd/>
              <a:tailEnd/>
            </a:ln>
          </p:spPr>
          <p:txBody>
            <a:bodyPr wrap="none" anchor="ctr"/>
            <a:lstStyle/>
            <a:p>
              <a:endParaRPr lang="en-US"/>
            </a:p>
          </p:txBody>
        </p:sp>
      </p:grpSp>
      <p:sp>
        <p:nvSpPr>
          <p:cNvPr id="113666" name="Text Box 6"/>
          <p:cNvSpPr txBox="1">
            <a:spLocks noChangeArrowheads="1"/>
          </p:cNvSpPr>
          <p:nvPr/>
        </p:nvSpPr>
        <p:spPr bwMode="auto">
          <a:xfrm>
            <a:off x="-57150" y="730250"/>
            <a:ext cx="4171950" cy="641350"/>
          </a:xfrm>
          <a:prstGeom prst="rect">
            <a:avLst/>
          </a:prstGeom>
          <a:noFill/>
          <a:ln w="9525">
            <a:noFill/>
            <a:miter lim="800000"/>
            <a:headEnd/>
            <a:tailEnd/>
          </a:ln>
        </p:spPr>
        <p:txBody>
          <a:bodyPr wrap="none">
            <a:spAutoFit/>
          </a:bodyPr>
          <a:lstStyle/>
          <a:p>
            <a:r>
              <a:rPr lang="en-US" b="1"/>
              <a:t>1919:  Additional Dry Farm Purchase</a:t>
            </a:r>
          </a:p>
          <a:p>
            <a:r>
              <a:rPr lang="en-US" b="1"/>
              <a:t>          from Hyrum Moss</a:t>
            </a:r>
          </a:p>
        </p:txBody>
      </p:sp>
      <p:sp>
        <p:nvSpPr>
          <p:cNvPr id="113667" name="Slide Number Placeholder 5"/>
          <p:cNvSpPr txBox="1">
            <a:spLocks noGrp="1"/>
          </p:cNvSpPr>
          <p:nvPr/>
        </p:nvSpPr>
        <p:spPr bwMode="auto">
          <a:xfrm>
            <a:off x="8686800" y="6553200"/>
            <a:ext cx="457200" cy="307975"/>
          </a:xfrm>
          <a:prstGeom prst="rect">
            <a:avLst/>
          </a:prstGeom>
          <a:noFill/>
          <a:ln w="9525">
            <a:noFill/>
            <a:miter lim="800000"/>
            <a:headEnd/>
            <a:tailEnd/>
          </a:ln>
        </p:spPr>
        <p:txBody>
          <a:bodyPr/>
          <a:lstStyle/>
          <a:p>
            <a:pPr algn="r"/>
            <a:fld id="{3600BE9F-8CF2-4411-84D0-C8C2045582D1}" type="slidenum">
              <a:rPr lang="en-US" sz="1000"/>
              <a:pPr algn="r"/>
              <a:t>51</a:t>
            </a:fld>
            <a:endParaRPr lang="en-US" sz="100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4689" name="Group 2"/>
          <p:cNvGrpSpPr>
            <a:grpSpLocks/>
          </p:cNvGrpSpPr>
          <p:nvPr/>
        </p:nvGrpSpPr>
        <p:grpSpPr bwMode="auto">
          <a:xfrm>
            <a:off x="2667000" y="914400"/>
            <a:ext cx="5067300" cy="5646738"/>
            <a:chOff x="2568" y="672"/>
            <a:chExt cx="3192" cy="3557"/>
          </a:xfrm>
        </p:grpSpPr>
        <p:pic>
          <p:nvPicPr>
            <p:cNvPr id="114692" name="Picture 3"/>
            <p:cNvPicPr>
              <a:picLocks noChangeAspect="1" noChangeArrowheads="1"/>
            </p:cNvPicPr>
            <p:nvPr/>
          </p:nvPicPr>
          <p:blipFill>
            <a:blip r:embed="rId2"/>
            <a:srcRect/>
            <a:stretch>
              <a:fillRect/>
            </a:stretch>
          </p:blipFill>
          <p:spPr bwMode="auto">
            <a:xfrm>
              <a:off x="2568" y="672"/>
              <a:ext cx="3192" cy="3557"/>
            </a:xfrm>
            <a:prstGeom prst="rect">
              <a:avLst/>
            </a:prstGeom>
            <a:noFill/>
            <a:ln w="9525">
              <a:solidFill>
                <a:schemeClr val="tx1"/>
              </a:solidFill>
              <a:miter lim="800000"/>
              <a:headEnd/>
              <a:tailEnd/>
            </a:ln>
          </p:spPr>
        </p:pic>
        <p:sp>
          <p:nvSpPr>
            <p:cNvPr id="114693" name="Rectangle 4"/>
            <p:cNvSpPr>
              <a:spLocks noChangeArrowheads="1"/>
            </p:cNvSpPr>
            <p:nvPr/>
          </p:nvSpPr>
          <p:spPr bwMode="auto">
            <a:xfrm>
              <a:off x="4128" y="1392"/>
              <a:ext cx="1104" cy="96"/>
            </a:xfrm>
            <a:prstGeom prst="rect">
              <a:avLst/>
            </a:prstGeom>
            <a:solidFill>
              <a:srgbClr val="FFFF00">
                <a:alpha val="41176"/>
              </a:srgbClr>
            </a:solidFill>
            <a:ln w="9525">
              <a:noFill/>
              <a:miter lim="800000"/>
              <a:headEnd/>
              <a:tailEnd/>
            </a:ln>
          </p:spPr>
          <p:txBody>
            <a:bodyPr wrap="none" anchor="ctr"/>
            <a:lstStyle/>
            <a:p>
              <a:endParaRPr lang="en-US"/>
            </a:p>
          </p:txBody>
        </p:sp>
        <p:sp>
          <p:nvSpPr>
            <p:cNvPr id="114694" name="Rectangle 5"/>
            <p:cNvSpPr>
              <a:spLocks noChangeArrowheads="1"/>
            </p:cNvSpPr>
            <p:nvPr/>
          </p:nvSpPr>
          <p:spPr bwMode="auto">
            <a:xfrm>
              <a:off x="3408" y="1248"/>
              <a:ext cx="1296" cy="144"/>
            </a:xfrm>
            <a:prstGeom prst="rect">
              <a:avLst/>
            </a:prstGeom>
            <a:solidFill>
              <a:srgbClr val="FFFF00">
                <a:alpha val="41176"/>
              </a:srgbClr>
            </a:solidFill>
            <a:ln w="9525">
              <a:noFill/>
              <a:miter lim="800000"/>
              <a:headEnd/>
              <a:tailEnd/>
            </a:ln>
          </p:spPr>
          <p:txBody>
            <a:bodyPr wrap="none" anchor="ctr"/>
            <a:lstStyle/>
            <a:p>
              <a:endParaRPr lang="en-US"/>
            </a:p>
          </p:txBody>
        </p:sp>
      </p:grpSp>
      <p:sp>
        <p:nvSpPr>
          <p:cNvPr id="114690" name="Text Box 6"/>
          <p:cNvSpPr txBox="1">
            <a:spLocks noChangeArrowheads="1"/>
          </p:cNvSpPr>
          <p:nvPr/>
        </p:nvSpPr>
        <p:spPr bwMode="auto">
          <a:xfrm>
            <a:off x="141288" y="203200"/>
            <a:ext cx="7818437" cy="396875"/>
          </a:xfrm>
          <a:prstGeom prst="rect">
            <a:avLst/>
          </a:prstGeom>
          <a:noFill/>
          <a:ln w="9525">
            <a:noFill/>
            <a:miter lim="800000"/>
            <a:headEnd/>
            <a:tailEnd/>
          </a:ln>
        </p:spPr>
        <p:txBody>
          <a:bodyPr wrap="none">
            <a:spAutoFit/>
          </a:bodyPr>
          <a:lstStyle/>
          <a:p>
            <a:r>
              <a:rPr lang="en-US" sz="2000" b="1"/>
              <a:t>1921:  </a:t>
            </a:r>
            <a:r>
              <a:rPr lang="en-US" sz="2000"/>
              <a:t>Antelope land swap between Eugene and William McMurtrey</a:t>
            </a:r>
          </a:p>
        </p:txBody>
      </p:sp>
      <p:sp>
        <p:nvSpPr>
          <p:cNvPr id="114691" name="Slide Number Placeholder 5"/>
          <p:cNvSpPr txBox="1">
            <a:spLocks noGrp="1"/>
          </p:cNvSpPr>
          <p:nvPr/>
        </p:nvSpPr>
        <p:spPr bwMode="auto">
          <a:xfrm>
            <a:off x="8686800" y="6553200"/>
            <a:ext cx="457200" cy="307975"/>
          </a:xfrm>
          <a:prstGeom prst="rect">
            <a:avLst/>
          </a:prstGeom>
          <a:noFill/>
          <a:ln w="9525">
            <a:noFill/>
            <a:miter lim="800000"/>
            <a:headEnd/>
            <a:tailEnd/>
          </a:ln>
        </p:spPr>
        <p:txBody>
          <a:bodyPr/>
          <a:lstStyle/>
          <a:p>
            <a:pPr algn="r"/>
            <a:fld id="{23B153D8-1BA3-4A09-AF82-171EAB74E59B}" type="slidenum">
              <a:rPr lang="en-US" sz="1000"/>
              <a:pPr algn="r"/>
              <a:t>52</a:t>
            </a:fld>
            <a:endParaRPr lang="en-US" sz="100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713" name="Group 2"/>
          <p:cNvGrpSpPr>
            <a:grpSpLocks/>
          </p:cNvGrpSpPr>
          <p:nvPr/>
        </p:nvGrpSpPr>
        <p:grpSpPr bwMode="auto">
          <a:xfrm>
            <a:off x="4532313" y="0"/>
            <a:ext cx="4002087" cy="6858000"/>
            <a:chOff x="0" y="0"/>
            <a:chExt cx="2521" cy="4320"/>
          </a:xfrm>
        </p:grpSpPr>
        <p:pic>
          <p:nvPicPr>
            <p:cNvPr id="115716" name="Picture 3" descr="240419 LeonSmtih Lease160Acres JacksonSimmons AntleopeID"/>
            <p:cNvPicPr>
              <a:picLocks noChangeAspect="1" noChangeArrowheads="1"/>
            </p:cNvPicPr>
            <p:nvPr/>
          </p:nvPicPr>
          <p:blipFill>
            <a:blip r:embed="rId2"/>
            <a:srcRect/>
            <a:stretch>
              <a:fillRect/>
            </a:stretch>
          </p:blipFill>
          <p:spPr bwMode="auto">
            <a:xfrm>
              <a:off x="0" y="0"/>
              <a:ext cx="2521" cy="4320"/>
            </a:xfrm>
            <a:prstGeom prst="rect">
              <a:avLst/>
            </a:prstGeom>
            <a:noFill/>
            <a:ln w="9525">
              <a:solidFill>
                <a:schemeClr val="tx1"/>
              </a:solidFill>
              <a:miter lim="800000"/>
              <a:headEnd/>
              <a:tailEnd/>
            </a:ln>
          </p:spPr>
        </p:pic>
        <p:sp>
          <p:nvSpPr>
            <p:cNvPr id="115717" name="Rectangle 4"/>
            <p:cNvSpPr>
              <a:spLocks noChangeArrowheads="1"/>
            </p:cNvSpPr>
            <p:nvPr/>
          </p:nvSpPr>
          <p:spPr bwMode="auto">
            <a:xfrm>
              <a:off x="480" y="480"/>
              <a:ext cx="432" cy="96"/>
            </a:xfrm>
            <a:prstGeom prst="rect">
              <a:avLst/>
            </a:prstGeom>
            <a:solidFill>
              <a:srgbClr val="FFFF00">
                <a:alpha val="41176"/>
              </a:srgbClr>
            </a:solidFill>
            <a:ln w="9525">
              <a:noFill/>
              <a:miter lim="800000"/>
              <a:headEnd/>
              <a:tailEnd/>
            </a:ln>
          </p:spPr>
          <p:txBody>
            <a:bodyPr wrap="none" anchor="ctr"/>
            <a:lstStyle/>
            <a:p>
              <a:endParaRPr lang="en-US"/>
            </a:p>
          </p:txBody>
        </p:sp>
        <p:sp>
          <p:nvSpPr>
            <p:cNvPr id="115718" name="Rectangle 5"/>
            <p:cNvSpPr>
              <a:spLocks noChangeArrowheads="1"/>
            </p:cNvSpPr>
            <p:nvPr/>
          </p:nvSpPr>
          <p:spPr bwMode="auto">
            <a:xfrm>
              <a:off x="1104" y="768"/>
              <a:ext cx="480" cy="144"/>
            </a:xfrm>
            <a:prstGeom prst="rect">
              <a:avLst/>
            </a:prstGeom>
            <a:solidFill>
              <a:srgbClr val="FFFF00">
                <a:alpha val="41176"/>
              </a:srgbClr>
            </a:solidFill>
            <a:ln w="9525">
              <a:noFill/>
              <a:miter lim="800000"/>
              <a:headEnd/>
              <a:tailEnd/>
            </a:ln>
          </p:spPr>
          <p:txBody>
            <a:bodyPr wrap="none" anchor="ctr"/>
            <a:lstStyle/>
            <a:p>
              <a:endParaRPr lang="en-US"/>
            </a:p>
          </p:txBody>
        </p:sp>
      </p:grpSp>
      <p:sp>
        <p:nvSpPr>
          <p:cNvPr id="115714" name="Text Box 6"/>
          <p:cNvSpPr txBox="1">
            <a:spLocks noChangeArrowheads="1"/>
          </p:cNvSpPr>
          <p:nvPr/>
        </p:nvSpPr>
        <p:spPr bwMode="auto">
          <a:xfrm>
            <a:off x="0" y="1035050"/>
            <a:ext cx="4587875" cy="915988"/>
          </a:xfrm>
          <a:prstGeom prst="rect">
            <a:avLst/>
          </a:prstGeom>
          <a:noFill/>
          <a:ln w="9525">
            <a:noFill/>
            <a:miter lim="800000"/>
            <a:headEnd/>
            <a:tailEnd/>
          </a:ln>
        </p:spPr>
        <p:txBody>
          <a:bodyPr>
            <a:spAutoFit/>
          </a:bodyPr>
          <a:lstStyle/>
          <a:p>
            <a:r>
              <a:rPr lang="en-US"/>
              <a:t>1924:  Leon lease agreement for use of his  </a:t>
            </a:r>
          </a:p>
          <a:p>
            <a:r>
              <a:rPr lang="en-US"/>
              <a:t>          160 acres of land, payment 1/3 of </a:t>
            </a:r>
          </a:p>
          <a:p>
            <a:r>
              <a:rPr lang="en-US"/>
              <a:t>           crops.</a:t>
            </a:r>
          </a:p>
        </p:txBody>
      </p:sp>
      <p:sp>
        <p:nvSpPr>
          <p:cNvPr id="115715" name="Slide Number Placeholder 5"/>
          <p:cNvSpPr txBox="1">
            <a:spLocks noGrp="1"/>
          </p:cNvSpPr>
          <p:nvPr/>
        </p:nvSpPr>
        <p:spPr bwMode="auto">
          <a:xfrm>
            <a:off x="8686800" y="6553200"/>
            <a:ext cx="457200" cy="307975"/>
          </a:xfrm>
          <a:prstGeom prst="rect">
            <a:avLst/>
          </a:prstGeom>
          <a:noFill/>
          <a:ln w="9525">
            <a:noFill/>
            <a:miter lim="800000"/>
            <a:headEnd/>
            <a:tailEnd/>
          </a:ln>
        </p:spPr>
        <p:txBody>
          <a:bodyPr/>
          <a:lstStyle/>
          <a:p>
            <a:pPr algn="r"/>
            <a:fld id="{8FC0D96C-90A9-4631-B8AA-BF97B068281B}" type="slidenum">
              <a:rPr lang="en-US" sz="1000"/>
              <a:pPr algn="r"/>
              <a:t>53</a:t>
            </a:fld>
            <a:endParaRPr lang="en-US" sz="100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737" name="Group 2"/>
          <p:cNvGrpSpPr>
            <a:grpSpLocks/>
          </p:cNvGrpSpPr>
          <p:nvPr/>
        </p:nvGrpSpPr>
        <p:grpSpPr bwMode="auto">
          <a:xfrm>
            <a:off x="5562600" y="1143000"/>
            <a:ext cx="3429000" cy="5715000"/>
            <a:chOff x="3187" y="0"/>
            <a:chExt cx="2573" cy="4320"/>
          </a:xfrm>
        </p:grpSpPr>
        <p:pic>
          <p:nvPicPr>
            <p:cNvPr id="116745" name="Picture 3"/>
            <p:cNvPicPr>
              <a:picLocks noChangeAspect="1" noChangeArrowheads="1"/>
            </p:cNvPicPr>
            <p:nvPr/>
          </p:nvPicPr>
          <p:blipFill>
            <a:blip r:embed="rId2"/>
            <a:srcRect/>
            <a:stretch>
              <a:fillRect/>
            </a:stretch>
          </p:blipFill>
          <p:spPr bwMode="auto">
            <a:xfrm>
              <a:off x="3187" y="0"/>
              <a:ext cx="2573" cy="4320"/>
            </a:xfrm>
            <a:prstGeom prst="rect">
              <a:avLst/>
            </a:prstGeom>
            <a:noFill/>
            <a:ln w="9525">
              <a:solidFill>
                <a:schemeClr val="tx1"/>
              </a:solidFill>
              <a:miter lim="800000"/>
              <a:headEnd/>
              <a:tailEnd/>
            </a:ln>
          </p:spPr>
        </p:pic>
        <p:sp>
          <p:nvSpPr>
            <p:cNvPr id="116746" name="Rectangle 4"/>
            <p:cNvSpPr>
              <a:spLocks noChangeArrowheads="1"/>
            </p:cNvSpPr>
            <p:nvPr/>
          </p:nvSpPr>
          <p:spPr bwMode="auto">
            <a:xfrm>
              <a:off x="3834" y="654"/>
              <a:ext cx="528" cy="126"/>
            </a:xfrm>
            <a:prstGeom prst="rect">
              <a:avLst/>
            </a:prstGeom>
            <a:solidFill>
              <a:srgbClr val="FFFF00">
                <a:alpha val="41176"/>
              </a:srgbClr>
            </a:solidFill>
            <a:ln w="9525">
              <a:noFill/>
              <a:miter lim="800000"/>
              <a:headEnd/>
              <a:tailEnd/>
            </a:ln>
          </p:spPr>
          <p:txBody>
            <a:bodyPr wrap="none" anchor="ctr"/>
            <a:lstStyle/>
            <a:p>
              <a:endParaRPr lang="en-US"/>
            </a:p>
          </p:txBody>
        </p:sp>
        <p:sp>
          <p:nvSpPr>
            <p:cNvPr id="116747" name="Rectangle 5"/>
            <p:cNvSpPr>
              <a:spLocks noChangeArrowheads="1"/>
            </p:cNvSpPr>
            <p:nvPr/>
          </p:nvSpPr>
          <p:spPr bwMode="auto">
            <a:xfrm>
              <a:off x="3984" y="864"/>
              <a:ext cx="1056" cy="144"/>
            </a:xfrm>
            <a:prstGeom prst="rect">
              <a:avLst/>
            </a:prstGeom>
            <a:solidFill>
              <a:srgbClr val="FFFF00">
                <a:alpha val="41176"/>
              </a:srgbClr>
            </a:solidFill>
            <a:ln w="9525">
              <a:noFill/>
              <a:miter lim="800000"/>
              <a:headEnd/>
              <a:tailEnd/>
            </a:ln>
          </p:spPr>
          <p:txBody>
            <a:bodyPr wrap="none" anchor="ctr"/>
            <a:lstStyle/>
            <a:p>
              <a:endParaRPr lang="en-US"/>
            </a:p>
          </p:txBody>
        </p:sp>
      </p:grpSp>
      <p:sp>
        <p:nvSpPr>
          <p:cNvPr id="116738" name="Text Box 6"/>
          <p:cNvSpPr txBox="1">
            <a:spLocks noChangeArrowheads="1"/>
          </p:cNvSpPr>
          <p:nvPr/>
        </p:nvSpPr>
        <p:spPr bwMode="auto">
          <a:xfrm>
            <a:off x="288925" y="36513"/>
            <a:ext cx="6635750" cy="1190625"/>
          </a:xfrm>
          <a:prstGeom prst="rect">
            <a:avLst/>
          </a:prstGeom>
          <a:noFill/>
          <a:ln w="9525">
            <a:noFill/>
            <a:miter lim="800000"/>
            <a:headEnd/>
            <a:tailEnd/>
          </a:ln>
        </p:spPr>
        <p:txBody>
          <a:bodyPr wrap="none">
            <a:spAutoFit/>
          </a:bodyPr>
          <a:lstStyle/>
          <a:p>
            <a:r>
              <a:rPr lang="en-US"/>
              <a:t>1925:  Sale of Thornton Farm to Leon then he sold it back </a:t>
            </a:r>
          </a:p>
          <a:p>
            <a:r>
              <a:rPr lang="en-US"/>
              <a:t>           to parents the following week just prior to his mission.</a:t>
            </a:r>
          </a:p>
          <a:p>
            <a:r>
              <a:rPr lang="en-US"/>
              <a:t>           They took out a mortgage to pay for the land and</a:t>
            </a:r>
          </a:p>
          <a:p>
            <a:r>
              <a:rPr lang="en-US"/>
              <a:t>           probably used the money to help finance Leon’s mission.</a:t>
            </a:r>
          </a:p>
        </p:txBody>
      </p:sp>
      <p:grpSp>
        <p:nvGrpSpPr>
          <p:cNvPr id="116739" name="Group 7"/>
          <p:cNvGrpSpPr>
            <a:grpSpLocks/>
          </p:cNvGrpSpPr>
          <p:nvPr/>
        </p:nvGrpSpPr>
        <p:grpSpPr bwMode="auto">
          <a:xfrm>
            <a:off x="152400" y="1219200"/>
            <a:ext cx="3657600" cy="5638800"/>
            <a:chOff x="192" y="528"/>
            <a:chExt cx="2352" cy="3792"/>
          </a:xfrm>
        </p:grpSpPr>
        <p:pic>
          <p:nvPicPr>
            <p:cNvPr id="116741" name="Picture 8"/>
            <p:cNvPicPr>
              <a:picLocks noChangeAspect="1" noChangeArrowheads="1"/>
            </p:cNvPicPr>
            <p:nvPr/>
          </p:nvPicPr>
          <p:blipFill>
            <a:blip r:embed="rId3"/>
            <a:srcRect/>
            <a:stretch>
              <a:fillRect/>
            </a:stretch>
          </p:blipFill>
          <p:spPr bwMode="auto">
            <a:xfrm>
              <a:off x="192" y="528"/>
              <a:ext cx="2352" cy="3792"/>
            </a:xfrm>
            <a:prstGeom prst="rect">
              <a:avLst/>
            </a:prstGeom>
            <a:noFill/>
            <a:ln w="9525">
              <a:solidFill>
                <a:schemeClr val="tx1"/>
              </a:solidFill>
              <a:miter lim="800000"/>
              <a:headEnd/>
              <a:tailEnd/>
            </a:ln>
          </p:spPr>
        </p:pic>
        <p:sp>
          <p:nvSpPr>
            <p:cNvPr id="116742" name="Rectangle 9"/>
            <p:cNvSpPr>
              <a:spLocks noChangeArrowheads="1"/>
            </p:cNvSpPr>
            <p:nvPr/>
          </p:nvSpPr>
          <p:spPr bwMode="auto">
            <a:xfrm>
              <a:off x="692" y="1018"/>
              <a:ext cx="983" cy="100"/>
            </a:xfrm>
            <a:prstGeom prst="rect">
              <a:avLst/>
            </a:prstGeom>
            <a:solidFill>
              <a:srgbClr val="FFFF00">
                <a:alpha val="41176"/>
              </a:srgbClr>
            </a:solidFill>
            <a:ln w="9525">
              <a:noFill/>
              <a:miter lim="800000"/>
              <a:headEnd/>
              <a:tailEnd/>
            </a:ln>
          </p:spPr>
          <p:txBody>
            <a:bodyPr wrap="none" anchor="ctr"/>
            <a:lstStyle/>
            <a:p>
              <a:endParaRPr lang="en-US"/>
            </a:p>
          </p:txBody>
        </p:sp>
        <p:sp>
          <p:nvSpPr>
            <p:cNvPr id="116743" name="Rectangle 10"/>
            <p:cNvSpPr>
              <a:spLocks noChangeArrowheads="1"/>
            </p:cNvSpPr>
            <p:nvPr/>
          </p:nvSpPr>
          <p:spPr bwMode="auto">
            <a:xfrm>
              <a:off x="911" y="1202"/>
              <a:ext cx="539" cy="127"/>
            </a:xfrm>
            <a:prstGeom prst="rect">
              <a:avLst/>
            </a:prstGeom>
            <a:solidFill>
              <a:srgbClr val="FFFF00">
                <a:alpha val="41176"/>
              </a:srgbClr>
            </a:solidFill>
            <a:ln w="9525">
              <a:noFill/>
              <a:miter lim="800000"/>
              <a:headEnd/>
              <a:tailEnd/>
            </a:ln>
          </p:spPr>
          <p:txBody>
            <a:bodyPr wrap="none" anchor="ctr"/>
            <a:lstStyle/>
            <a:p>
              <a:endParaRPr lang="en-US"/>
            </a:p>
          </p:txBody>
        </p:sp>
        <p:sp>
          <p:nvSpPr>
            <p:cNvPr id="116744" name="Rectangle 11"/>
            <p:cNvSpPr>
              <a:spLocks noChangeArrowheads="1"/>
            </p:cNvSpPr>
            <p:nvPr/>
          </p:nvSpPr>
          <p:spPr bwMode="auto">
            <a:xfrm>
              <a:off x="336" y="1521"/>
              <a:ext cx="576" cy="79"/>
            </a:xfrm>
            <a:prstGeom prst="rect">
              <a:avLst/>
            </a:prstGeom>
            <a:solidFill>
              <a:srgbClr val="FFFF00">
                <a:alpha val="41176"/>
              </a:srgbClr>
            </a:solidFill>
            <a:ln w="9525">
              <a:noFill/>
              <a:miter lim="800000"/>
              <a:headEnd/>
              <a:tailEnd/>
            </a:ln>
          </p:spPr>
          <p:txBody>
            <a:bodyPr wrap="none" anchor="ctr"/>
            <a:lstStyle/>
            <a:p>
              <a:endParaRPr lang="en-US"/>
            </a:p>
          </p:txBody>
        </p:sp>
      </p:grpSp>
      <p:sp>
        <p:nvSpPr>
          <p:cNvPr id="116740" name="Slide Number Placeholder 5"/>
          <p:cNvSpPr txBox="1">
            <a:spLocks noGrp="1"/>
          </p:cNvSpPr>
          <p:nvPr/>
        </p:nvSpPr>
        <p:spPr bwMode="auto">
          <a:xfrm>
            <a:off x="8763000" y="6553200"/>
            <a:ext cx="457200" cy="307975"/>
          </a:xfrm>
          <a:prstGeom prst="rect">
            <a:avLst/>
          </a:prstGeom>
          <a:noFill/>
          <a:ln w="9525">
            <a:noFill/>
            <a:miter lim="800000"/>
            <a:headEnd/>
            <a:tailEnd/>
          </a:ln>
        </p:spPr>
        <p:txBody>
          <a:bodyPr/>
          <a:lstStyle/>
          <a:p>
            <a:pPr algn="r"/>
            <a:fld id="{60022FCD-6DD7-4BD6-8537-AB6D770F99B7}" type="slidenum">
              <a:rPr lang="en-US" sz="1000"/>
              <a:pPr algn="r"/>
              <a:t>54</a:t>
            </a:fld>
            <a:endParaRPr lang="en-US" sz="100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Number Placeholder 5"/>
          <p:cNvSpPr txBox="1">
            <a:spLocks noGrp="1"/>
          </p:cNvSpPr>
          <p:nvPr/>
        </p:nvSpPr>
        <p:spPr bwMode="auto">
          <a:xfrm>
            <a:off x="8839200" y="6553200"/>
            <a:ext cx="304800" cy="307975"/>
          </a:xfrm>
          <a:prstGeom prst="rect">
            <a:avLst/>
          </a:prstGeom>
          <a:noFill/>
          <a:ln w="9525">
            <a:noFill/>
            <a:miter lim="800000"/>
            <a:headEnd/>
            <a:tailEnd/>
          </a:ln>
        </p:spPr>
        <p:txBody>
          <a:bodyPr/>
          <a:lstStyle/>
          <a:p>
            <a:pPr algn="r"/>
            <a:fld id="{F46E6965-EB7E-4078-AB6E-B2BE9A7E564A}" type="slidenum">
              <a:rPr lang="en-US" sz="1000"/>
              <a:pPr algn="r"/>
              <a:t>6</a:t>
            </a:fld>
            <a:endParaRPr lang="en-US" sz="1000"/>
          </a:p>
        </p:txBody>
      </p:sp>
      <p:sp>
        <p:nvSpPr>
          <p:cNvPr id="24578" name="Text Box 3"/>
          <p:cNvSpPr txBox="1">
            <a:spLocks noChangeArrowheads="1"/>
          </p:cNvSpPr>
          <p:nvPr/>
        </p:nvSpPr>
        <p:spPr bwMode="auto">
          <a:xfrm>
            <a:off x="1371600" y="155575"/>
            <a:ext cx="6964363" cy="579438"/>
          </a:xfrm>
          <a:prstGeom prst="rect">
            <a:avLst/>
          </a:prstGeom>
          <a:noFill/>
          <a:ln w="9525">
            <a:noFill/>
            <a:miter lim="800000"/>
            <a:headEnd/>
            <a:tailEnd/>
          </a:ln>
        </p:spPr>
        <p:txBody>
          <a:bodyPr wrap="none">
            <a:spAutoFit/>
          </a:bodyPr>
          <a:lstStyle/>
          <a:p>
            <a:r>
              <a:rPr lang="en-US" sz="3200" b="1">
                <a:latin typeface="Rockwell" pitchFamily="18" charset="0"/>
              </a:rPr>
              <a:t>Growing Up in Cache Valley, Utah</a:t>
            </a:r>
          </a:p>
        </p:txBody>
      </p:sp>
      <p:sp>
        <p:nvSpPr>
          <p:cNvPr id="24579" name="Text Box 16"/>
          <p:cNvSpPr txBox="1">
            <a:spLocks noChangeArrowheads="1"/>
          </p:cNvSpPr>
          <p:nvPr/>
        </p:nvSpPr>
        <p:spPr bwMode="auto">
          <a:xfrm>
            <a:off x="2819400" y="3163888"/>
            <a:ext cx="1855788" cy="246062"/>
          </a:xfrm>
          <a:prstGeom prst="rect">
            <a:avLst/>
          </a:prstGeom>
          <a:noFill/>
          <a:ln w="9525">
            <a:noFill/>
            <a:miter lim="800000"/>
            <a:headEnd/>
            <a:tailEnd/>
          </a:ln>
        </p:spPr>
        <p:txBody>
          <a:bodyPr/>
          <a:lstStyle/>
          <a:p>
            <a:pPr algn="ctr"/>
            <a:r>
              <a:rPr lang="en-US" sz="800"/>
              <a:t>1898:  Mary Christiansen and Unidentified Friend, </a:t>
            </a:r>
          </a:p>
          <a:p>
            <a:pPr algn="ctr"/>
            <a:r>
              <a:rPr lang="en-US" sz="800"/>
              <a:t>Logan train station, Utah</a:t>
            </a:r>
            <a:endParaRPr lang="en-US"/>
          </a:p>
        </p:txBody>
      </p:sp>
      <p:sp>
        <p:nvSpPr>
          <p:cNvPr id="24580" name="Text Box 19"/>
          <p:cNvSpPr txBox="1">
            <a:spLocks noChangeArrowheads="1"/>
          </p:cNvSpPr>
          <p:nvPr/>
        </p:nvSpPr>
        <p:spPr bwMode="auto">
          <a:xfrm>
            <a:off x="5048250" y="3138488"/>
            <a:ext cx="1428750" cy="185737"/>
          </a:xfrm>
          <a:prstGeom prst="rect">
            <a:avLst/>
          </a:prstGeom>
          <a:noFill/>
          <a:ln w="9525">
            <a:noFill/>
            <a:miter lim="800000"/>
            <a:headEnd/>
            <a:tailEnd/>
          </a:ln>
        </p:spPr>
        <p:txBody>
          <a:bodyPr/>
          <a:lstStyle/>
          <a:p>
            <a:r>
              <a:rPr lang="en-US" sz="800"/>
              <a:t>1902:  Eugene Smith, Logan, Utah</a:t>
            </a:r>
            <a:endParaRPr lang="en-US"/>
          </a:p>
        </p:txBody>
      </p:sp>
      <p:pic>
        <p:nvPicPr>
          <p:cNvPr id="24581" name="Picture 19" descr="020200 Eugene Smith"/>
          <p:cNvPicPr>
            <a:picLocks noChangeAspect="1" noChangeArrowheads="1"/>
          </p:cNvPicPr>
          <p:nvPr/>
        </p:nvPicPr>
        <p:blipFill>
          <a:blip r:embed="rId3"/>
          <a:srcRect/>
          <a:stretch>
            <a:fillRect/>
          </a:stretch>
        </p:blipFill>
        <p:spPr bwMode="auto">
          <a:xfrm>
            <a:off x="4953000" y="1066800"/>
            <a:ext cx="1373188" cy="2057400"/>
          </a:xfrm>
          <a:prstGeom prst="rect">
            <a:avLst/>
          </a:prstGeom>
          <a:noFill/>
          <a:ln w="44450" cmpd="thickThin">
            <a:solidFill>
              <a:schemeClr val="tx1"/>
            </a:solidFill>
            <a:miter lim="800000"/>
            <a:headEnd/>
            <a:tailEnd/>
          </a:ln>
        </p:spPr>
      </p:pic>
      <p:pic>
        <p:nvPicPr>
          <p:cNvPr id="24582" name="Picture 20" descr="980000 MaryChristianson ElizaKarbet Logan UT"/>
          <p:cNvPicPr>
            <a:picLocks noChangeAspect="1" noChangeArrowheads="1"/>
          </p:cNvPicPr>
          <p:nvPr/>
        </p:nvPicPr>
        <p:blipFill>
          <a:blip r:embed="rId4"/>
          <a:srcRect/>
          <a:stretch>
            <a:fillRect/>
          </a:stretch>
        </p:blipFill>
        <p:spPr bwMode="auto">
          <a:xfrm>
            <a:off x="2895600" y="1104900"/>
            <a:ext cx="1817688" cy="2057400"/>
          </a:xfrm>
          <a:prstGeom prst="rect">
            <a:avLst/>
          </a:prstGeom>
          <a:noFill/>
          <a:ln w="44450" cmpd="thinThick">
            <a:solidFill>
              <a:schemeClr val="tx1"/>
            </a:solidFill>
            <a:miter lim="800000"/>
            <a:headEnd/>
            <a:tailEnd/>
          </a:ln>
        </p:spPr>
      </p:pic>
      <p:grpSp>
        <p:nvGrpSpPr>
          <p:cNvPr id="24583" name="Group 24"/>
          <p:cNvGrpSpPr>
            <a:grpSpLocks/>
          </p:cNvGrpSpPr>
          <p:nvPr/>
        </p:nvGrpSpPr>
        <p:grpSpPr bwMode="auto">
          <a:xfrm>
            <a:off x="0" y="3065463"/>
            <a:ext cx="3043238" cy="2039937"/>
            <a:chOff x="0" y="1931"/>
            <a:chExt cx="1917" cy="1285"/>
          </a:xfrm>
        </p:grpSpPr>
        <p:sp>
          <p:nvSpPr>
            <p:cNvPr id="24590" name="Text Box 10"/>
            <p:cNvSpPr txBox="1">
              <a:spLocks noChangeArrowheads="1"/>
            </p:cNvSpPr>
            <p:nvPr/>
          </p:nvSpPr>
          <p:spPr bwMode="auto">
            <a:xfrm>
              <a:off x="96" y="3108"/>
              <a:ext cx="1821" cy="108"/>
            </a:xfrm>
            <a:prstGeom prst="rect">
              <a:avLst/>
            </a:prstGeom>
            <a:solidFill>
              <a:srgbClr val="FFFFFF"/>
            </a:solidFill>
            <a:ln w="9525">
              <a:noFill/>
              <a:miter lim="800000"/>
              <a:headEnd/>
              <a:tailEnd/>
            </a:ln>
          </p:spPr>
          <p:txBody>
            <a:bodyPr/>
            <a:lstStyle/>
            <a:p>
              <a:r>
                <a:rPr lang="en-US" sz="800"/>
                <a:t>About 1892:  Utah Agricultural College, Logan, Utah.  Where Mary attended college</a:t>
              </a:r>
              <a:endParaRPr lang="en-US"/>
            </a:p>
          </p:txBody>
        </p:sp>
        <p:pic>
          <p:nvPicPr>
            <p:cNvPr id="24591" name="Picture 21" descr="920000~ Utah Agricultural College Logan UT"/>
            <p:cNvPicPr>
              <a:picLocks noChangeAspect="1" noChangeArrowheads="1"/>
            </p:cNvPicPr>
            <p:nvPr/>
          </p:nvPicPr>
          <p:blipFill>
            <a:blip r:embed="rId5"/>
            <a:srcRect/>
            <a:stretch>
              <a:fillRect/>
            </a:stretch>
          </p:blipFill>
          <p:spPr bwMode="auto">
            <a:xfrm>
              <a:off x="0" y="1931"/>
              <a:ext cx="1824" cy="1189"/>
            </a:xfrm>
            <a:prstGeom prst="rect">
              <a:avLst/>
            </a:prstGeom>
            <a:noFill/>
            <a:ln w="9525">
              <a:noFill/>
              <a:miter lim="800000"/>
              <a:headEnd/>
              <a:tailEnd/>
            </a:ln>
          </p:spPr>
        </p:pic>
      </p:grpSp>
      <p:grpSp>
        <p:nvGrpSpPr>
          <p:cNvPr id="24584" name="Group 26"/>
          <p:cNvGrpSpPr>
            <a:grpSpLocks/>
          </p:cNvGrpSpPr>
          <p:nvPr/>
        </p:nvGrpSpPr>
        <p:grpSpPr bwMode="auto">
          <a:xfrm>
            <a:off x="6029325" y="3543300"/>
            <a:ext cx="3048000" cy="2187575"/>
            <a:chOff x="3798" y="2232"/>
            <a:chExt cx="1920" cy="1378"/>
          </a:xfrm>
        </p:grpSpPr>
        <p:sp>
          <p:nvSpPr>
            <p:cNvPr id="24588" name="Text Box 7"/>
            <p:cNvSpPr txBox="1">
              <a:spLocks noChangeArrowheads="1"/>
            </p:cNvSpPr>
            <p:nvPr/>
          </p:nvSpPr>
          <p:spPr bwMode="auto">
            <a:xfrm>
              <a:off x="3888" y="3505"/>
              <a:ext cx="1743" cy="105"/>
            </a:xfrm>
            <a:prstGeom prst="rect">
              <a:avLst/>
            </a:prstGeom>
            <a:solidFill>
              <a:srgbClr val="FFFFFF"/>
            </a:solidFill>
            <a:ln w="9525">
              <a:noFill/>
              <a:miter lim="800000"/>
              <a:headEnd/>
              <a:tailEnd/>
            </a:ln>
          </p:spPr>
          <p:txBody>
            <a:bodyPr/>
            <a:lstStyle/>
            <a:p>
              <a:pPr algn="ctr"/>
              <a:r>
                <a:rPr lang="en-US" sz="800"/>
                <a:t>About 1895:  100 North Center Street, Logan Utah</a:t>
              </a:r>
              <a:endParaRPr lang="en-US"/>
            </a:p>
          </p:txBody>
        </p:sp>
        <p:pic>
          <p:nvPicPr>
            <p:cNvPr id="24589" name="Picture 22" descr="950000 100North Center St Logan UT"/>
            <p:cNvPicPr>
              <a:picLocks noChangeAspect="1" noChangeArrowheads="1"/>
            </p:cNvPicPr>
            <p:nvPr/>
          </p:nvPicPr>
          <p:blipFill>
            <a:blip r:embed="rId6"/>
            <a:srcRect/>
            <a:stretch>
              <a:fillRect/>
            </a:stretch>
          </p:blipFill>
          <p:spPr bwMode="auto">
            <a:xfrm>
              <a:off x="3798" y="2232"/>
              <a:ext cx="1920" cy="1273"/>
            </a:xfrm>
            <a:prstGeom prst="rect">
              <a:avLst/>
            </a:prstGeom>
            <a:noFill/>
            <a:ln w="44450" cmpd="thinThick">
              <a:solidFill>
                <a:schemeClr val="tx1"/>
              </a:solidFill>
              <a:miter lim="800000"/>
              <a:headEnd/>
              <a:tailEnd/>
            </a:ln>
          </p:spPr>
        </p:pic>
      </p:grpSp>
      <p:grpSp>
        <p:nvGrpSpPr>
          <p:cNvPr id="24585" name="Group 25"/>
          <p:cNvGrpSpPr>
            <a:grpSpLocks/>
          </p:cNvGrpSpPr>
          <p:nvPr/>
        </p:nvGrpSpPr>
        <p:grpSpPr bwMode="auto">
          <a:xfrm>
            <a:off x="2971800" y="4132263"/>
            <a:ext cx="3124200" cy="2497137"/>
            <a:chOff x="1872" y="2603"/>
            <a:chExt cx="1968" cy="1573"/>
          </a:xfrm>
        </p:grpSpPr>
        <p:sp>
          <p:nvSpPr>
            <p:cNvPr id="24586" name="Text Box 13"/>
            <p:cNvSpPr txBox="1">
              <a:spLocks noChangeArrowheads="1"/>
            </p:cNvSpPr>
            <p:nvPr/>
          </p:nvSpPr>
          <p:spPr bwMode="auto">
            <a:xfrm>
              <a:off x="2304" y="3982"/>
              <a:ext cx="1152" cy="194"/>
            </a:xfrm>
            <a:prstGeom prst="rect">
              <a:avLst/>
            </a:prstGeom>
            <a:solidFill>
              <a:srgbClr val="FFFFFF"/>
            </a:solidFill>
            <a:ln w="9525">
              <a:noFill/>
              <a:miter lim="800000"/>
              <a:headEnd/>
              <a:tailEnd/>
            </a:ln>
          </p:spPr>
          <p:txBody>
            <a:bodyPr/>
            <a:lstStyle/>
            <a:p>
              <a:r>
                <a:rPr lang="en-US" sz="800"/>
                <a:t>About 1912:  Logan Knitting Factory</a:t>
              </a:r>
              <a:endParaRPr lang="en-US"/>
            </a:p>
          </p:txBody>
        </p:sp>
        <p:pic>
          <p:nvPicPr>
            <p:cNvPr id="24587" name="Picture 23" descr="120000 Logan Knitting Factory Logan UT"/>
            <p:cNvPicPr>
              <a:picLocks noChangeAspect="1" noChangeArrowheads="1"/>
            </p:cNvPicPr>
            <p:nvPr/>
          </p:nvPicPr>
          <p:blipFill>
            <a:blip r:embed="rId7"/>
            <a:srcRect/>
            <a:stretch>
              <a:fillRect/>
            </a:stretch>
          </p:blipFill>
          <p:spPr bwMode="auto">
            <a:xfrm>
              <a:off x="1872" y="2603"/>
              <a:ext cx="1968" cy="1333"/>
            </a:xfrm>
            <a:prstGeom prst="rect">
              <a:avLst/>
            </a:prstGeom>
            <a:noFill/>
            <a:ln w="44450" cmpd="thinThick">
              <a:solidFill>
                <a:schemeClr val="tx1"/>
              </a:solidFill>
              <a:miter lim="800000"/>
              <a:headEnd/>
              <a:tailEnd/>
            </a:ln>
          </p:spPr>
        </p:pic>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9" descr="Snake River Valley Area Map"/>
          <p:cNvPicPr>
            <a:picLocks noChangeAspect="1" noChangeArrowheads="1"/>
          </p:cNvPicPr>
          <p:nvPr/>
        </p:nvPicPr>
        <p:blipFill>
          <a:blip r:embed="rId3"/>
          <a:srcRect/>
          <a:stretch>
            <a:fillRect/>
          </a:stretch>
        </p:blipFill>
        <p:spPr bwMode="auto">
          <a:xfrm>
            <a:off x="3200400" y="1066800"/>
            <a:ext cx="5486400" cy="4624388"/>
          </a:xfrm>
          <a:prstGeom prst="rect">
            <a:avLst/>
          </a:prstGeom>
          <a:noFill/>
          <a:ln w="9525">
            <a:noFill/>
            <a:miter lim="800000"/>
            <a:headEnd/>
            <a:tailEnd/>
          </a:ln>
        </p:spPr>
      </p:pic>
      <p:sp>
        <p:nvSpPr>
          <p:cNvPr id="26626" name="Slide Number Placeholder 5"/>
          <p:cNvSpPr txBox="1">
            <a:spLocks noGrp="1"/>
          </p:cNvSpPr>
          <p:nvPr/>
        </p:nvSpPr>
        <p:spPr bwMode="auto">
          <a:xfrm>
            <a:off x="8839200" y="6553200"/>
            <a:ext cx="304800" cy="307975"/>
          </a:xfrm>
          <a:prstGeom prst="rect">
            <a:avLst/>
          </a:prstGeom>
          <a:noFill/>
          <a:ln w="9525">
            <a:noFill/>
            <a:miter lim="800000"/>
            <a:headEnd/>
            <a:tailEnd/>
          </a:ln>
        </p:spPr>
        <p:txBody>
          <a:bodyPr/>
          <a:lstStyle/>
          <a:p>
            <a:pPr algn="r"/>
            <a:fld id="{CB8C4E3A-9370-4A6E-AC49-DA6FD3EBA0FA}" type="slidenum">
              <a:rPr lang="en-US" sz="1000"/>
              <a:pPr algn="r"/>
              <a:t>7</a:t>
            </a:fld>
            <a:endParaRPr lang="en-US" sz="1000"/>
          </a:p>
        </p:txBody>
      </p:sp>
      <p:sp>
        <p:nvSpPr>
          <p:cNvPr id="26627" name="Text Box 3"/>
          <p:cNvSpPr txBox="1">
            <a:spLocks noChangeArrowheads="1"/>
          </p:cNvSpPr>
          <p:nvPr/>
        </p:nvSpPr>
        <p:spPr bwMode="auto">
          <a:xfrm>
            <a:off x="2976563" y="155575"/>
            <a:ext cx="3043237" cy="579438"/>
          </a:xfrm>
          <a:prstGeom prst="rect">
            <a:avLst/>
          </a:prstGeom>
          <a:noFill/>
          <a:ln w="9525">
            <a:noFill/>
            <a:miter lim="800000"/>
            <a:headEnd/>
            <a:tailEnd/>
          </a:ln>
        </p:spPr>
        <p:txBody>
          <a:bodyPr wrap="none">
            <a:spAutoFit/>
          </a:bodyPr>
          <a:lstStyle/>
          <a:p>
            <a:r>
              <a:rPr lang="en-US" sz="3200" b="1">
                <a:latin typeface="Rockwell" pitchFamily="18" charset="0"/>
              </a:rPr>
              <a:t>North to Idaho</a:t>
            </a:r>
          </a:p>
        </p:txBody>
      </p:sp>
      <p:grpSp>
        <p:nvGrpSpPr>
          <p:cNvPr id="26628" name="Group 37"/>
          <p:cNvGrpSpPr>
            <a:grpSpLocks/>
          </p:cNvGrpSpPr>
          <p:nvPr/>
        </p:nvGrpSpPr>
        <p:grpSpPr bwMode="auto">
          <a:xfrm>
            <a:off x="8077200" y="1143000"/>
            <a:ext cx="349250" cy="642938"/>
            <a:chOff x="5376" y="960"/>
            <a:chExt cx="220" cy="405"/>
          </a:xfrm>
        </p:grpSpPr>
        <p:sp>
          <p:nvSpPr>
            <p:cNvPr id="26634" name="Text Box 38"/>
            <p:cNvSpPr txBox="1">
              <a:spLocks noChangeArrowheads="1"/>
            </p:cNvSpPr>
            <p:nvPr/>
          </p:nvSpPr>
          <p:spPr bwMode="auto">
            <a:xfrm>
              <a:off x="5376" y="1134"/>
              <a:ext cx="220" cy="231"/>
            </a:xfrm>
            <a:prstGeom prst="rect">
              <a:avLst/>
            </a:prstGeom>
            <a:noFill/>
            <a:ln w="9525">
              <a:noFill/>
              <a:miter lim="800000"/>
              <a:headEnd/>
              <a:tailEnd/>
            </a:ln>
          </p:spPr>
          <p:txBody>
            <a:bodyPr wrap="none">
              <a:spAutoFit/>
            </a:bodyPr>
            <a:lstStyle/>
            <a:p>
              <a:r>
                <a:rPr lang="en-US"/>
                <a:t>N</a:t>
              </a:r>
            </a:p>
          </p:txBody>
        </p:sp>
        <p:sp>
          <p:nvSpPr>
            <p:cNvPr id="26635" name="Line 39"/>
            <p:cNvSpPr>
              <a:spLocks noChangeShapeType="1"/>
            </p:cNvSpPr>
            <p:nvPr/>
          </p:nvSpPr>
          <p:spPr bwMode="auto">
            <a:xfrm flipV="1">
              <a:off x="5424" y="960"/>
              <a:ext cx="0" cy="336"/>
            </a:xfrm>
            <a:prstGeom prst="line">
              <a:avLst/>
            </a:prstGeom>
            <a:noFill/>
            <a:ln w="9525">
              <a:solidFill>
                <a:schemeClr val="tx1"/>
              </a:solidFill>
              <a:round/>
              <a:headEnd/>
              <a:tailEnd type="triangle" w="med" len="med"/>
            </a:ln>
          </p:spPr>
          <p:txBody>
            <a:bodyPr/>
            <a:lstStyle/>
            <a:p>
              <a:endParaRPr lang="en-US"/>
            </a:p>
          </p:txBody>
        </p:sp>
      </p:grpSp>
      <p:sp>
        <p:nvSpPr>
          <p:cNvPr id="26629" name="Text Box 12"/>
          <p:cNvSpPr txBox="1">
            <a:spLocks noChangeArrowheads="1"/>
          </p:cNvSpPr>
          <p:nvPr/>
        </p:nvSpPr>
        <p:spPr bwMode="auto">
          <a:xfrm rot="-356812">
            <a:off x="695325" y="1933575"/>
            <a:ext cx="2428875" cy="304800"/>
          </a:xfrm>
          <a:prstGeom prst="rect">
            <a:avLst/>
          </a:prstGeom>
          <a:noFill/>
          <a:ln w="9525">
            <a:noFill/>
            <a:miter lim="800000"/>
            <a:headEnd/>
            <a:tailEnd/>
          </a:ln>
        </p:spPr>
        <p:txBody>
          <a:bodyPr wrap="none">
            <a:spAutoFit/>
          </a:bodyPr>
          <a:lstStyle/>
          <a:p>
            <a:r>
              <a:rPr lang="en-US" sz="1400" b="1"/>
              <a:t>Letter of Recommendation</a:t>
            </a:r>
          </a:p>
        </p:txBody>
      </p:sp>
      <p:pic>
        <p:nvPicPr>
          <p:cNvPr id="26630" name="Picture 13" descr="991108 EugeneSmith LetterRecommendation"/>
          <p:cNvPicPr>
            <a:picLocks noChangeAspect="1" noChangeArrowheads="1"/>
          </p:cNvPicPr>
          <p:nvPr/>
        </p:nvPicPr>
        <p:blipFill>
          <a:blip r:embed="rId4"/>
          <a:srcRect/>
          <a:stretch>
            <a:fillRect/>
          </a:stretch>
        </p:blipFill>
        <p:spPr bwMode="auto">
          <a:xfrm rot="-419906">
            <a:off x="609600" y="2209800"/>
            <a:ext cx="3314700" cy="4452938"/>
          </a:xfrm>
          <a:prstGeom prst="rect">
            <a:avLst/>
          </a:prstGeom>
          <a:noFill/>
          <a:ln w="3175">
            <a:solidFill>
              <a:schemeClr val="tx1"/>
            </a:solidFill>
            <a:miter lim="800000"/>
            <a:headEnd/>
            <a:tailEnd/>
          </a:ln>
        </p:spPr>
      </p:pic>
      <p:grpSp>
        <p:nvGrpSpPr>
          <p:cNvPr id="26631" name="Group 15"/>
          <p:cNvGrpSpPr>
            <a:grpSpLocks/>
          </p:cNvGrpSpPr>
          <p:nvPr/>
        </p:nvGrpSpPr>
        <p:grpSpPr bwMode="auto">
          <a:xfrm>
            <a:off x="6972300" y="4876800"/>
            <a:ext cx="2060575" cy="1876425"/>
            <a:chOff x="4392" y="3072"/>
            <a:chExt cx="1298" cy="1182"/>
          </a:xfrm>
        </p:grpSpPr>
        <p:sp>
          <p:nvSpPr>
            <p:cNvPr id="26632" name="Text Box 7"/>
            <p:cNvSpPr txBox="1">
              <a:spLocks noChangeArrowheads="1"/>
            </p:cNvSpPr>
            <p:nvPr/>
          </p:nvSpPr>
          <p:spPr bwMode="auto">
            <a:xfrm>
              <a:off x="4392" y="4123"/>
              <a:ext cx="1298" cy="131"/>
            </a:xfrm>
            <a:prstGeom prst="rect">
              <a:avLst/>
            </a:prstGeom>
            <a:solidFill>
              <a:srgbClr val="FFFFFF"/>
            </a:solidFill>
            <a:ln w="9525">
              <a:noFill/>
              <a:miter lim="800000"/>
              <a:headEnd/>
              <a:tailEnd/>
            </a:ln>
          </p:spPr>
          <p:txBody>
            <a:bodyPr/>
            <a:lstStyle/>
            <a:p>
              <a:r>
                <a:rPr lang="en-US" sz="800"/>
                <a:t>"Fred" G. Smith, lived in Rexburg, Idaho.  </a:t>
              </a:r>
              <a:endParaRPr lang="en-US"/>
            </a:p>
          </p:txBody>
        </p:sp>
        <p:pic>
          <p:nvPicPr>
            <p:cNvPr id="26633" name="Picture 14" descr="Smith Fredrik"/>
            <p:cNvPicPr>
              <a:picLocks noChangeAspect="1" noChangeArrowheads="1"/>
            </p:cNvPicPr>
            <p:nvPr/>
          </p:nvPicPr>
          <p:blipFill>
            <a:blip r:embed="rId5"/>
            <a:srcRect/>
            <a:stretch>
              <a:fillRect/>
            </a:stretch>
          </p:blipFill>
          <p:spPr bwMode="auto">
            <a:xfrm>
              <a:off x="4416" y="3072"/>
              <a:ext cx="1191" cy="1051"/>
            </a:xfrm>
            <a:prstGeom prst="rect">
              <a:avLst/>
            </a:prstGeom>
            <a:noFill/>
            <a:ln w="38100" cmpd="thinThick">
              <a:solidFill>
                <a:schemeClr val="tx1"/>
              </a:solidFill>
              <a:miter lim="800000"/>
              <a:headEnd/>
              <a:tailEnd/>
            </a:ln>
          </p:spPr>
        </p:pic>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8" descr="Map North West US Alaska Trip"/>
          <p:cNvPicPr>
            <a:picLocks noChangeAspect="1" noChangeArrowheads="1"/>
          </p:cNvPicPr>
          <p:nvPr/>
        </p:nvPicPr>
        <p:blipFill>
          <a:blip r:embed="rId3"/>
          <a:srcRect/>
          <a:stretch>
            <a:fillRect/>
          </a:stretch>
        </p:blipFill>
        <p:spPr bwMode="auto">
          <a:xfrm>
            <a:off x="609600" y="914400"/>
            <a:ext cx="7772400" cy="5270500"/>
          </a:xfrm>
          <a:prstGeom prst="rect">
            <a:avLst/>
          </a:prstGeom>
          <a:noFill/>
          <a:ln w="44450" cmpd="thinThick">
            <a:solidFill>
              <a:schemeClr val="tx1"/>
            </a:solidFill>
            <a:miter lim="800000"/>
            <a:headEnd/>
            <a:tailEnd/>
          </a:ln>
        </p:spPr>
      </p:pic>
      <p:sp>
        <p:nvSpPr>
          <p:cNvPr id="28674" name="Slide Number Placeholder 5"/>
          <p:cNvSpPr txBox="1">
            <a:spLocks noGrp="1"/>
          </p:cNvSpPr>
          <p:nvPr/>
        </p:nvSpPr>
        <p:spPr bwMode="auto">
          <a:xfrm>
            <a:off x="8839200" y="6553200"/>
            <a:ext cx="304800" cy="307975"/>
          </a:xfrm>
          <a:prstGeom prst="rect">
            <a:avLst/>
          </a:prstGeom>
          <a:noFill/>
          <a:ln w="9525">
            <a:noFill/>
            <a:miter lim="800000"/>
            <a:headEnd/>
            <a:tailEnd/>
          </a:ln>
        </p:spPr>
        <p:txBody>
          <a:bodyPr/>
          <a:lstStyle/>
          <a:p>
            <a:pPr algn="r"/>
            <a:fld id="{DDFC0926-9130-4707-94CC-77887B860A96}" type="slidenum">
              <a:rPr lang="en-US" sz="1000"/>
              <a:pPr algn="r"/>
              <a:t>8</a:t>
            </a:fld>
            <a:endParaRPr lang="en-US" sz="1000"/>
          </a:p>
        </p:txBody>
      </p:sp>
      <p:sp>
        <p:nvSpPr>
          <p:cNvPr id="28675" name="Text Box 3"/>
          <p:cNvSpPr txBox="1">
            <a:spLocks noChangeArrowheads="1"/>
          </p:cNvSpPr>
          <p:nvPr/>
        </p:nvSpPr>
        <p:spPr bwMode="auto">
          <a:xfrm>
            <a:off x="2895600" y="155575"/>
            <a:ext cx="3263900" cy="579438"/>
          </a:xfrm>
          <a:prstGeom prst="rect">
            <a:avLst/>
          </a:prstGeom>
          <a:noFill/>
          <a:ln w="9525">
            <a:noFill/>
            <a:miter lim="800000"/>
            <a:headEnd/>
            <a:tailEnd/>
          </a:ln>
        </p:spPr>
        <p:txBody>
          <a:bodyPr wrap="none">
            <a:spAutoFit/>
          </a:bodyPr>
          <a:lstStyle/>
          <a:p>
            <a:r>
              <a:rPr lang="en-US" sz="3200" b="1">
                <a:latin typeface="Rockwell" pitchFamily="18" charset="0"/>
              </a:rPr>
              <a:t>North to Alaska</a:t>
            </a:r>
          </a:p>
        </p:txBody>
      </p:sp>
      <p:pic>
        <p:nvPicPr>
          <p:cNvPr id="28676" name="Picture 12" descr="Sidewheeler_Kirkland_1891_Lake_Washington"/>
          <p:cNvPicPr>
            <a:picLocks noChangeAspect="1" noChangeArrowheads="1"/>
          </p:cNvPicPr>
          <p:nvPr/>
        </p:nvPicPr>
        <p:blipFill>
          <a:blip r:embed="rId4"/>
          <a:srcRect/>
          <a:stretch>
            <a:fillRect/>
          </a:stretch>
        </p:blipFill>
        <p:spPr bwMode="auto">
          <a:xfrm>
            <a:off x="-12060238" y="-12495213"/>
            <a:ext cx="935038" cy="531813"/>
          </a:xfrm>
          <a:prstGeom prst="rect">
            <a:avLst/>
          </a:prstGeom>
          <a:noFill/>
          <a:ln w="9525">
            <a:noFill/>
            <a:miter lim="800000"/>
            <a:headEnd/>
            <a:tailEnd/>
          </a:ln>
        </p:spPr>
      </p:pic>
      <p:grpSp>
        <p:nvGrpSpPr>
          <p:cNvPr id="28677" name="Group 16"/>
          <p:cNvGrpSpPr>
            <a:grpSpLocks/>
          </p:cNvGrpSpPr>
          <p:nvPr/>
        </p:nvGrpSpPr>
        <p:grpSpPr bwMode="auto">
          <a:xfrm>
            <a:off x="3632200" y="4295775"/>
            <a:ext cx="2817813" cy="2333625"/>
            <a:chOff x="2288" y="2706"/>
            <a:chExt cx="1775" cy="1470"/>
          </a:xfrm>
        </p:grpSpPr>
        <p:sp>
          <p:nvSpPr>
            <p:cNvPr id="28681" name="Text Box 11"/>
            <p:cNvSpPr txBox="1">
              <a:spLocks noChangeArrowheads="1"/>
            </p:cNvSpPr>
            <p:nvPr/>
          </p:nvSpPr>
          <p:spPr bwMode="auto">
            <a:xfrm>
              <a:off x="2288" y="4044"/>
              <a:ext cx="1775" cy="132"/>
            </a:xfrm>
            <a:prstGeom prst="rect">
              <a:avLst/>
            </a:prstGeom>
            <a:solidFill>
              <a:srgbClr val="FFFFFF"/>
            </a:solidFill>
            <a:ln w="9525">
              <a:noFill/>
              <a:miter lim="800000"/>
              <a:headEnd/>
              <a:tailEnd/>
            </a:ln>
          </p:spPr>
          <p:txBody>
            <a:bodyPr/>
            <a:lstStyle/>
            <a:p>
              <a:pPr algn="ctr"/>
              <a:r>
                <a:rPr lang="en-US" sz="800"/>
                <a:t>1904:  Puget Sound waterfront Seattle, Washington</a:t>
              </a:r>
              <a:endParaRPr lang="en-US"/>
            </a:p>
          </p:txBody>
        </p:sp>
        <p:pic>
          <p:nvPicPr>
            <p:cNvPr id="28682" name="Picture 13" descr="1904 Pugeot Sound waterfront Seattle WA"/>
            <p:cNvPicPr>
              <a:picLocks noChangeAspect="1" noChangeArrowheads="1"/>
            </p:cNvPicPr>
            <p:nvPr/>
          </p:nvPicPr>
          <p:blipFill>
            <a:blip r:embed="rId5"/>
            <a:srcRect/>
            <a:stretch>
              <a:fillRect/>
            </a:stretch>
          </p:blipFill>
          <p:spPr bwMode="auto">
            <a:xfrm>
              <a:off x="2352" y="2706"/>
              <a:ext cx="1680" cy="1338"/>
            </a:xfrm>
            <a:prstGeom prst="rect">
              <a:avLst/>
            </a:prstGeom>
            <a:noFill/>
            <a:ln w="44450" cmpd="thinThick">
              <a:solidFill>
                <a:schemeClr val="tx1"/>
              </a:solidFill>
              <a:miter lim="800000"/>
              <a:headEnd/>
              <a:tailEnd/>
            </a:ln>
          </p:spPr>
        </p:pic>
      </p:grpSp>
      <p:grpSp>
        <p:nvGrpSpPr>
          <p:cNvPr id="28678" name="Group 15"/>
          <p:cNvGrpSpPr>
            <a:grpSpLocks/>
          </p:cNvGrpSpPr>
          <p:nvPr/>
        </p:nvGrpSpPr>
        <p:grpSpPr bwMode="auto">
          <a:xfrm>
            <a:off x="152400" y="4560888"/>
            <a:ext cx="3429000" cy="2151062"/>
            <a:chOff x="96" y="2873"/>
            <a:chExt cx="2160" cy="1355"/>
          </a:xfrm>
        </p:grpSpPr>
        <p:sp>
          <p:nvSpPr>
            <p:cNvPr id="28679" name="Text Box 8"/>
            <p:cNvSpPr txBox="1">
              <a:spLocks noChangeArrowheads="1"/>
            </p:cNvSpPr>
            <p:nvPr/>
          </p:nvSpPr>
          <p:spPr bwMode="auto">
            <a:xfrm>
              <a:off x="138" y="4117"/>
              <a:ext cx="2070" cy="111"/>
            </a:xfrm>
            <a:prstGeom prst="rect">
              <a:avLst/>
            </a:prstGeom>
            <a:solidFill>
              <a:srgbClr val="FFFFFF"/>
            </a:solidFill>
            <a:ln w="9525">
              <a:noFill/>
              <a:miter lim="800000"/>
              <a:headEnd/>
              <a:tailEnd/>
            </a:ln>
          </p:spPr>
          <p:txBody>
            <a:bodyPr/>
            <a:lstStyle/>
            <a:p>
              <a:pPr algn="ctr"/>
              <a:r>
                <a:rPr lang="en-US" sz="800"/>
                <a:t>1906:  Steamboat on scenic Lake Washington, Seattle, Washington</a:t>
              </a:r>
              <a:endParaRPr lang="en-US"/>
            </a:p>
          </p:txBody>
        </p:sp>
        <p:pic>
          <p:nvPicPr>
            <p:cNvPr id="28680" name="Picture 14" descr="Sidewheeler_Kirkland_1891_Lake_Washington"/>
            <p:cNvPicPr>
              <a:picLocks noChangeAspect="1" noChangeArrowheads="1"/>
            </p:cNvPicPr>
            <p:nvPr/>
          </p:nvPicPr>
          <p:blipFill>
            <a:blip r:embed="rId4"/>
            <a:srcRect/>
            <a:stretch>
              <a:fillRect/>
            </a:stretch>
          </p:blipFill>
          <p:spPr bwMode="auto">
            <a:xfrm>
              <a:off x="96" y="2873"/>
              <a:ext cx="2160" cy="1229"/>
            </a:xfrm>
            <a:prstGeom prst="rect">
              <a:avLst/>
            </a:prstGeom>
            <a:noFill/>
            <a:ln w="44450" cmpd="thinThick">
              <a:solidFill>
                <a:schemeClr val="tx1"/>
              </a:solidFill>
              <a:miter lim="800000"/>
              <a:headEnd/>
              <a:tailEnd/>
            </a:ln>
          </p:spPr>
        </p:pic>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Number Placeholder 5"/>
          <p:cNvSpPr txBox="1">
            <a:spLocks noGrp="1"/>
          </p:cNvSpPr>
          <p:nvPr/>
        </p:nvSpPr>
        <p:spPr bwMode="auto">
          <a:xfrm>
            <a:off x="8839200" y="6553200"/>
            <a:ext cx="304800" cy="307975"/>
          </a:xfrm>
          <a:prstGeom prst="rect">
            <a:avLst/>
          </a:prstGeom>
          <a:noFill/>
          <a:ln w="9525">
            <a:noFill/>
            <a:miter lim="800000"/>
            <a:headEnd/>
            <a:tailEnd/>
          </a:ln>
        </p:spPr>
        <p:txBody>
          <a:bodyPr/>
          <a:lstStyle/>
          <a:p>
            <a:pPr algn="r"/>
            <a:fld id="{87859579-31A5-4F8A-B5BA-614B71B27771}" type="slidenum">
              <a:rPr lang="en-US" sz="1000"/>
              <a:pPr algn="r"/>
              <a:t>9</a:t>
            </a:fld>
            <a:endParaRPr lang="en-US" sz="1000"/>
          </a:p>
        </p:txBody>
      </p:sp>
      <p:sp>
        <p:nvSpPr>
          <p:cNvPr id="30722" name="Text Box 6"/>
          <p:cNvSpPr txBox="1">
            <a:spLocks noChangeArrowheads="1"/>
          </p:cNvSpPr>
          <p:nvPr/>
        </p:nvSpPr>
        <p:spPr bwMode="auto">
          <a:xfrm>
            <a:off x="2895600" y="155575"/>
            <a:ext cx="3263900" cy="579438"/>
          </a:xfrm>
          <a:prstGeom prst="rect">
            <a:avLst/>
          </a:prstGeom>
          <a:noFill/>
          <a:ln w="9525">
            <a:noFill/>
            <a:miter lim="800000"/>
            <a:headEnd/>
            <a:tailEnd/>
          </a:ln>
        </p:spPr>
        <p:txBody>
          <a:bodyPr wrap="none">
            <a:spAutoFit/>
          </a:bodyPr>
          <a:lstStyle/>
          <a:p>
            <a:r>
              <a:rPr lang="en-US" sz="3200" b="1">
                <a:latin typeface="Rockwell" pitchFamily="18" charset="0"/>
              </a:rPr>
              <a:t>North to Alaska</a:t>
            </a:r>
          </a:p>
        </p:txBody>
      </p:sp>
      <p:pic>
        <p:nvPicPr>
          <p:cNvPr id="30723" name="Picture 12" descr="Map Inside Passage and Alaska"/>
          <p:cNvPicPr>
            <a:picLocks noChangeAspect="1" noChangeArrowheads="1"/>
          </p:cNvPicPr>
          <p:nvPr/>
        </p:nvPicPr>
        <p:blipFill>
          <a:blip r:embed="rId3"/>
          <a:srcRect/>
          <a:stretch>
            <a:fillRect/>
          </a:stretch>
        </p:blipFill>
        <p:spPr bwMode="auto">
          <a:xfrm>
            <a:off x="228600" y="914400"/>
            <a:ext cx="8763000" cy="5303838"/>
          </a:xfrm>
          <a:prstGeom prst="rect">
            <a:avLst/>
          </a:prstGeom>
          <a:noFill/>
          <a:ln w="44450" cmpd="thickThin">
            <a:solidFill>
              <a:schemeClr val="tx1"/>
            </a:solidFill>
            <a:miter lim="800000"/>
            <a:headEnd/>
            <a:tailEnd/>
          </a:ln>
        </p:spPr>
      </p:pic>
      <p:grpSp>
        <p:nvGrpSpPr>
          <p:cNvPr id="30724" name="Group 15"/>
          <p:cNvGrpSpPr>
            <a:grpSpLocks/>
          </p:cNvGrpSpPr>
          <p:nvPr/>
        </p:nvGrpSpPr>
        <p:grpSpPr bwMode="auto">
          <a:xfrm>
            <a:off x="3575050" y="3886200"/>
            <a:ext cx="3282950" cy="2257425"/>
            <a:chOff x="2448" y="2802"/>
            <a:chExt cx="2068" cy="1422"/>
          </a:xfrm>
        </p:grpSpPr>
        <p:sp>
          <p:nvSpPr>
            <p:cNvPr id="30728" name="Text Box 9"/>
            <p:cNvSpPr txBox="1">
              <a:spLocks noChangeArrowheads="1"/>
            </p:cNvSpPr>
            <p:nvPr/>
          </p:nvSpPr>
          <p:spPr bwMode="auto">
            <a:xfrm>
              <a:off x="2544" y="4067"/>
              <a:ext cx="1776" cy="157"/>
            </a:xfrm>
            <a:prstGeom prst="rect">
              <a:avLst/>
            </a:prstGeom>
            <a:noFill/>
            <a:ln w="9525">
              <a:noFill/>
              <a:miter lim="800000"/>
              <a:headEnd/>
              <a:tailEnd/>
            </a:ln>
          </p:spPr>
          <p:txBody>
            <a:bodyPr/>
            <a:lstStyle/>
            <a:p>
              <a:pPr algn="r"/>
              <a:r>
                <a:rPr lang="en-US" sz="800"/>
                <a:t>About 1908:  Steamship "Senator" sailing in the Ice Pack</a:t>
              </a:r>
              <a:endParaRPr lang="en-US"/>
            </a:p>
          </p:txBody>
        </p:sp>
        <p:pic>
          <p:nvPicPr>
            <p:cNvPr id="30729" name="Picture 13" descr="080000 Steamship Senator in Ice Pack"/>
            <p:cNvPicPr>
              <a:picLocks noChangeAspect="1" noChangeArrowheads="1"/>
            </p:cNvPicPr>
            <p:nvPr/>
          </p:nvPicPr>
          <p:blipFill>
            <a:blip r:embed="rId4"/>
            <a:srcRect/>
            <a:stretch>
              <a:fillRect/>
            </a:stretch>
          </p:blipFill>
          <p:spPr bwMode="auto">
            <a:xfrm>
              <a:off x="2448" y="2802"/>
              <a:ext cx="2068" cy="1230"/>
            </a:xfrm>
            <a:prstGeom prst="rect">
              <a:avLst/>
            </a:prstGeom>
            <a:noFill/>
            <a:ln w="44450" cmpd="thinThick">
              <a:solidFill>
                <a:schemeClr val="tx1"/>
              </a:solidFill>
              <a:miter lim="800000"/>
              <a:headEnd/>
              <a:tailEnd/>
            </a:ln>
          </p:spPr>
        </p:pic>
      </p:grpSp>
      <p:grpSp>
        <p:nvGrpSpPr>
          <p:cNvPr id="30725" name="Group 16"/>
          <p:cNvGrpSpPr>
            <a:grpSpLocks/>
          </p:cNvGrpSpPr>
          <p:nvPr/>
        </p:nvGrpSpPr>
        <p:grpSpPr bwMode="auto">
          <a:xfrm>
            <a:off x="76200" y="4668838"/>
            <a:ext cx="2971800" cy="2209800"/>
            <a:chOff x="427" y="2784"/>
            <a:chExt cx="1872" cy="1392"/>
          </a:xfrm>
        </p:grpSpPr>
        <p:sp>
          <p:nvSpPr>
            <p:cNvPr id="30726" name="Text Box 12"/>
            <p:cNvSpPr txBox="1">
              <a:spLocks noChangeArrowheads="1"/>
            </p:cNvSpPr>
            <p:nvPr/>
          </p:nvSpPr>
          <p:spPr bwMode="auto">
            <a:xfrm>
              <a:off x="427" y="4033"/>
              <a:ext cx="1872" cy="143"/>
            </a:xfrm>
            <a:prstGeom prst="rect">
              <a:avLst/>
            </a:prstGeom>
            <a:noFill/>
            <a:ln w="12700">
              <a:noFill/>
              <a:miter lim="800000"/>
              <a:headEnd type="none" w="sm" len="sm"/>
              <a:tailEnd type="none" w="sm" len="sm"/>
            </a:ln>
          </p:spPr>
          <p:txBody>
            <a:bodyPr/>
            <a:lstStyle/>
            <a:p>
              <a:pPr algn="ctr"/>
              <a:r>
                <a:rPr lang="en-US" sz="800">
                  <a:solidFill>
                    <a:srgbClr val="000000"/>
                  </a:solidFill>
                </a:rPr>
                <a:t>1901: Steamship "Senator" Eugene Smith traveled to Alaska</a:t>
              </a:r>
              <a:endParaRPr lang="en-US"/>
            </a:p>
          </p:txBody>
        </p:sp>
        <p:pic>
          <p:nvPicPr>
            <p:cNvPr id="30727" name="Picture 14" descr="010600 Boat EugeneSmithTraveled to AlaskaGoldRushNorthPacific-1"/>
            <p:cNvPicPr>
              <a:picLocks noChangeAspect="1" noChangeArrowheads="1"/>
            </p:cNvPicPr>
            <p:nvPr/>
          </p:nvPicPr>
          <p:blipFill>
            <a:blip r:embed="rId5"/>
            <a:srcRect/>
            <a:stretch>
              <a:fillRect/>
            </a:stretch>
          </p:blipFill>
          <p:spPr bwMode="auto">
            <a:xfrm>
              <a:off x="480" y="2784"/>
              <a:ext cx="1801" cy="1221"/>
            </a:xfrm>
            <a:prstGeom prst="rect">
              <a:avLst/>
            </a:prstGeom>
            <a:noFill/>
            <a:ln w="44450" cmpd="thinThick">
              <a:solidFill>
                <a:schemeClr val="tx1"/>
              </a:solidFill>
              <a:miter lim="800000"/>
              <a:headEnd/>
              <a:tailEnd/>
            </a:ln>
          </p:spPr>
        </p:pic>
      </p:gr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15508</TotalTime>
  <Words>10584</Words>
  <Application>Microsoft Office PowerPoint</Application>
  <PresentationFormat>On-screen Show (4:3)</PresentationFormat>
  <Paragraphs>882</Paragraphs>
  <Slides>54</Slides>
  <Notes>45</Notes>
  <HiddenSlides>0</HiddenSlides>
  <MMClips>0</MMClips>
  <ScaleCrop>false</ScaleCrop>
  <HeadingPairs>
    <vt:vector size="6" baseType="variant">
      <vt:variant>
        <vt:lpstr>Fonts Used</vt:lpstr>
      </vt:variant>
      <vt:variant>
        <vt:i4>10</vt:i4>
      </vt:variant>
      <vt:variant>
        <vt:lpstr>Design Template</vt:lpstr>
      </vt:variant>
      <vt:variant>
        <vt:i4>1</vt:i4>
      </vt:variant>
      <vt:variant>
        <vt:lpstr>Slide Titles</vt:lpstr>
      </vt:variant>
      <vt:variant>
        <vt:i4>54</vt:i4>
      </vt:variant>
    </vt:vector>
  </HeadingPairs>
  <TitlesOfParts>
    <vt:vector size="65" baseType="lpstr">
      <vt:lpstr>Arial</vt:lpstr>
      <vt:lpstr>Book Antiqua</vt:lpstr>
      <vt:lpstr>Rockwell</vt:lpstr>
      <vt:lpstr>CaslonNo540SwaD</vt:lpstr>
      <vt:lpstr>French Script MT</vt:lpstr>
      <vt:lpstr>Times New Roman</vt:lpstr>
      <vt:lpstr>Batang</vt:lpstr>
      <vt:lpstr>Arial Narrow</vt:lpstr>
      <vt:lpstr>DaunPenh</vt:lpstr>
      <vt:lpstr>Carmine Tango</vt: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Barkdull</dc:creator>
  <cp:lastModifiedBy>Barkdull</cp:lastModifiedBy>
  <cp:revision>120</cp:revision>
  <dcterms:created xsi:type="dcterms:W3CDTF">2009-08-07T03:53:46Z</dcterms:created>
  <dcterms:modified xsi:type="dcterms:W3CDTF">2011-12-13T03:08:18Z</dcterms:modified>
</cp:coreProperties>
</file>