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3"/>
  </p:notesMasterIdLst>
  <p:sldIdLst>
    <p:sldId id="256" r:id="rId2"/>
    <p:sldId id="271" r:id="rId3"/>
    <p:sldId id="279" r:id="rId4"/>
    <p:sldId id="431" r:id="rId5"/>
    <p:sldId id="382" r:id="rId6"/>
    <p:sldId id="265" r:id="rId7"/>
    <p:sldId id="283" r:id="rId8"/>
    <p:sldId id="381" r:id="rId9"/>
    <p:sldId id="351" r:id="rId10"/>
    <p:sldId id="484" r:id="rId11"/>
    <p:sldId id="432" r:id="rId12"/>
    <p:sldId id="433" r:id="rId13"/>
    <p:sldId id="434" r:id="rId14"/>
    <p:sldId id="481" r:id="rId15"/>
    <p:sldId id="435" r:id="rId16"/>
    <p:sldId id="354" r:id="rId17"/>
    <p:sldId id="437" r:id="rId18"/>
    <p:sldId id="383" r:id="rId19"/>
    <p:sldId id="436" r:id="rId20"/>
    <p:sldId id="438" r:id="rId21"/>
    <p:sldId id="439" r:id="rId22"/>
    <p:sldId id="440" r:id="rId23"/>
    <p:sldId id="467" r:id="rId24"/>
    <p:sldId id="441" r:id="rId25"/>
    <p:sldId id="384" r:id="rId26"/>
    <p:sldId id="442" r:id="rId27"/>
    <p:sldId id="444" r:id="rId28"/>
    <p:sldId id="443" r:id="rId29"/>
    <p:sldId id="445" r:id="rId30"/>
    <p:sldId id="482" r:id="rId31"/>
    <p:sldId id="446" r:id="rId32"/>
    <p:sldId id="447" r:id="rId33"/>
    <p:sldId id="449" r:id="rId34"/>
    <p:sldId id="450" r:id="rId35"/>
    <p:sldId id="451" r:id="rId36"/>
    <p:sldId id="485" r:id="rId37"/>
    <p:sldId id="452" r:id="rId38"/>
    <p:sldId id="453" r:id="rId39"/>
    <p:sldId id="454" r:id="rId40"/>
    <p:sldId id="455" r:id="rId41"/>
    <p:sldId id="456" r:id="rId42"/>
    <p:sldId id="486" r:id="rId43"/>
    <p:sldId id="487" r:id="rId44"/>
    <p:sldId id="458" r:id="rId45"/>
    <p:sldId id="459" r:id="rId46"/>
    <p:sldId id="460" r:id="rId47"/>
    <p:sldId id="461" r:id="rId48"/>
    <p:sldId id="462" r:id="rId49"/>
    <p:sldId id="463" r:id="rId50"/>
    <p:sldId id="465" r:id="rId51"/>
    <p:sldId id="464" r:id="rId52"/>
    <p:sldId id="466" r:id="rId53"/>
    <p:sldId id="468" r:id="rId54"/>
    <p:sldId id="483" r:id="rId55"/>
    <p:sldId id="470" r:id="rId56"/>
    <p:sldId id="472" r:id="rId57"/>
    <p:sldId id="489" r:id="rId58"/>
    <p:sldId id="477" r:id="rId59"/>
    <p:sldId id="478" r:id="rId60"/>
    <p:sldId id="488" r:id="rId61"/>
    <p:sldId id="473" r:id="rId6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4371" autoAdjust="0"/>
  </p:normalViewPr>
  <p:slideViewPr>
    <p:cSldViewPr>
      <p:cViewPr varScale="1">
        <p:scale>
          <a:sx n="86" d="100"/>
          <a:sy n="86" d="100"/>
        </p:scale>
        <p:origin x="-2334" y="-84"/>
      </p:cViewPr>
      <p:guideLst>
        <p:guide orient="horz" pos="2160"/>
        <p:guide pos="2880"/>
      </p:guideLst>
    </p:cSldViewPr>
  </p:slideViewPr>
  <p:outlineViewPr>
    <p:cViewPr>
      <p:scale>
        <a:sx n="33" d="100"/>
        <a:sy n="33" d="100"/>
      </p:scale>
      <p:origin x="0" y="-6192"/>
    </p:cViewPr>
  </p:outlineViewPr>
  <p:notesTextViewPr>
    <p:cViewPr>
      <p:scale>
        <a:sx n="100" d="100"/>
        <a:sy n="100" d="100"/>
      </p:scale>
      <p:origin x="0" y="0"/>
    </p:cViewPr>
  </p:notesTextViewPr>
  <p:notesViewPr>
    <p:cSldViewPr>
      <p:cViewPr varScale="1">
        <p:scale>
          <a:sx n="55" d="100"/>
          <a:sy n="55" d="100"/>
        </p:scale>
        <p:origin x="2844"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574A943-0BF2-4290-8B67-1E52943BD1B9}" type="datetimeFigureOut">
              <a:rPr lang="en-US" smtClean="0"/>
              <a:pPr/>
              <a:t>8/3/2019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2ACC7D2-295C-4DFE-938E-73912319FEFA}" type="slidenum">
              <a:rPr lang="en-US" smtClean="0"/>
              <a:pPr/>
              <a:t>‹#›</a:t>
            </a:fld>
            <a:endParaRPr lang="en-US" dirty="0"/>
          </a:p>
        </p:txBody>
      </p:sp>
    </p:spTree>
    <p:extLst>
      <p:ext uri="{BB962C8B-B14F-4D97-AF65-F5344CB8AC3E}">
        <p14:creationId xmlns:p14="http://schemas.microsoft.com/office/powerpoint/2010/main" val="263883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Presented  August</a:t>
            </a:r>
            <a:r>
              <a:rPr lang="en-US" baseline="0" dirty="0" smtClean="0"/>
              <a:t> 10, 2019 Thomas X and</a:t>
            </a:r>
            <a:r>
              <a:rPr lang="en-US" dirty="0" smtClean="0"/>
              <a:t> George W.</a:t>
            </a:r>
            <a:r>
              <a:rPr lang="en-US" baseline="0" dirty="0" smtClean="0"/>
              <a:t> Smith Family Reunion in Logan, Utah at the Logan 4</a:t>
            </a:r>
            <a:r>
              <a:rPr lang="en-US" baseline="30000" dirty="0" smtClean="0"/>
              <a:t>th</a:t>
            </a:r>
            <a:r>
              <a:rPr lang="en-US" baseline="0" dirty="0" smtClean="0"/>
              <a:t> Ward Chapel</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a:t>
            </a:fld>
            <a:endParaRPr lang="en-US" dirty="0"/>
          </a:p>
        </p:txBody>
      </p:sp>
    </p:spTree>
    <p:extLst>
      <p:ext uri="{BB962C8B-B14F-4D97-AF65-F5344CB8AC3E}">
        <p14:creationId xmlns:p14="http://schemas.microsoft.com/office/powerpoint/2010/main" val="192114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so many of our Smith ancestors</a:t>
            </a:r>
            <a:r>
              <a:rPr lang="en-US" baseline="0" dirty="0" smtClean="0"/>
              <a:t> were Straw Plaiters I am going to spend some time on this occupation to better understand it.  There is a large display on what Straw Plaiting is in the Cultural hall.</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10</a:t>
            </a:fld>
            <a:endParaRPr lang="en-US" dirty="0"/>
          </a:p>
        </p:txBody>
      </p:sp>
    </p:spTree>
    <p:extLst>
      <p:ext uri="{BB962C8B-B14F-4D97-AF65-F5344CB8AC3E}">
        <p14:creationId xmlns:p14="http://schemas.microsoft.com/office/powerpoint/2010/main" val="289954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Lengths of straw were pushed or pulled through a straw splitter such as this one. The thickness of the straw would determine how many sections the straw was split into to get uniform pieces of straw to plait.</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11</a:t>
            </a:fld>
            <a:endParaRPr lang="en-US" dirty="0"/>
          </a:p>
        </p:txBody>
      </p:sp>
    </p:spTree>
    <p:extLst>
      <p:ext uri="{BB962C8B-B14F-4D97-AF65-F5344CB8AC3E}">
        <p14:creationId xmlns:p14="http://schemas.microsoft.com/office/powerpoint/2010/main" val="394786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sections</a:t>
            </a:r>
            <a:r>
              <a:rPr lang="en-US" baseline="0" dirty="0" smtClean="0"/>
              <a:t> of split straw were then moistened and flattened using a tool such as this one.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12</a:t>
            </a:fld>
            <a:endParaRPr lang="en-US" dirty="0"/>
          </a:p>
        </p:txBody>
      </p:sp>
    </p:spTree>
    <p:extLst>
      <p:ext uri="{BB962C8B-B14F-4D97-AF65-F5344CB8AC3E}">
        <p14:creationId xmlns:p14="http://schemas.microsoft.com/office/powerpoint/2010/main" val="2174164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example of plait is weaving 11 pieces of straw into a thick plait possibly an inch wide.  They had to keep the straw sections pliable so often they ran the straw through their mouth to keep it moist.  I can’t imagine this did not create sores in and around their mouth.</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13</a:t>
            </a:fld>
            <a:endParaRPr lang="en-US" dirty="0"/>
          </a:p>
        </p:txBody>
      </p:sp>
    </p:spTree>
    <p:extLst>
      <p:ext uri="{BB962C8B-B14F-4D97-AF65-F5344CB8AC3E}">
        <p14:creationId xmlns:p14="http://schemas.microsoft.com/office/powerpoint/2010/main" val="1048810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ancestors most likely created</a:t>
            </a:r>
            <a:r>
              <a:rPr lang="en-US" baseline="0" dirty="0" smtClean="0"/>
              <a:t> plait like the 4</a:t>
            </a:r>
            <a:r>
              <a:rPr lang="en-US" baseline="30000" dirty="0" smtClean="0"/>
              <a:t>th</a:t>
            </a:r>
            <a:r>
              <a:rPr lang="en-US" baseline="0" dirty="0" smtClean="0"/>
              <a:t> of 7</a:t>
            </a:r>
            <a:r>
              <a:rPr lang="en-US" baseline="30000" dirty="0" smtClean="0"/>
              <a:t>th</a:t>
            </a:r>
            <a:r>
              <a:rPr lang="en-US" baseline="0" dirty="0" smtClean="0"/>
              <a:t> example down from the top.</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14</a:t>
            </a:fld>
            <a:endParaRPr lang="en-US" dirty="0"/>
          </a:p>
        </p:txBody>
      </p:sp>
    </p:spTree>
    <p:extLst>
      <p:ext uri="{BB962C8B-B14F-4D97-AF65-F5344CB8AC3E}">
        <p14:creationId xmlns:p14="http://schemas.microsoft.com/office/powerpoint/2010/main" val="1048810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15</a:t>
            </a:fld>
            <a:endParaRPr lang="en-US" dirty="0"/>
          </a:p>
        </p:txBody>
      </p:sp>
    </p:spTree>
    <p:extLst>
      <p:ext uri="{BB962C8B-B14F-4D97-AF65-F5344CB8AC3E}">
        <p14:creationId xmlns:p14="http://schemas.microsoft.com/office/powerpoint/2010/main" val="1466585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100 pounds of straw</a:t>
            </a:r>
            <a:r>
              <a:rPr lang="en-US" baseline="0" dirty="0" smtClean="0"/>
              <a:t> cost 3 shillings or about $0.70 US.  Only the bottom two sections of straw was used for plaiting. Thus losing over half the weight of the straw.</a:t>
            </a:r>
          </a:p>
          <a:p>
            <a:r>
              <a:rPr lang="en-US" baseline="0" dirty="0" smtClean="0"/>
              <a:t>40 pounds of plait able straw remained and from that they made 18 pounds of plait worth up to 20 pounds or about $87.00 from which was made 17 pounds of straw hats worth almost $200.00 US.</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16</a:t>
            </a:fld>
            <a:endParaRPr lang="en-US" dirty="0"/>
          </a:p>
        </p:txBody>
      </p:sp>
    </p:spTree>
    <p:extLst>
      <p:ext uri="{BB962C8B-B14F-4D97-AF65-F5344CB8AC3E}">
        <p14:creationId xmlns:p14="http://schemas.microsoft.com/office/powerpoint/2010/main" val="68861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17</a:t>
            </a:fld>
            <a:endParaRPr lang="en-US" dirty="0"/>
          </a:p>
        </p:txBody>
      </p:sp>
    </p:spTree>
    <p:extLst>
      <p:ext uri="{BB962C8B-B14F-4D97-AF65-F5344CB8AC3E}">
        <p14:creationId xmlns:p14="http://schemas.microsoft.com/office/powerpoint/2010/main" val="248548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believe that our Patience Timson</a:t>
            </a:r>
            <a:r>
              <a:rPr lang="en-US" baseline="0" dirty="0" smtClean="0"/>
              <a:t> was one of these Plait School Mistresses near the end of her life.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18</a:t>
            </a:fld>
            <a:endParaRPr lang="en-US" dirty="0"/>
          </a:p>
        </p:txBody>
      </p:sp>
    </p:spTree>
    <p:extLst>
      <p:ext uri="{BB962C8B-B14F-4D97-AF65-F5344CB8AC3E}">
        <p14:creationId xmlns:p14="http://schemas.microsoft.com/office/powerpoint/2010/main" val="4175065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paint</a:t>
            </a:r>
            <a:r>
              <a:rPr lang="en-US" baseline="0" dirty="0" smtClean="0"/>
              <a:t> of a plaiting school doesn’t resemble at all what we just read.</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19</a:t>
            </a:fld>
            <a:endParaRPr lang="en-US" dirty="0"/>
          </a:p>
        </p:txBody>
      </p:sp>
    </p:spTree>
    <p:extLst>
      <p:ext uri="{BB962C8B-B14F-4D97-AF65-F5344CB8AC3E}">
        <p14:creationId xmlns:p14="http://schemas.microsoft.com/office/powerpoint/2010/main" val="404640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children really?</a:t>
            </a:r>
          </a:p>
          <a:p>
            <a:endParaRPr lang="en-US" dirty="0" smtClean="0"/>
          </a:p>
          <a:p>
            <a:r>
              <a:rPr lang="en-US" dirty="0" smtClean="0"/>
              <a:t>7</a:t>
            </a:r>
            <a:r>
              <a:rPr lang="en-US" baseline="30000" dirty="0" smtClean="0"/>
              <a:t>th</a:t>
            </a:r>
            <a:r>
              <a:rPr lang="en-US" dirty="0" smtClean="0"/>
              <a:t> in a family of</a:t>
            </a:r>
            <a:r>
              <a:rPr lang="en-US" baseline="0" dirty="0" smtClean="0"/>
              <a:t> 9  or 6</a:t>
            </a:r>
            <a:r>
              <a:rPr lang="en-US" baseline="30000" dirty="0" smtClean="0"/>
              <a:t>th</a:t>
            </a:r>
            <a:r>
              <a:rPr lang="en-US" baseline="0" dirty="0" smtClean="0"/>
              <a:t> in a family of 9.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a:t>
            </a:fld>
            <a:endParaRPr lang="en-US" dirty="0"/>
          </a:p>
        </p:txBody>
      </p:sp>
    </p:spTree>
    <p:extLst>
      <p:ext uri="{BB962C8B-B14F-4D97-AF65-F5344CB8AC3E}">
        <p14:creationId xmlns:p14="http://schemas.microsoft.com/office/powerpoint/2010/main" val="2141420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20</a:t>
            </a:fld>
            <a:endParaRPr lang="en-US" dirty="0"/>
          </a:p>
        </p:txBody>
      </p:sp>
    </p:spTree>
    <p:extLst>
      <p:ext uri="{BB962C8B-B14F-4D97-AF65-F5344CB8AC3E}">
        <p14:creationId xmlns:p14="http://schemas.microsoft.com/office/powerpoint/2010/main" val="138338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was the fifth child born to George</a:t>
            </a:r>
            <a:r>
              <a:rPr lang="en-US" baseline="0" dirty="0" smtClean="0"/>
              <a:t> and Patience.  </a:t>
            </a:r>
            <a:r>
              <a:rPr lang="en-US" baseline="0" dirty="0" smtClean="0"/>
              <a:t>He was in between George W and Thomas X.  Shown </a:t>
            </a:r>
            <a:r>
              <a:rPr lang="en-US" baseline="0" dirty="0" smtClean="0"/>
              <a:t>here in the 1851 English census with his wife, Ruth and 4 year old daughter Ann.</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21</a:t>
            </a:fld>
            <a:endParaRPr lang="en-US" dirty="0"/>
          </a:p>
        </p:txBody>
      </p:sp>
    </p:spTree>
    <p:extLst>
      <p:ext uri="{BB962C8B-B14F-4D97-AF65-F5344CB8AC3E}">
        <p14:creationId xmlns:p14="http://schemas.microsoft.com/office/powerpoint/2010/main" val="491674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Patience with her two daughter, Mary Ann and Esther in 1851.  George has passed away.  They are probably doing okay.</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22</a:t>
            </a:fld>
            <a:endParaRPr lang="en-US" dirty="0"/>
          </a:p>
        </p:txBody>
      </p:sp>
    </p:spTree>
    <p:extLst>
      <p:ext uri="{BB962C8B-B14F-4D97-AF65-F5344CB8AC3E}">
        <p14:creationId xmlns:p14="http://schemas.microsoft.com/office/powerpoint/2010/main" val="1958958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now talk about the</a:t>
            </a:r>
            <a:r>
              <a:rPr lang="en-US" baseline="0" dirty="0" smtClean="0"/>
              <a:t> siblings of Thomas X and George W.</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23</a:t>
            </a:fld>
            <a:endParaRPr lang="en-US" dirty="0"/>
          </a:p>
        </p:txBody>
      </p:sp>
    </p:spTree>
    <p:extLst>
      <p:ext uri="{BB962C8B-B14F-4D97-AF65-F5344CB8AC3E}">
        <p14:creationId xmlns:p14="http://schemas.microsoft.com/office/powerpoint/2010/main" val="2583009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Caleb</a:t>
            </a:r>
            <a:r>
              <a:rPr lang="en-US" sz="1200" kern="1200" baseline="0" dirty="0" smtClean="0">
                <a:solidFill>
                  <a:schemeClr val="tx1"/>
                </a:solidFill>
                <a:effectLst/>
                <a:latin typeface="+mn-lt"/>
                <a:ea typeface="+mn-ea"/>
                <a:cs typeface="+mn-cs"/>
              </a:rPr>
              <a:t> was he </a:t>
            </a:r>
            <a:r>
              <a:rPr lang="en-US" sz="1200" kern="1200" baseline="0" dirty="0" smtClean="0">
                <a:solidFill>
                  <a:schemeClr val="tx1"/>
                </a:solidFill>
                <a:effectLst/>
                <a:latin typeface="+mn-lt"/>
                <a:ea typeface="+mn-ea"/>
                <a:cs typeface="+mn-cs"/>
              </a:rPr>
              <a:t>the oldest of their Children and </a:t>
            </a:r>
            <a:r>
              <a:rPr lang="en-US" sz="1200" kern="1200" baseline="0" dirty="0" smtClean="0">
                <a:solidFill>
                  <a:schemeClr val="tx1"/>
                </a:solidFill>
                <a:effectLst/>
                <a:latin typeface="+mn-lt"/>
                <a:ea typeface="+mn-ea"/>
                <a:cs typeface="+mn-cs"/>
              </a:rPr>
              <a:t>lived the longest.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24</a:t>
            </a:fld>
            <a:endParaRPr lang="en-US" dirty="0"/>
          </a:p>
        </p:txBody>
      </p:sp>
    </p:spTree>
    <p:extLst>
      <p:ext uri="{BB962C8B-B14F-4D97-AF65-F5344CB8AC3E}">
        <p14:creationId xmlns:p14="http://schemas.microsoft.com/office/powerpoint/2010/main" val="305481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Caleb’s parents</a:t>
            </a:r>
            <a:r>
              <a:rPr lang="en-US" baseline="0" dirty="0" smtClean="0"/>
              <a:t> </a:t>
            </a:r>
            <a:r>
              <a:rPr lang="en-US" baseline="0" dirty="0" smtClean="0"/>
              <a:t>(George and Patience) were </a:t>
            </a:r>
            <a:r>
              <a:rPr lang="en-US" baseline="0" dirty="0" smtClean="0"/>
              <a:t>married in the Parrish Church (Church of England) on Christmas Day 1812 yet Caleb is christened in the Wesleyan Methodist Church 3 ½ years later.</a:t>
            </a:r>
          </a:p>
          <a:p>
            <a:endParaRPr lang="en-US" baseline="0" dirty="0" smtClean="0"/>
          </a:p>
          <a:p>
            <a:r>
              <a:rPr lang="en-US" baseline="0" dirty="0" smtClean="0"/>
              <a:t>Our next insight into Caleb’s life is his marriage to Mary </a:t>
            </a:r>
            <a:r>
              <a:rPr lang="en-US" baseline="0" dirty="0" err="1" smtClean="0"/>
              <a:t>Calentt</a:t>
            </a:r>
            <a:r>
              <a:rPr lang="en-US" baseline="0" dirty="0" smtClean="0"/>
              <a:t> in 1835.</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25</a:t>
            </a:fld>
            <a:endParaRPr lang="en-US" dirty="0"/>
          </a:p>
        </p:txBody>
      </p:sp>
    </p:spTree>
    <p:extLst>
      <p:ext uri="{BB962C8B-B14F-4D97-AF65-F5344CB8AC3E}">
        <p14:creationId xmlns:p14="http://schemas.microsoft.com/office/powerpoint/2010/main" val="597936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Caleb’s son Thomas had only two children, both boys and each</a:t>
            </a:r>
            <a:r>
              <a:rPr lang="en-US" baseline="0" dirty="0" smtClean="0"/>
              <a:t> died within a week of each other in April of 1917 in Flanders, France during WWI.</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26</a:t>
            </a:fld>
            <a:endParaRPr lang="en-US" dirty="0"/>
          </a:p>
        </p:txBody>
      </p:sp>
    </p:spTree>
    <p:extLst>
      <p:ext uri="{BB962C8B-B14F-4D97-AF65-F5344CB8AC3E}">
        <p14:creationId xmlns:p14="http://schemas.microsoft.com/office/powerpoint/2010/main" val="28824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Atrophy</a:t>
            </a:r>
            <a:r>
              <a:rPr lang="en-US" baseline="0" dirty="0" smtClean="0"/>
              <a:t> or wasting away.  Likely after contracting the Fever.</a:t>
            </a:r>
            <a:endParaRPr lang="en-US" dirty="0" smtClean="0"/>
          </a:p>
          <a:p>
            <a:endParaRPr lang="en-US" dirty="0" smtClean="0"/>
          </a:p>
          <a:p>
            <a:r>
              <a:rPr lang="en-US" dirty="0" smtClean="0"/>
              <a:t>Thomas</a:t>
            </a:r>
            <a:r>
              <a:rPr lang="en-US" baseline="0" dirty="0" smtClean="0"/>
              <a:t> </a:t>
            </a:r>
            <a:r>
              <a:rPr lang="en-US" baseline="0" dirty="0" smtClean="0"/>
              <a:t>went to visit Caleb during his mission in 1880-81.  Was received well enough but </a:t>
            </a:r>
            <a:r>
              <a:rPr lang="en-US" baseline="0" dirty="0" smtClean="0"/>
              <a:t>Caleb still had </a:t>
            </a:r>
            <a:r>
              <a:rPr lang="en-US" baseline="0" dirty="0" smtClean="0"/>
              <a:t>nothing good to say about the Mormons or the </a:t>
            </a:r>
            <a:r>
              <a:rPr lang="en-US" baseline="0" dirty="0" smtClean="0"/>
              <a:t>Catholics, for that matter.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27</a:t>
            </a:fld>
            <a:endParaRPr lang="en-US" dirty="0"/>
          </a:p>
        </p:txBody>
      </p:sp>
    </p:spTree>
    <p:extLst>
      <p:ext uri="{BB962C8B-B14F-4D97-AF65-F5344CB8AC3E}">
        <p14:creationId xmlns:p14="http://schemas.microsoft.com/office/powerpoint/2010/main" val="284348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warehouse</a:t>
            </a:r>
            <a:r>
              <a:rPr lang="en-US" baseline="0" dirty="0" smtClean="0"/>
              <a:t> next to Caleb’s home containing 1000 £s of straw plait catches fire and is a total loss.  The warehouse and plait was insured.</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28</a:t>
            </a:fld>
            <a:endParaRPr lang="en-US" dirty="0"/>
          </a:p>
        </p:txBody>
      </p:sp>
    </p:spTree>
    <p:extLst>
      <p:ext uri="{BB962C8B-B14F-4D97-AF65-F5344CB8AC3E}">
        <p14:creationId xmlns:p14="http://schemas.microsoft.com/office/powerpoint/2010/main" val="146182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29</a:t>
            </a:fld>
            <a:endParaRPr lang="en-US" dirty="0"/>
          </a:p>
        </p:txBody>
      </p:sp>
    </p:spTree>
    <p:extLst>
      <p:ext uri="{BB962C8B-B14F-4D97-AF65-F5344CB8AC3E}">
        <p14:creationId xmlns:p14="http://schemas.microsoft.com/office/powerpoint/2010/main" val="88922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a:t>
            </a:r>
            <a:r>
              <a:rPr lang="en-US" baseline="0" dirty="0" smtClean="0"/>
              <a:t> only focus on the six siblings of Thomas and George and not on them.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a:t>
            </a:fld>
            <a:endParaRPr lang="en-US" dirty="0"/>
          </a:p>
        </p:txBody>
      </p:sp>
    </p:spTree>
    <p:extLst>
      <p:ext uri="{BB962C8B-B14F-4D97-AF65-F5344CB8AC3E}">
        <p14:creationId xmlns:p14="http://schemas.microsoft.com/office/powerpoint/2010/main" val="1384116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Caleb had five children</a:t>
            </a:r>
            <a:r>
              <a:rPr lang="en-US" baseline="0" dirty="0" smtClean="0"/>
              <a:t> total all from his first wife, Mary Calentt.   4 that lived to adulthood.  He had a total of 8 grandchildren but 2 young men died in WWI leaving only 6 grandchildren.</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30</a:t>
            </a:fld>
            <a:endParaRPr lang="en-US" dirty="0"/>
          </a:p>
        </p:txBody>
      </p:sp>
    </p:spTree>
    <p:extLst>
      <p:ext uri="{BB962C8B-B14F-4D97-AF65-F5344CB8AC3E}">
        <p14:creationId xmlns:p14="http://schemas.microsoft.com/office/powerpoint/2010/main" val="88922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were </a:t>
            </a:r>
            <a:r>
              <a:rPr lang="en-US" dirty="0" smtClean="0"/>
              <a:t>Native American Indians living in the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Farmington settlers reportedly had few problems with the local natives. A small tribe of Paiutes lived nearby. Shoshones lived near the mouth of Farmington Canyon. The Indians begged for food, and following the direction of President Young, the settlers gave what they could. Often this was in exchange for beads, blankets and moccasins. These early settlers learned the benefits of moccasins and many pioneer women became quite proficient in making them for their own families.</a:t>
            </a:r>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31</a:t>
            </a:fld>
            <a:endParaRPr lang="en-US" dirty="0"/>
          </a:p>
        </p:txBody>
      </p:sp>
    </p:spTree>
    <p:extLst>
      <p:ext uri="{BB962C8B-B14F-4D97-AF65-F5344CB8AC3E}">
        <p14:creationId xmlns:p14="http://schemas.microsoft.com/office/powerpoint/2010/main" val="834659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a:t>
            </a:r>
            <a:r>
              <a:rPr lang="en-US" baseline="0" dirty="0" smtClean="0"/>
              <a:t>ben was christened in the Methodist Church like his older brother but not until he was age 7.  He was christened along with his brothers James, George and John.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32</a:t>
            </a:fld>
            <a:endParaRPr lang="en-US" dirty="0"/>
          </a:p>
        </p:txBody>
      </p:sp>
    </p:spTree>
    <p:extLst>
      <p:ext uri="{BB962C8B-B14F-4D97-AF65-F5344CB8AC3E}">
        <p14:creationId xmlns:p14="http://schemas.microsoft.com/office/powerpoint/2010/main" val="2276098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Reuben married</a:t>
            </a:r>
            <a:r>
              <a:rPr lang="en-US" baseline="0" dirty="0" smtClean="0"/>
              <a:t> Betsy Duncomb on August 25, </a:t>
            </a:r>
            <a:r>
              <a:rPr lang="en-US" baseline="0" dirty="0" smtClean="0"/>
              <a:t>1839</a:t>
            </a:r>
          </a:p>
          <a:p>
            <a:endParaRPr lang="en-US" baseline="0" dirty="0" smtClean="0"/>
          </a:p>
          <a:p>
            <a:r>
              <a:rPr lang="en-US" baseline="0" dirty="0" smtClean="0"/>
              <a:t>In the 1841 Census he was living just one house away from his grandparents, Edward Smith and Deborah (Roe)</a:t>
            </a:r>
            <a:endParaRPr lang="en-US" baseline="0" dirty="0" smtClean="0"/>
          </a:p>
          <a:p>
            <a:endParaRPr lang="en-US" baseline="0" dirty="0" smtClean="0"/>
          </a:p>
          <a:p>
            <a:r>
              <a:rPr lang="en-US" baseline="0" dirty="0" smtClean="0"/>
              <a:t>They have one child together, Jabez born November 18, 1839 but he died 9 months later.  </a:t>
            </a:r>
          </a:p>
          <a:p>
            <a:endParaRPr lang="en-US" baseline="0" dirty="0" smtClean="0"/>
          </a:p>
          <a:p>
            <a:r>
              <a:rPr lang="en-US" baseline="0" dirty="0" smtClean="0"/>
              <a:t>Betsy also died in 1842 having been married less than three years.  She died of Consumption which was highly contagious.  Consumption was tuberculosis.  It is possible </a:t>
            </a:r>
            <a:r>
              <a:rPr lang="en-US" baseline="0" dirty="0" err="1" smtClean="0"/>
              <a:t>Jabez</a:t>
            </a:r>
            <a:r>
              <a:rPr lang="en-US" baseline="0" dirty="0" smtClean="0"/>
              <a:t> also died from this contagious disease.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33</a:t>
            </a:fld>
            <a:endParaRPr lang="en-US" dirty="0"/>
          </a:p>
        </p:txBody>
      </p:sp>
    </p:spTree>
    <p:extLst>
      <p:ext uri="{BB962C8B-B14F-4D97-AF65-F5344CB8AC3E}">
        <p14:creationId xmlns:p14="http://schemas.microsoft.com/office/powerpoint/2010/main" val="329859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Married to Harriet Cook in 1843 and </a:t>
            </a:r>
            <a:r>
              <a:rPr lang="en-US" dirty="0" smtClean="0"/>
              <a:t>their</a:t>
            </a:r>
            <a:r>
              <a:rPr lang="en-US" baseline="0" dirty="0" smtClean="0"/>
              <a:t> first 4 Children were daughters. </a:t>
            </a:r>
            <a:endParaRPr lang="en-US" baseline="0" dirty="0" smtClean="0"/>
          </a:p>
          <a:p>
            <a:r>
              <a:rPr lang="en-US" baseline="0" dirty="0" smtClean="0"/>
              <a:t>1  	Ruth married and had 4 children</a:t>
            </a:r>
          </a:p>
          <a:p>
            <a:r>
              <a:rPr lang="en-US" baseline="0" dirty="0" smtClean="0"/>
              <a:t>2	Betsy is missing</a:t>
            </a:r>
          </a:p>
          <a:p>
            <a:r>
              <a:rPr lang="en-US" baseline="0" dirty="0" smtClean="0"/>
              <a:t>3	Caroline is also missing</a:t>
            </a:r>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34</a:t>
            </a:fld>
            <a:endParaRPr lang="en-US" dirty="0"/>
          </a:p>
        </p:txBody>
      </p:sp>
    </p:spTree>
    <p:extLst>
      <p:ext uri="{BB962C8B-B14F-4D97-AF65-F5344CB8AC3E}">
        <p14:creationId xmlns:p14="http://schemas.microsoft.com/office/powerpoint/2010/main" val="795236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Sarah</a:t>
            </a:r>
            <a:r>
              <a:rPr lang="en-US" baseline="0" dirty="0" smtClean="0"/>
              <a:t>   has Maud out of wedlock   Later she marries but has no more children</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35</a:t>
            </a:fld>
            <a:endParaRPr lang="en-US" dirty="0"/>
          </a:p>
        </p:txBody>
      </p:sp>
    </p:spTree>
    <p:extLst>
      <p:ext uri="{BB962C8B-B14F-4D97-AF65-F5344CB8AC3E}">
        <p14:creationId xmlns:p14="http://schemas.microsoft.com/office/powerpoint/2010/main" val="26730300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did not know that</a:t>
            </a:r>
            <a:r>
              <a:rPr lang="en-US" baseline="0" dirty="0" smtClean="0"/>
              <a:t> my own great grandfather and his brother were X-Cons</a:t>
            </a:r>
            <a:r>
              <a:rPr lang="en-US" baseline="0" dirty="0" smtClean="0"/>
              <a:t>.</a:t>
            </a:r>
          </a:p>
          <a:p>
            <a:endParaRPr lang="en-US" baseline="0" dirty="0" smtClean="0"/>
          </a:p>
          <a:p>
            <a:r>
              <a:rPr lang="en-US" baseline="0" dirty="0" smtClean="0"/>
              <a:t>We haven’t found the cause of the Riot but it is very possible they were protesting working and living conditions as there were reports of such riots.</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36</a:t>
            </a:fld>
            <a:endParaRPr lang="en-US" dirty="0"/>
          </a:p>
        </p:txBody>
      </p:sp>
    </p:spTree>
    <p:extLst>
      <p:ext uri="{BB962C8B-B14F-4D97-AF65-F5344CB8AC3E}">
        <p14:creationId xmlns:p14="http://schemas.microsoft.com/office/powerpoint/2010/main" val="2673030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from this record that Reuben</a:t>
            </a:r>
            <a:r>
              <a:rPr lang="en-US" baseline="0" dirty="0" smtClean="0"/>
              <a:t> was </a:t>
            </a:r>
            <a:r>
              <a:rPr lang="en-US" baseline="0" dirty="0" smtClean="0"/>
              <a:t>5  </a:t>
            </a:r>
            <a:r>
              <a:rPr lang="en-US" baseline="0" dirty="0" smtClean="0"/>
              <a:t>51/2 inches tall. Stout with dark hair and grey eyes.  He even had a scar on his right hand.  And good to know he was an orderly prisoner.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37</a:t>
            </a:fld>
            <a:endParaRPr lang="en-US" dirty="0"/>
          </a:p>
        </p:txBody>
      </p:sp>
    </p:spTree>
    <p:extLst>
      <p:ext uri="{BB962C8B-B14F-4D97-AF65-F5344CB8AC3E}">
        <p14:creationId xmlns:p14="http://schemas.microsoft.com/office/powerpoint/2010/main" val="4007758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dirty="0" smtClean="0"/>
              <a:t>Job  dies at age</a:t>
            </a:r>
            <a:r>
              <a:rPr lang="en-US" baseline="0" dirty="0" smtClean="0"/>
              <a:t> 11</a:t>
            </a:r>
          </a:p>
          <a:p>
            <a:pPr marL="228600" indent="-228600">
              <a:buAutoNum type="arabicPeriod" startAt="5"/>
            </a:pPr>
            <a:r>
              <a:rPr lang="en-US" baseline="0" dirty="0" smtClean="0"/>
              <a:t>Mary Ann  missing</a:t>
            </a:r>
          </a:p>
          <a:p>
            <a:pPr marL="228600" indent="-228600">
              <a:buAutoNum type="arabicPeriod" startAt="5"/>
            </a:pPr>
            <a:r>
              <a:rPr lang="en-US" baseline="0" dirty="0" smtClean="0"/>
              <a:t>George  Married and had 9 children</a:t>
            </a:r>
          </a:p>
          <a:p>
            <a:pPr marL="228600" indent="-228600">
              <a:buAutoNum type="arabicPeriod" startAt="5"/>
            </a:pPr>
            <a:endParaRPr lang="en-US" baseline="0" dirty="0" smtClean="0"/>
          </a:p>
          <a:p>
            <a:r>
              <a:rPr lang="en-US" dirty="0" smtClean="0"/>
              <a:t>Reuben loses his second wife, Harriet</a:t>
            </a:r>
            <a:r>
              <a:rPr lang="en-US" baseline="0" dirty="0" smtClean="0"/>
              <a:t> to Typhoid Fever</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38</a:t>
            </a:fld>
            <a:endParaRPr lang="en-US" dirty="0"/>
          </a:p>
        </p:txBody>
      </p:sp>
    </p:spTree>
    <p:extLst>
      <p:ext uri="{BB962C8B-B14F-4D97-AF65-F5344CB8AC3E}">
        <p14:creationId xmlns:p14="http://schemas.microsoft.com/office/powerpoint/2010/main" val="317254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Reuben</a:t>
            </a:r>
            <a:r>
              <a:rPr lang="en-US" baseline="0" dirty="0" smtClean="0"/>
              <a:t> marries for a third time in 1860 to Ann Lambdon</a:t>
            </a:r>
          </a:p>
          <a:p>
            <a:endParaRPr lang="en-US" baseline="0" dirty="0" smtClean="0"/>
          </a:p>
          <a:p>
            <a:pPr marL="228600" indent="-228600">
              <a:buAutoNum type="arabicPlain"/>
            </a:pPr>
            <a:r>
              <a:rPr lang="en-US" baseline="0" dirty="0" smtClean="0"/>
              <a:t>James William </a:t>
            </a:r>
            <a:r>
              <a:rPr lang="en-US" baseline="0" dirty="0" smtClean="0"/>
              <a:t>married and had 3 </a:t>
            </a:r>
            <a:r>
              <a:rPr lang="en-US" baseline="0" dirty="0" smtClean="0"/>
              <a:t>children</a:t>
            </a:r>
            <a:endParaRPr lang="en-US" baseline="0" dirty="0" smtClean="0"/>
          </a:p>
          <a:p>
            <a:pPr marL="228600" indent="-228600">
              <a:buAutoNum type="arabicPlain"/>
            </a:pPr>
            <a:r>
              <a:rPr lang="en-US" baseline="0" dirty="0" smtClean="0"/>
              <a:t>Anne Maria Married and had 2 children</a:t>
            </a:r>
          </a:p>
          <a:p>
            <a:pPr marL="228600" indent="-228600">
              <a:buAutoNum type="arabicPlain"/>
            </a:pPr>
            <a:r>
              <a:rPr lang="en-US" baseline="0" dirty="0" smtClean="0"/>
              <a:t>Harriet  never married</a:t>
            </a:r>
          </a:p>
          <a:p>
            <a:pPr marL="228600" indent="-228600">
              <a:buAutoNum type="arabicPlain"/>
            </a:pPr>
            <a:r>
              <a:rPr lang="en-US" baseline="0" dirty="0" smtClean="0"/>
              <a:t>Thomas lived only two days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39</a:t>
            </a:fld>
            <a:endParaRPr lang="en-US" dirty="0"/>
          </a:p>
        </p:txBody>
      </p:sp>
    </p:spTree>
    <p:extLst>
      <p:ext uri="{BB962C8B-B14F-4D97-AF65-F5344CB8AC3E}">
        <p14:creationId xmlns:p14="http://schemas.microsoft.com/office/powerpoint/2010/main" val="174721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a:t>
            </a:r>
            <a:r>
              <a:rPr lang="en-US" baseline="0" dirty="0" smtClean="0"/>
              <a:t> focus on these eight children and more specifically on the six siblings of Thomas and George and their families.</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a:t>
            </a:fld>
            <a:endParaRPr lang="en-US" dirty="0"/>
          </a:p>
        </p:txBody>
      </p:sp>
    </p:spTree>
    <p:extLst>
      <p:ext uri="{BB962C8B-B14F-4D97-AF65-F5344CB8AC3E}">
        <p14:creationId xmlns:p14="http://schemas.microsoft.com/office/powerpoint/2010/main" val="2936348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5"/>
            </a:pPr>
            <a:r>
              <a:rPr lang="en-US" dirty="0" smtClean="0"/>
              <a:t>Charlotte married</a:t>
            </a:r>
            <a:r>
              <a:rPr lang="en-US" baseline="0" dirty="0" smtClean="0"/>
              <a:t> but had no children</a:t>
            </a:r>
          </a:p>
          <a:p>
            <a:pPr marL="228600" indent="-228600">
              <a:buAutoNum type="arabicPeriod" startAt="5"/>
            </a:pPr>
            <a:r>
              <a:rPr lang="en-US" baseline="0" dirty="0" smtClean="0"/>
              <a:t>Jane died at age 2 of Pneumonia</a:t>
            </a:r>
          </a:p>
          <a:p>
            <a:pPr marL="228600" indent="-228600">
              <a:buAutoNum type="arabicPeriod" startAt="5"/>
            </a:pPr>
            <a:r>
              <a:rPr lang="en-US" baseline="0" dirty="0" smtClean="0"/>
              <a:t>Harry married but had no children</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40</a:t>
            </a:fld>
            <a:endParaRPr lang="en-US" dirty="0"/>
          </a:p>
        </p:txBody>
      </p:sp>
    </p:spTree>
    <p:extLst>
      <p:ext uri="{BB962C8B-B14F-4D97-AF65-F5344CB8AC3E}">
        <p14:creationId xmlns:p14="http://schemas.microsoft.com/office/powerpoint/2010/main" val="3936226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Reuben</a:t>
            </a:r>
            <a:r>
              <a:rPr lang="en-US" sz="1200" kern="1200" baseline="0" dirty="0" smtClean="0">
                <a:solidFill>
                  <a:schemeClr val="tx1"/>
                </a:solidFill>
                <a:effectLst/>
                <a:latin typeface="+mn-lt"/>
                <a:ea typeface="+mn-ea"/>
                <a:cs typeface="+mn-cs"/>
              </a:rPr>
              <a:t> died at age 57 om 1875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Ann lived another 46 years and died at age 86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2ACC7D2-295C-4DFE-938E-73912319FEFA}" type="slidenum">
              <a:rPr lang="en-US" smtClean="0"/>
              <a:pPr/>
              <a:t>41</a:t>
            </a:fld>
            <a:endParaRPr lang="en-US" dirty="0"/>
          </a:p>
        </p:txBody>
      </p:sp>
    </p:spTree>
    <p:extLst>
      <p:ext uri="{BB962C8B-B14F-4D97-AF65-F5344CB8AC3E}">
        <p14:creationId xmlns:p14="http://schemas.microsoft.com/office/powerpoint/2010/main" val="2076533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Let’s recap</a:t>
            </a:r>
            <a:r>
              <a:rPr lang="en-US" dirty="0" smtClean="0"/>
              <a:t>: From the slide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42</a:t>
            </a:fld>
            <a:endParaRPr lang="en-US" dirty="0"/>
          </a:p>
        </p:txBody>
      </p:sp>
    </p:spTree>
    <p:extLst>
      <p:ext uri="{BB962C8B-B14F-4D97-AF65-F5344CB8AC3E}">
        <p14:creationId xmlns:p14="http://schemas.microsoft.com/office/powerpoint/2010/main" val="20765335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Recap</a:t>
            </a:r>
            <a:r>
              <a:rPr lang="en-US" baseline="0" dirty="0" smtClean="0"/>
              <a:t> from the slide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43</a:t>
            </a:fld>
            <a:endParaRPr lang="en-US" dirty="0"/>
          </a:p>
        </p:txBody>
      </p:sp>
    </p:spTree>
    <p:extLst>
      <p:ext uri="{BB962C8B-B14F-4D97-AF65-F5344CB8AC3E}">
        <p14:creationId xmlns:p14="http://schemas.microsoft.com/office/powerpoint/2010/main" val="2076533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Reuben</a:t>
            </a:r>
            <a:r>
              <a:rPr lang="en-US" baseline="0" dirty="0" smtClean="0"/>
              <a:t> never lived more that 5 miles from the place of his birth.</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44</a:t>
            </a:fld>
            <a:endParaRPr lang="en-US" dirty="0"/>
          </a:p>
        </p:txBody>
      </p:sp>
    </p:spTree>
    <p:extLst>
      <p:ext uri="{BB962C8B-B14F-4D97-AF65-F5344CB8AC3E}">
        <p14:creationId xmlns:p14="http://schemas.microsoft.com/office/powerpoint/2010/main" val="551259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45</a:t>
            </a:fld>
            <a:endParaRPr lang="en-US" dirty="0"/>
          </a:p>
        </p:txBody>
      </p:sp>
    </p:spTree>
    <p:extLst>
      <p:ext uri="{BB962C8B-B14F-4D97-AF65-F5344CB8AC3E}">
        <p14:creationId xmlns:p14="http://schemas.microsoft.com/office/powerpoint/2010/main" val="2198764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 know that he was christened</a:t>
            </a:r>
            <a:r>
              <a:rPr lang="en-US" baseline="0" dirty="0" smtClean="0"/>
              <a:t> with three of his other brothers in April of 1826.  James died later that same year at the of 5.</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46</a:t>
            </a:fld>
            <a:endParaRPr lang="en-US" dirty="0"/>
          </a:p>
        </p:txBody>
      </p:sp>
    </p:spTree>
    <p:extLst>
      <p:ext uri="{BB962C8B-B14F-4D97-AF65-F5344CB8AC3E}">
        <p14:creationId xmlns:p14="http://schemas.microsoft.com/office/powerpoint/2010/main" val="3879017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 history for the siblings so I will only show his summary page from FamilySearch</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47</a:t>
            </a:fld>
            <a:endParaRPr lang="en-US" dirty="0"/>
          </a:p>
        </p:txBody>
      </p:sp>
    </p:spTree>
    <p:extLst>
      <p:ext uri="{BB962C8B-B14F-4D97-AF65-F5344CB8AC3E}">
        <p14:creationId xmlns:p14="http://schemas.microsoft.com/office/powerpoint/2010/main" val="11974581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George was even shorter than</a:t>
            </a:r>
            <a:r>
              <a:rPr lang="en-US" sz="1200" kern="1200" baseline="0" dirty="0" smtClean="0">
                <a:solidFill>
                  <a:schemeClr val="tx1"/>
                </a:solidFill>
                <a:effectLst/>
                <a:latin typeface="+mn-lt"/>
                <a:ea typeface="+mn-ea"/>
                <a:cs typeface="+mn-cs"/>
              </a:rPr>
              <a:t> is brother Reuben by 3 inches.  Our family never stood a chance for height.  George had light hair and was also stout like his brother Reuben.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48</a:t>
            </a:fld>
            <a:endParaRPr lang="en-US" dirty="0"/>
          </a:p>
        </p:txBody>
      </p:sp>
    </p:spTree>
    <p:extLst>
      <p:ext uri="{BB962C8B-B14F-4D97-AF65-F5344CB8AC3E}">
        <p14:creationId xmlns:p14="http://schemas.microsoft.com/office/powerpoint/2010/main" val="3681296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was the fifth child born to George and Patience Smith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49</a:t>
            </a:fld>
            <a:endParaRPr lang="en-US" dirty="0"/>
          </a:p>
        </p:txBody>
      </p:sp>
    </p:spTree>
    <p:extLst>
      <p:ext uri="{BB962C8B-B14F-4D97-AF65-F5344CB8AC3E}">
        <p14:creationId xmlns:p14="http://schemas.microsoft.com/office/powerpoint/2010/main" val="153052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George and Patience were married on Christmas Day in 1812.  Sound romantic or special?  They worked 6 days or more per week.  10 hours days or longer.  Christmas Day was one day a year the family took off from 	work.</a:t>
            </a:r>
          </a:p>
          <a:p>
            <a:endParaRPr lang="en-US" dirty="0" smtClean="0"/>
          </a:p>
          <a:p>
            <a:pPr marL="228600" indent="-228600">
              <a:buAutoNum type="arabicPeriod" startAt="2"/>
            </a:pPr>
            <a:r>
              <a:rPr lang="en-US" dirty="0" smtClean="0"/>
              <a:t>Neither George</a:t>
            </a:r>
            <a:r>
              <a:rPr lang="en-US" baseline="0" dirty="0" smtClean="0"/>
              <a:t> nor Patience could write their own name.  </a:t>
            </a:r>
          </a:p>
          <a:p>
            <a:pPr marL="228600" indent="-228600">
              <a:buAutoNum type="arabicPeriod" startAt="2"/>
            </a:pPr>
            <a:endParaRPr lang="en-US" baseline="0" dirty="0" smtClean="0"/>
          </a:p>
          <a:p>
            <a:pPr marL="228600" indent="-228600">
              <a:buAutoNum type="arabicPeriod" startAt="2"/>
            </a:pPr>
            <a:r>
              <a:rPr lang="en-US" baseline="0" dirty="0" smtClean="0"/>
              <a:t>George’s sister, Catherine Smith as a witness also could not write.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a:t>
            </a:fld>
            <a:endParaRPr lang="en-US" dirty="0"/>
          </a:p>
        </p:txBody>
      </p:sp>
    </p:spTree>
    <p:extLst>
      <p:ext uri="{BB962C8B-B14F-4D97-AF65-F5344CB8AC3E}">
        <p14:creationId xmlns:p14="http://schemas.microsoft.com/office/powerpoint/2010/main" val="15645632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John’s birth appeared</a:t>
            </a:r>
            <a:r>
              <a:rPr lang="en-US" baseline="0" dirty="0" smtClean="0"/>
              <a:t> to be the catalyst for getting the other three sons christened on February 5, </a:t>
            </a:r>
            <a:r>
              <a:rPr lang="en-US" baseline="0" dirty="0" smtClean="0"/>
              <a:t>1826.  John was only two months old at the time of his christening.</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50</a:t>
            </a:fld>
            <a:endParaRPr lang="en-US" dirty="0"/>
          </a:p>
        </p:txBody>
      </p:sp>
    </p:spTree>
    <p:extLst>
      <p:ext uri="{BB962C8B-B14F-4D97-AF65-F5344CB8AC3E}">
        <p14:creationId xmlns:p14="http://schemas.microsoft.com/office/powerpoint/2010/main" val="667307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married Ruth Faulkner</a:t>
            </a:r>
            <a:r>
              <a:rPr lang="en-US" baseline="0" dirty="0" smtClean="0"/>
              <a:t> on December 25, </a:t>
            </a:r>
            <a:r>
              <a:rPr lang="en-US" baseline="0" dirty="0" smtClean="0"/>
              <a:t>1843. </a:t>
            </a:r>
          </a:p>
          <a:p>
            <a:endParaRPr lang="en-US" baseline="0" dirty="0" smtClean="0"/>
          </a:p>
          <a:p>
            <a:r>
              <a:rPr lang="en-US" dirty="0" smtClean="0"/>
              <a:t>Another</a:t>
            </a:r>
            <a:r>
              <a:rPr lang="en-US" baseline="0" dirty="0" smtClean="0"/>
              <a:t> </a:t>
            </a:r>
            <a:r>
              <a:rPr lang="en-US" baseline="0" dirty="0" smtClean="0"/>
              <a:t>Christmas day Marriage</a:t>
            </a:r>
            <a:r>
              <a:rPr lang="en-US" baseline="0" dirty="0" smtClean="0"/>
              <a:t>. Remember what I said about getting married on Christmas Day.</a:t>
            </a:r>
          </a:p>
          <a:p>
            <a:endParaRPr lang="en-US" baseline="0" dirty="0" smtClean="0"/>
          </a:p>
          <a:p>
            <a:endParaRPr lang="en-US" baseline="0" dirty="0" smtClean="0"/>
          </a:p>
          <a:p>
            <a:endParaRPr lang="en-US" baseline="0" dirty="0" smtClean="0"/>
          </a:p>
          <a:p>
            <a:r>
              <a:rPr lang="en-US" dirty="0" smtClean="0"/>
              <a:t>1.	Their</a:t>
            </a:r>
            <a:r>
              <a:rPr lang="en-US" baseline="0" dirty="0" smtClean="0"/>
              <a:t> daughter. </a:t>
            </a:r>
            <a:r>
              <a:rPr lang="en-US" dirty="0" smtClean="0"/>
              <a:t>Ann is listed as a straw </a:t>
            </a:r>
            <a:r>
              <a:rPr lang="en-US" dirty="0" err="1" smtClean="0"/>
              <a:t>plaiter</a:t>
            </a:r>
            <a:r>
              <a:rPr lang="en-US" dirty="0" smtClean="0"/>
              <a:t> at</a:t>
            </a:r>
            <a:r>
              <a:rPr lang="en-US" baseline="0" dirty="0" smtClean="0"/>
              <a:t> the age of 4 in the 1851 Census</a:t>
            </a:r>
            <a:r>
              <a:rPr lang="en-US" baseline="0" dirty="0" smtClean="0"/>
              <a:t>.  We saw that example earlier.  Ann </a:t>
            </a:r>
            <a:r>
              <a:rPr lang="en-US" baseline="0" dirty="0" smtClean="0"/>
              <a:t>married and had 10 Children.  All were sealed to their parents yesterday</a:t>
            </a:r>
          </a:p>
          <a:p>
            <a:endParaRPr lang="en-US" baseline="0" dirty="0" smtClean="0"/>
          </a:p>
          <a:p>
            <a:pPr marL="228600" indent="-228600">
              <a:buAutoNum type="arabicPeriod" startAt="2"/>
            </a:pPr>
            <a:r>
              <a:rPr lang="en-US" baseline="0" dirty="0" smtClean="0"/>
              <a:t>Second daughter Martha is missing after age 22.   </a:t>
            </a:r>
          </a:p>
          <a:p>
            <a:pPr marL="228600" indent="-228600">
              <a:buAutoNum type="arabicPeriod" startAt="2"/>
            </a:pPr>
            <a:endParaRPr lang="en-US" baseline="0" dirty="0" smtClean="0"/>
          </a:p>
          <a:p>
            <a:pPr marL="228600" indent="-228600">
              <a:buAutoNum type="arabicPeriod" startAt="2"/>
            </a:pPr>
            <a:r>
              <a:rPr lang="en-US" baseline="0" dirty="0" smtClean="0"/>
              <a:t>Third daughter Hannah is also missing at age 20. It is more difficult finding daughters than sons because of their maiden name gets lost after marriage.  Common names like Hannah and Martha </a:t>
            </a:r>
            <a:r>
              <a:rPr lang="en-US" baseline="0" dirty="0" smtClean="0"/>
              <a:t>doesn’t </a:t>
            </a:r>
            <a:r>
              <a:rPr lang="en-US" baseline="0" dirty="0" smtClean="0"/>
              <a:t>help.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51</a:t>
            </a:fld>
            <a:endParaRPr lang="en-US" dirty="0"/>
          </a:p>
        </p:txBody>
      </p:sp>
    </p:spTree>
    <p:extLst>
      <p:ext uri="{BB962C8B-B14F-4D97-AF65-F5344CB8AC3E}">
        <p14:creationId xmlns:p14="http://schemas.microsoft.com/office/powerpoint/2010/main" val="3827348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A fourth daughter,</a:t>
            </a:r>
            <a:r>
              <a:rPr lang="en-US" baseline="0" dirty="0" smtClean="0"/>
              <a:t> Sarah is born in 1853 but she died less than two years later of Whooping cough.</a:t>
            </a:r>
          </a:p>
          <a:p>
            <a:endParaRPr lang="en-US" baseline="0" dirty="0" smtClean="0"/>
          </a:p>
          <a:p>
            <a:pPr marL="228600" indent="-228600">
              <a:buAutoNum type="arabicPeriod" startAt="5"/>
            </a:pPr>
            <a:r>
              <a:rPr lang="en-US" baseline="0" dirty="0" smtClean="0"/>
              <a:t>Finally a son is born, Thomas is born in 1856.  He married and had 3 children</a:t>
            </a:r>
          </a:p>
          <a:p>
            <a:pPr marL="228600" indent="-228600">
              <a:buAutoNum type="arabicPeriod" startAt="5"/>
            </a:pPr>
            <a:r>
              <a:rPr lang="en-US" baseline="0" dirty="0" smtClean="0"/>
              <a:t>Another son is born in 1859 and named Frederick.  He died just short of his 4</a:t>
            </a:r>
            <a:r>
              <a:rPr lang="en-US" baseline="30000" dirty="0" smtClean="0"/>
              <a:t>th</a:t>
            </a:r>
            <a:r>
              <a:rPr lang="en-US" baseline="0" dirty="0" smtClean="0"/>
              <a:t> birthday of Scarlet Fever.</a:t>
            </a:r>
          </a:p>
          <a:p>
            <a:pPr marL="228600" indent="-228600">
              <a:buAutoNum type="arabicPeriod" startAt="5"/>
            </a:pPr>
            <a:r>
              <a:rPr lang="en-US" baseline="0" dirty="0" smtClean="0"/>
              <a:t>Emily, their 7</a:t>
            </a:r>
            <a:r>
              <a:rPr lang="en-US" baseline="30000" dirty="0" smtClean="0"/>
              <a:t>th</a:t>
            </a:r>
            <a:r>
              <a:rPr lang="en-US" baseline="0" dirty="0" smtClean="0"/>
              <a:t> child is born in 1861 and she, too died from Scarlett Fever just </a:t>
            </a:r>
            <a:r>
              <a:rPr lang="en-US" b="1" baseline="0" dirty="0" smtClean="0"/>
              <a:t>2 days before her brother Frederick</a:t>
            </a:r>
            <a:r>
              <a:rPr lang="en-US" baseline="0" dirty="0" smtClean="0"/>
              <a:t>. </a:t>
            </a:r>
          </a:p>
          <a:p>
            <a:pPr marL="228600" indent="-228600">
              <a:buAutoNum type="arabicPeriod" startAt="5"/>
            </a:pPr>
            <a:endParaRPr lang="en-US" baseline="0" dirty="0" smtClean="0"/>
          </a:p>
          <a:p>
            <a:r>
              <a:rPr lang="en-US" dirty="0" smtClean="0"/>
              <a:t>So Sarah (at 22 months) dies of Whooping cough in 1855 and</a:t>
            </a:r>
            <a:r>
              <a:rPr lang="en-US" baseline="0" dirty="0" smtClean="0"/>
              <a:t> Emily (at 30 months) dies of Scarlett Fever on Nov 21, 1863 and two days later their son, Frederick (age 3) dies of Scarlett fever.  </a:t>
            </a:r>
          </a:p>
          <a:p>
            <a:endParaRPr lang="en-US" baseline="0" dirty="0" smtClean="0"/>
          </a:p>
          <a:p>
            <a:r>
              <a:rPr lang="en-US" baseline="0" dirty="0" smtClean="0"/>
              <a:t>3 of </a:t>
            </a:r>
            <a:r>
              <a:rPr lang="en-US" baseline="0" dirty="0" smtClean="0"/>
              <a:t>their first 7children </a:t>
            </a:r>
            <a:r>
              <a:rPr lang="en-US" baseline="0" dirty="0" smtClean="0"/>
              <a:t>are gone!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52</a:t>
            </a:fld>
            <a:endParaRPr lang="en-US" dirty="0"/>
          </a:p>
        </p:txBody>
      </p:sp>
    </p:spTree>
    <p:extLst>
      <p:ext uri="{BB962C8B-B14F-4D97-AF65-F5344CB8AC3E}">
        <p14:creationId xmlns:p14="http://schemas.microsoft.com/office/powerpoint/2010/main" val="27254769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8"/>
            </a:pPr>
            <a:r>
              <a:rPr lang="en-US" dirty="0" smtClean="0"/>
              <a:t>Their 8</a:t>
            </a:r>
            <a:r>
              <a:rPr lang="en-US" baseline="30000" dirty="0" smtClean="0"/>
              <a:t>th</a:t>
            </a:r>
            <a:r>
              <a:rPr lang="en-US" dirty="0" smtClean="0"/>
              <a:t> child they also name Sarah, no doubt in</a:t>
            </a:r>
            <a:r>
              <a:rPr lang="en-US" baseline="0" dirty="0" smtClean="0"/>
              <a:t> honor of their Sarah who died .  She lived to adulthood married and had 3 children</a:t>
            </a:r>
          </a:p>
          <a:p>
            <a:pPr marL="228600" indent="-228600">
              <a:buAutoNum type="arabicPeriod" startAt="8"/>
            </a:pPr>
            <a:r>
              <a:rPr lang="en-US" baseline="0" dirty="0" smtClean="0"/>
              <a:t> Their 9</a:t>
            </a:r>
            <a:r>
              <a:rPr lang="en-US" baseline="30000" dirty="0" smtClean="0"/>
              <a:t>th</a:t>
            </a:r>
            <a:r>
              <a:rPr lang="en-US" baseline="0" dirty="0" smtClean="0"/>
              <a:t> and last child named Arthur William was born in 1866 but, he too, died just short of his 2</a:t>
            </a:r>
            <a:r>
              <a:rPr lang="en-US" baseline="30000" dirty="0" smtClean="0"/>
              <a:t>nd</a:t>
            </a:r>
            <a:r>
              <a:rPr lang="en-US" baseline="0" dirty="0" smtClean="0"/>
              <a:t> birthday.</a:t>
            </a:r>
          </a:p>
          <a:p>
            <a:pPr marL="228600" indent="-228600">
              <a:buAutoNum type="arabicPeriod" startAt="8"/>
            </a:pPr>
            <a:endParaRPr lang="en-US" baseline="0" dirty="0" smtClean="0"/>
          </a:p>
          <a:p>
            <a:pPr marL="228600" indent="-228600">
              <a:buAutoNum type="arabicPeriod" startAt="8"/>
            </a:pPr>
            <a:endParaRPr lang="en-US" dirty="0" smtClean="0"/>
          </a:p>
          <a:p>
            <a:pPr marL="228600" indent="-228600">
              <a:buAutoNum type="arabicPeriod" startAt="8"/>
            </a:pPr>
            <a:r>
              <a:rPr lang="en-US" dirty="0" smtClean="0"/>
              <a:t>John died in 1884 at the age of 58 years.  Ruth lived to be 88 years old</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53</a:t>
            </a:fld>
            <a:endParaRPr lang="en-US" dirty="0"/>
          </a:p>
        </p:txBody>
      </p:sp>
    </p:spTree>
    <p:extLst>
      <p:ext uri="{BB962C8B-B14F-4D97-AF65-F5344CB8AC3E}">
        <p14:creationId xmlns:p14="http://schemas.microsoft.com/office/powerpoint/2010/main" val="24424593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summarize, John and Ruth had 9 children. </a:t>
            </a:r>
          </a:p>
          <a:p>
            <a:endParaRPr lang="en-US" dirty="0" smtClean="0"/>
          </a:p>
          <a:p>
            <a:r>
              <a:rPr lang="en-US" dirty="0" smtClean="0"/>
              <a:t>4</a:t>
            </a:r>
            <a:r>
              <a:rPr lang="en-US" baseline="0" dirty="0" smtClean="0"/>
              <a:t> of their 9 died before the age of 4 years.</a:t>
            </a:r>
          </a:p>
          <a:p>
            <a:endParaRPr lang="en-US" baseline="0" dirty="0" smtClean="0"/>
          </a:p>
          <a:p>
            <a:r>
              <a:rPr lang="en-US" baseline="0" dirty="0" smtClean="0"/>
              <a:t>2 daughters, Martha and Hannah are unaccounted for as young adults</a:t>
            </a:r>
          </a:p>
          <a:p>
            <a:endParaRPr lang="en-US" baseline="0" dirty="0" smtClean="0"/>
          </a:p>
          <a:p>
            <a:r>
              <a:rPr lang="en-US" baseline="0" dirty="0" smtClean="0"/>
              <a:t>Three children gave them 16 grandchildren</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54</a:t>
            </a:fld>
            <a:endParaRPr lang="en-US" dirty="0"/>
          </a:p>
        </p:txBody>
      </p:sp>
    </p:spTree>
    <p:extLst>
      <p:ext uri="{BB962C8B-B14F-4D97-AF65-F5344CB8AC3E}">
        <p14:creationId xmlns:p14="http://schemas.microsoft.com/office/powerpoint/2010/main" val="24424593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55</a:t>
            </a:fld>
            <a:endParaRPr lang="en-US" dirty="0"/>
          </a:p>
        </p:txBody>
      </p:sp>
    </p:spTree>
    <p:extLst>
      <p:ext uri="{BB962C8B-B14F-4D97-AF65-F5344CB8AC3E}">
        <p14:creationId xmlns:p14="http://schemas.microsoft.com/office/powerpoint/2010/main" val="23907419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after six boys George and Patience finally</a:t>
            </a:r>
            <a:r>
              <a:rPr lang="en-US" baseline="0" dirty="0" smtClean="0"/>
              <a:t> have a girl, Mary Ann born in 1832</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56</a:t>
            </a:fld>
            <a:endParaRPr lang="en-US" dirty="0"/>
          </a:p>
        </p:txBody>
      </p:sp>
    </p:spTree>
    <p:extLst>
      <p:ext uri="{BB962C8B-B14F-4D97-AF65-F5344CB8AC3E}">
        <p14:creationId xmlns:p14="http://schemas.microsoft.com/office/powerpoint/2010/main" val="3619791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a:t>
            </a:r>
            <a:r>
              <a:rPr lang="en-US" baseline="0" dirty="0" smtClean="0"/>
              <a:t> last child is also a girl they name Esther.  She is born in 1835.  </a:t>
            </a:r>
          </a:p>
          <a:p>
            <a:endParaRPr lang="en-US" baseline="0" dirty="0" smtClean="0"/>
          </a:p>
          <a:p>
            <a:r>
              <a:rPr lang="en-US" baseline="0" dirty="0" smtClean="0"/>
              <a:t>For some reason we have not been able to find the birth records for either girl.  Their birth year is calculated from Census records.</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57</a:t>
            </a:fld>
            <a:endParaRPr lang="en-US" dirty="0"/>
          </a:p>
        </p:txBody>
      </p:sp>
    </p:spTree>
    <p:extLst>
      <p:ext uri="{BB962C8B-B14F-4D97-AF65-F5344CB8AC3E}">
        <p14:creationId xmlns:p14="http://schemas.microsoft.com/office/powerpoint/2010/main" val="36197910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talk about these</a:t>
            </a:r>
            <a:r>
              <a:rPr lang="en-US" baseline="0" dirty="0" smtClean="0"/>
              <a:t> two sisters together since they appear to have spent their entire lives together.</a:t>
            </a:r>
          </a:p>
          <a:p>
            <a:endParaRPr lang="en-US" baseline="0" dirty="0" smtClean="0"/>
          </a:p>
          <a:p>
            <a:r>
              <a:rPr lang="en-US" baseline="0" dirty="0" smtClean="0"/>
              <a:t>I showed then earlier in the 1851 Census.  In </a:t>
            </a:r>
            <a:r>
              <a:rPr lang="en-US" baseline="0" dirty="0" smtClean="0"/>
              <a:t>1861 we note</a:t>
            </a:r>
            <a:r>
              <a:rPr lang="en-US" dirty="0" smtClean="0"/>
              <a:t> that Patience was still a straw </a:t>
            </a:r>
            <a:r>
              <a:rPr lang="en-US" dirty="0" err="1" smtClean="0"/>
              <a:t>plaiter</a:t>
            </a:r>
            <a:r>
              <a:rPr lang="en-US" baseline="0" dirty="0" smtClean="0"/>
              <a:t> at age 67.  Her two daughters are unmarried and having been plaiters all their lives are now Bonnet Sewers.</a:t>
            </a:r>
          </a:p>
          <a:p>
            <a:endParaRPr lang="en-US" baseline="0" dirty="0" smtClean="0"/>
          </a:p>
          <a:p>
            <a:r>
              <a:rPr lang="en-US" baseline="0" dirty="0" smtClean="0"/>
              <a:t>It is not until age 77 (in the 1871 Census) that Patience is listed as a school mistress.  Almost certainly she taught plaiting at one of the many plaiting schools in the area.</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58</a:t>
            </a:fld>
            <a:endParaRPr lang="en-US" dirty="0"/>
          </a:p>
        </p:txBody>
      </p:sp>
    </p:spTree>
    <p:extLst>
      <p:ext uri="{BB962C8B-B14F-4D97-AF65-F5344CB8AC3E}">
        <p14:creationId xmlns:p14="http://schemas.microsoft.com/office/powerpoint/2010/main" val="32596313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1881 Mary</a:t>
            </a:r>
            <a:r>
              <a:rPr lang="en-US" baseline="0" dirty="0" smtClean="0"/>
              <a:t> Ann (49) has become the head of house.</a:t>
            </a:r>
          </a:p>
          <a:p>
            <a:r>
              <a:rPr lang="en-US" baseline="0" dirty="0" smtClean="0"/>
              <a:t>Esther is 46</a:t>
            </a:r>
          </a:p>
          <a:p>
            <a:r>
              <a:rPr lang="en-US" baseline="0" dirty="0" smtClean="0"/>
              <a:t>Maud, who is Sarah’s daughter, who is the daughter of Reuben is living with their Great Aunts at age 5</a:t>
            </a:r>
          </a:p>
          <a:p>
            <a:endParaRPr lang="en-US" baseline="0" dirty="0" smtClean="0"/>
          </a:p>
          <a:p>
            <a:r>
              <a:rPr lang="en-US" baseline="0" dirty="0" smtClean="0"/>
              <a:t>Patience passed away in 1972 at the age of 79 having Plaited Straw almost her entire life.</a:t>
            </a:r>
          </a:p>
          <a:p>
            <a:endParaRPr lang="en-US" baseline="0" dirty="0" smtClean="0"/>
          </a:p>
          <a:p>
            <a:r>
              <a:rPr lang="en-US" baseline="0" dirty="0" smtClean="0"/>
              <a:t>In the 1991 Census Mary Ann, now 59, and Esther, age 56 are still single and still bonnet Sewers.  Maude is a 15 year old dress maker.</a:t>
            </a:r>
            <a:endParaRPr lang="en-US" dirty="0" smtClean="0"/>
          </a:p>
          <a:p>
            <a:endParaRPr lang="en-US" dirty="0" smtClean="0"/>
          </a:p>
          <a:p>
            <a:r>
              <a:rPr lang="en-US" dirty="0" smtClean="0"/>
              <a:t>Mary Ann</a:t>
            </a:r>
            <a:r>
              <a:rPr lang="en-US" baseline="0" dirty="0" smtClean="0"/>
              <a:t> dies at age 62 of heart failure and her sister, Esther dies of Liver Cancer at age 65.  Neither having married or lived more than 5 miles from where they were born and worked their entire lives as plaiters and bonnet sewers.</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59</a:t>
            </a:fld>
            <a:endParaRPr lang="en-US" dirty="0"/>
          </a:p>
        </p:txBody>
      </p:sp>
    </p:spTree>
    <p:extLst>
      <p:ext uri="{BB962C8B-B14F-4D97-AF65-F5344CB8AC3E}">
        <p14:creationId xmlns:p14="http://schemas.microsoft.com/office/powerpoint/2010/main" val="102724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seen many photographs of Eaton Bray and it is beautiful.  And in 1850 everything belonged to someone else.  No private ownership.  Everything belonged to the Lord of the Parish.</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6</a:t>
            </a:fld>
            <a:endParaRPr lang="en-US" dirty="0"/>
          </a:p>
        </p:txBody>
      </p:sp>
    </p:spTree>
    <p:extLst>
      <p:ext uri="{BB962C8B-B14F-4D97-AF65-F5344CB8AC3E}">
        <p14:creationId xmlns:p14="http://schemas.microsoft.com/office/powerpoint/2010/main" val="1354639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compelled, Kim might say “Driven”, to find where each sibling lived at the various</a:t>
            </a:r>
            <a:r>
              <a:rPr lang="en-US" baseline="0" dirty="0" smtClean="0"/>
              <a:t> Census dates.  </a:t>
            </a:r>
          </a:p>
          <a:p>
            <a:endParaRPr lang="en-US" baseline="0" dirty="0" smtClean="0"/>
          </a:p>
          <a:p>
            <a:r>
              <a:rPr lang="en-US" baseline="0" dirty="0" smtClean="0"/>
              <a:t>In 1841 the entire family is living in homes (Cottages) on Church End Street probably within 600 feet of one another.</a:t>
            </a:r>
          </a:p>
          <a:p>
            <a:endParaRPr lang="en-US" baseline="0" dirty="0" smtClean="0"/>
          </a:p>
          <a:p>
            <a:r>
              <a:rPr lang="en-US" baseline="0" dirty="0" smtClean="0"/>
              <a:t>In 1851 they have all moved to Moor End Street and again are living within probably ½ mile of one another (Even though there was supposed to be bad feelings toward those that joined the Church)</a:t>
            </a:r>
            <a:endParaRPr lang="en-US" dirty="0" smtClean="0"/>
          </a:p>
          <a:p>
            <a:endParaRPr lang="en-US" dirty="0" smtClean="0"/>
          </a:p>
          <a:p>
            <a:r>
              <a:rPr lang="en-US" dirty="0" smtClean="0"/>
              <a:t>I have a larger display</a:t>
            </a:r>
            <a:r>
              <a:rPr lang="en-US" baseline="0" dirty="0" smtClean="0"/>
              <a:t> set up in the other room which shows what I found out.  </a:t>
            </a:r>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60</a:t>
            </a:fld>
            <a:endParaRPr lang="en-US" dirty="0"/>
          </a:p>
        </p:txBody>
      </p:sp>
    </p:spTree>
    <p:extLst>
      <p:ext uri="{BB962C8B-B14F-4D97-AF65-F5344CB8AC3E}">
        <p14:creationId xmlns:p14="http://schemas.microsoft.com/office/powerpoint/2010/main" val="9999491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000" b="1" dirty="0" smtClean="0"/>
              <a:t>Concluding Remarks</a:t>
            </a:r>
          </a:p>
          <a:p>
            <a:pPr algn="ctr"/>
            <a:endParaRPr lang="en-US" sz="2000" b="1" dirty="0" smtClean="0"/>
          </a:p>
          <a:p>
            <a:pPr marL="342900" indent="-342900">
              <a:buFont typeface="Arial" panose="020B0604020202020204" pitchFamily="34" charset="0"/>
              <a:buChar char="•"/>
            </a:pPr>
            <a:r>
              <a:rPr lang="en-US" sz="1200" b="1" dirty="0" smtClean="0"/>
              <a:t>Our 1850’s Smiths were hard working and industrious, yet poor people</a:t>
            </a:r>
          </a:p>
          <a:p>
            <a:pPr marL="342900" indent="-342900">
              <a:buFont typeface="Arial" panose="020B0604020202020204" pitchFamily="34" charset="0"/>
              <a:buChar char="•"/>
            </a:pPr>
            <a:endParaRPr lang="en-US" sz="1200" b="1" dirty="0" smtClean="0"/>
          </a:p>
          <a:p>
            <a:pPr marL="342900" indent="-342900">
              <a:buFont typeface="Arial" panose="020B0604020202020204" pitchFamily="34" charset="0"/>
              <a:buChar char="•"/>
            </a:pPr>
            <a:r>
              <a:rPr lang="en-US" sz="1200" b="1" dirty="0" smtClean="0"/>
              <a:t>They had little or no formal schooling </a:t>
            </a:r>
          </a:p>
          <a:p>
            <a:pPr marL="342900" indent="-342900">
              <a:buFont typeface="Arial" panose="020B0604020202020204" pitchFamily="34" charset="0"/>
              <a:buChar char="•"/>
            </a:pPr>
            <a:endParaRPr lang="en-US" sz="1200" b="1" dirty="0" smtClean="0"/>
          </a:p>
          <a:p>
            <a:pPr marL="342900" indent="-342900">
              <a:buFont typeface="Arial" panose="020B0604020202020204" pitchFamily="34" charset="0"/>
              <a:buChar char="•"/>
            </a:pPr>
            <a:r>
              <a:rPr lang="en-US" sz="1200" b="1" dirty="0" smtClean="0"/>
              <a:t>Most could not read or write except what was self taught</a:t>
            </a:r>
          </a:p>
          <a:p>
            <a:pPr marL="342900" indent="-342900">
              <a:buFont typeface="Arial" panose="020B0604020202020204" pitchFamily="34" charset="0"/>
              <a:buChar char="•"/>
            </a:pPr>
            <a:endParaRPr lang="en-US" sz="1200" b="1" dirty="0" smtClean="0"/>
          </a:p>
          <a:p>
            <a:pPr marL="342900" indent="-342900">
              <a:buFont typeface="Arial" panose="020B0604020202020204" pitchFamily="34" charset="0"/>
              <a:buChar char="•"/>
            </a:pPr>
            <a:r>
              <a:rPr lang="en-US" sz="1200" b="1" dirty="0" smtClean="0"/>
              <a:t>They had love and concern for one another and wanted to be  together</a:t>
            </a:r>
          </a:p>
          <a:p>
            <a:pPr marL="342900" indent="-342900">
              <a:buFont typeface="Arial" panose="020B0604020202020204" pitchFamily="34" charset="0"/>
              <a:buChar char="•"/>
            </a:pPr>
            <a:endParaRPr lang="en-US" sz="1200" b="1" dirty="0" smtClean="0"/>
          </a:p>
          <a:p>
            <a:pPr marL="342900" indent="-342900">
              <a:buFont typeface="Arial" panose="020B0604020202020204" pitchFamily="34" charset="0"/>
              <a:buChar char="•"/>
            </a:pPr>
            <a:r>
              <a:rPr lang="en-US" sz="1200" b="1" dirty="0" smtClean="0"/>
              <a:t>What a different live Thomas X and George W. had by coming to </a:t>
            </a:r>
            <a:r>
              <a:rPr lang="en-US" sz="1200" b="1" dirty="0" smtClean="0"/>
              <a:t>America</a:t>
            </a:r>
          </a:p>
          <a:p>
            <a:pPr marL="342900" indent="-342900">
              <a:buFont typeface="Arial" panose="020B0604020202020204" pitchFamily="34" charset="0"/>
              <a:buChar char="•"/>
            </a:pPr>
            <a:endParaRPr lang="en-US" sz="1200" b="1" dirty="0" smtClean="0"/>
          </a:p>
          <a:p>
            <a:pPr marL="342900" indent="-342900">
              <a:buFont typeface="Arial" panose="020B0604020202020204" pitchFamily="34" charset="0"/>
              <a:buChar char="•"/>
            </a:pPr>
            <a:r>
              <a:rPr lang="en-US" sz="1200" b="1" dirty="0" smtClean="0"/>
              <a:t>How grateful I am for the sacrifice</a:t>
            </a:r>
            <a:r>
              <a:rPr lang="en-US" sz="1200" b="1" baseline="0" dirty="0" smtClean="0"/>
              <a:t> Thomas and George made in the name of their new found religion</a:t>
            </a:r>
            <a:endParaRPr lang="en-US" sz="1200" b="1" dirty="0" smtClean="0"/>
          </a:p>
          <a:p>
            <a:pPr marL="342900" indent="-342900">
              <a:buFont typeface="Arial" panose="020B0604020202020204" pitchFamily="34" charset="0"/>
              <a:buChar cha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61</a:t>
            </a:fld>
            <a:endParaRPr lang="en-US" dirty="0"/>
          </a:p>
        </p:txBody>
      </p:sp>
    </p:spTree>
    <p:extLst>
      <p:ext uri="{BB962C8B-B14F-4D97-AF65-F5344CB8AC3E}">
        <p14:creationId xmlns:p14="http://schemas.microsoft.com/office/powerpoint/2010/main" val="999949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talk about living conditions</a:t>
            </a:r>
            <a:r>
              <a:rPr lang="en-US" baseline="0" dirty="0" smtClean="0"/>
              <a:t> we need to understand the British currency and it value in the 1800’s.</a:t>
            </a:r>
          </a:p>
          <a:p>
            <a:r>
              <a:rPr lang="en-US" baseline="0" dirty="0" smtClean="0"/>
              <a:t>Based on silver content one British pound was equal to $4.35 US dollars.  While a shilling was worth about 22 cents US!  And a Pence was about 2 cents.  Is that where “Your two cents worth” comes from?</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7</a:t>
            </a:fld>
            <a:endParaRPr lang="en-US" dirty="0"/>
          </a:p>
        </p:txBody>
      </p:sp>
    </p:spTree>
    <p:extLst>
      <p:ext uri="{BB962C8B-B14F-4D97-AF65-F5344CB8AC3E}">
        <p14:creationId xmlns:p14="http://schemas.microsoft.com/office/powerpoint/2010/main" val="264255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Father Edward Smith was a Ag</a:t>
            </a:r>
            <a:r>
              <a:rPr lang="en-US" baseline="0" dirty="0" smtClean="0"/>
              <a:t> laborer all of his life</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8</a:t>
            </a:fld>
            <a:endParaRPr lang="en-US" dirty="0"/>
          </a:p>
        </p:txBody>
      </p:sp>
    </p:spTree>
    <p:extLst>
      <p:ext uri="{BB962C8B-B14F-4D97-AF65-F5344CB8AC3E}">
        <p14:creationId xmlns:p14="http://schemas.microsoft.com/office/powerpoint/2010/main" val="3165779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so many of our Smith ancestors</a:t>
            </a:r>
            <a:r>
              <a:rPr lang="en-US" baseline="0" dirty="0" smtClean="0"/>
              <a:t> were Straw Plaiters I am going to spend some time on this occupation to better understand it.</a:t>
            </a:r>
            <a:endParaRPr lang="en-US" dirty="0"/>
          </a:p>
        </p:txBody>
      </p:sp>
      <p:sp>
        <p:nvSpPr>
          <p:cNvPr id="4" name="Slide Number Placeholder 3"/>
          <p:cNvSpPr>
            <a:spLocks noGrp="1"/>
          </p:cNvSpPr>
          <p:nvPr>
            <p:ph type="sldNum" sz="quarter" idx="10"/>
          </p:nvPr>
        </p:nvSpPr>
        <p:spPr/>
        <p:txBody>
          <a:bodyPr/>
          <a:lstStyle/>
          <a:p>
            <a:fld id="{A2ACC7D2-295C-4DFE-938E-73912319FEFA}" type="slidenum">
              <a:rPr lang="en-US" smtClean="0"/>
              <a:pPr/>
              <a:t>9</a:t>
            </a:fld>
            <a:endParaRPr lang="en-US" dirty="0"/>
          </a:p>
        </p:txBody>
      </p:sp>
    </p:spTree>
    <p:extLst>
      <p:ext uri="{BB962C8B-B14F-4D97-AF65-F5344CB8AC3E}">
        <p14:creationId xmlns:p14="http://schemas.microsoft.com/office/powerpoint/2010/main" val="289954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0CA79-6C30-4E88-A2CE-D4DF2B4AC7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C26122-2318-4794-8DCB-5AE5A7651519}" type="datetimeFigureOut">
              <a:rPr lang="en-US" smtClean="0"/>
              <a:pPr/>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7F20CA79-6C30-4E88-A2CE-D4DF2B4AC71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C26122-2318-4794-8DCB-5AE5A7651519}" type="datetimeFigureOut">
              <a:rPr lang="en-US" smtClean="0"/>
              <a:pPr/>
              <a:t>8/3/2019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F20CA79-6C30-4E88-A2CE-D4DF2B4AC71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t>
            </a:r>
            <a:br>
              <a:rPr lang="en-US" dirty="0" smtClean="0"/>
            </a:br>
            <a:r>
              <a:rPr lang="en-US" dirty="0" smtClean="0"/>
              <a:t>The Other Children of George Smith and Patience </a:t>
            </a:r>
            <a:r>
              <a:rPr lang="en-US" dirty="0" err="1" smtClean="0"/>
              <a:t>Timson</a:t>
            </a:r>
            <a:r>
              <a:rPr lang="en-US" dirty="0" smtClean="0"/>
              <a:t/>
            </a:r>
            <a:br>
              <a:rPr lang="en-US" dirty="0" smtClean="0"/>
            </a:br>
            <a:endParaRPr lang="en-US" sz="3600" dirty="0"/>
          </a:p>
        </p:txBody>
      </p:sp>
      <p:sp>
        <p:nvSpPr>
          <p:cNvPr id="3" name="Subtitle 2"/>
          <p:cNvSpPr>
            <a:spLocks noGrp="1"/>
          </p:cNvSpPr>
          <p:nvPr>
            <p:ph type="subTitle" idx="1"/>
          </p:nvPr>
        </p:nvSpPr>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Compiled by George W. Smith’s Great  Grandson – Brent N. Smith - 2019</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5816977"/>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a:t>
            </a:r>
          </a:p>
          <a:p>
            <a:pPr algn="ctr"/>
            <a:endParaRPr lang="en-US" sz="2400" b="1" dirty="0" smtClean="0">
              <a:solidFill>
                <a:schemeClr val="tx2"/>
              </a:solidFill>
              <a:latin typeface="Cambria" pitchFamily="18" charset="0"/>
            </a:endParaRPr>
          </a:p>
          <a:p>
            <a:endParaRPr lang="en-US" dirty="0" smtClean="0"/>
          </a:p>
          <a:p>
            <a:pPr lvl="1">
              <a:buFont typeface="Arial" pitchFamily="34" charset="0"/>
              <a:buChar char="•"/>
            </a:pPr>
            <a:r>
              <a:rPr lang="en-US" dirty="0" smtClean="0"/>
              <a:t>Plaiting involved gathering or  otherwise obtaining straw.  </a:t>
            </a:r>
          </a:p>
          <a:p>
            <a:pPr lvl="1">
              <a:buFont typeface="Arial" pitchFamily="34" charset="0"/>
              <a:buChar char="•"/>
            </a:pPr>
            <a:endParaRPr lang="en-US" dirty="0" smtClean="0"/>
          </a:p>
          <a:p>
            <a:pPr lvl="1">
              <a:buFont typeface="Arial" pitchFamily="34" charset="0"/>
              <a:buChar char="•"/>
            </a:pPr>
            <a:r>
              <a:rPr lang="en-US" dirty="0" smtClean="0"/>
              <a:t>Sorting and selective plait-able sections of straw</a:t>
            </a:r>
          </a:p>
          <a:p>
            <a:pPr lvl="1">
              <a:buFont typeface="Arial" pitchFamily="34" charset="0"/>
              <a:buChar char="•"/>
            </a:pPr>
            <a:endParaRPr lang="en-US" dirty="0" smtClean="0"/>
          </a:p>
          <a:p>
            <a:pPr lvl="1">
              <a:buFont typeface="Arial" pitchFamily="34" charset="0"/>
              <a:buChar char="•"/>
            </a:pPr>
            <a:r>
              <a:rPr lang="en-US" dirty="0" smtClean="0"/>
              <a:t>Splitting each straw into several thin strips</a:t>
            </a:r>
          </a:p>
          <a:p>
            <a:pPr lvl="1">
              <a:buFont typeface="Arial" pitchFamily="34" charset="0"/>
              <a:buChar char="•"/>
            </a:pPr>
            <a:endParaRPr lang="en-US" dirty="0" smtClean="0"/>
          </a:p>
          <a:p>
            <a:pPr lvl="1">
              <a:buFont typeface="Arial" pitchFamily="34" charset="0"/>
              <a:buChar char="•"/>
            </a:pPr>
            <a:r>
              <a:rPr lang="en-US" dirty="0" smtClean="0"/>
              <a:t>Flattening each straw section</a:t>
            </a:r>
          </a:p>
          <a:p>
            <a:pPr lvl="1">
              <a:buFont typeface="Arial" pitchFamily="34" charset="0"/>
              <a:buChar char="•"/>
            </a:pPr>
            <a:endParaRPr lang="en-US" dirty="0" smtClean="0"/>
          </a:p>
          <a:p>
            <a:pPr lvl="1">
              <a:buFont typeface="Arial" pitchFamily="34" charset="0"/>
              <a:buChar char="•"/>
            </a:pPr>
            <a:r>
              <a:rPr lang="en-US" dirty="0" smtClean="0"/>
              <a:t>Braiding these (moist) sections into 20 yard lengths (a score) of usable plait</a:t>
            </a:r>
          </a:p>
          <a:p>
            <a:pPr lvl="1">
              <a:buFont typeface="Arial" pitchFamily="34" charset="0"/>
              <a:buChar char="•"/>
            </a:pPr>
            <a:endParaRPr lang="en-US" dirty="0" smtClean="0"/>
          </a:p>
          <a:p>
            <a:pPr lvl="1">
              <a:buFont typeface="Arial" pitchFamily="34" charset="0"/>
              <a:buChar char="•"/>
            </a:pPr>
            <a:r>
              <a:rPr lang="en-US" dirty="0" smtClean="0"/>
              <a:t>Taking their scores of plait to market</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6261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492990"/>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Tools</a:t>
            </a:r>
          </a:p>
          <a:p>
            <a:pPr algn="ctr"/>
            <a:endParaRPr lang="en-US" sz="2400" b="1" dirty="0" smtClean="0">
              <a:solidFill>
                <a:schemeClr val="tx2"/>
              </a:solidFill>
              <a:latin typeface="Cambria" pitchFamily="18" charset="0"/>
            </a:endParaRP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249810" y="2026586"/>
            <a:ext cx="2362200" cy="3209349"/>
          </a:xfrm>
          <a:prstGeom prst="rect">
            <a:avLst/>
          </a:prstGeom>
        </p:spPr>
      </p:pic>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sp>
        <p:nvSpPr>
          <p:cNvPr id="5" name="TextBox 4"/>
          <p:cNvSpPr txBox="1"/>
          <p:nvPr/>
        </p:nvSpPr>
        <p:spPr>
          <a:xfrm>
            <a:off x="3195330" y="5426839"/>
            <a:ext cx="2595869" cy="369332"/>
          </a:xfrm>
          <a:prstGeom prst="rect">
            <a:avLst/>
          </a:prstGeom>
          <a:noFill/>
        </p:spPr>
        <p:txBody>
          <a:bodyPr wrap="square" rtlCol="0">
            <a:spAutoFit/>
          </a:bodyPr>
          <a:lstStyle/>
          <a:p>
            <a:r>
              <a:rPr lang="en-US" dirty="0" smtClean="0"/>
              <a:t>Straw splitter</a:t>
            </a:r>
            <a:endParaRPr lang="en-US" dirty="0"/>
          </a:p>
        </p:txBody>
      </p:sp>
    </p:spTree>
    <p:extLst>
      <p:ext uri="{BB962C8B-B14F-4D97-AF65-F5344CB8AC3E}">
        <p14:creationId xmlns:p14="http://schemas.microsoft.com/office/powerpoint/2010/main" val="1932243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492990"/>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Tools</a:t>
            </a:r>
          </a:p>
          <a:p>
            <a:pPr algn="ctr"/>
            <a:endParaRPr lang="en-US" sz="2400" b="1" dirty="0" smtClean="0">
              <a:solidFill>
                <a:schemeClr val="tx2"/>
              </a:solidFill>
              <a:latin typeface="Cambria" pitchFamily="18" charset="0"/>
            </a:endParaRP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sp>
        <p:nvSpPr>
          <p:cNvPr id="5" name="TextBox 4"/>
          <p:cNvSpPr txBox="1"/>
          <p:nvPr/>
        </p:nvSpPr>
        <p:spPr>
          <a:xfrm>
            <a:off x="2971800" y="5828157"/>
            <a:ext cx="2894271" cy="369332"/>
          </a:xfrm>
          <a:prstGeom prst="rect">
            <a:avLst/>
          </a:prstGeom>
          <a:noFill/>
        </p:spPr>
        <p:txBody>
          <a:bodyPr wrap="square" rtlCol="0">
            <a:spAutoFit/>
          </a:bodyPr>
          <a:lstStyle/>
          <a:p>
            <a:r>
              <a:rPr lang="en-US" dirty="0" smtClean="0"/>
              <a:t>Straw Flattener</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819400" y="1865623"/>
            <a:ext cx="2493645" cy="3862417"/>
          </a:xfrm>
          <a:prstGeom prst="rect">
            <a:avLst/>
          </a:prstGeom>
        </p:spPr>
      </p:pic>
    </p:spTree>
    <p:extLst>
      <p:ext uri="{BB962C8B-B14F-4D97-AF65-F5344CB8AC3E}">
        <p14:creationId xmlns:p14="http://schemas.microsoft.com/office/powerpoint/2010/main" val="2101009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123658"/>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a:t>
            </a: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600200" y="1802764"/>
            <a:ext cx="5446395" cy="4140835"/>
          </a:xfrm>
          <a:prstGeom prst="rect">
            <a:avLst/>
          </a:prstGeom>
        </p:spPr>
      </p:pic>
    </p:spTree>
    <p:extLst>
      <p:ext uri="{BB962C8B-B14F-4D97-AF65-F5344CB8AC3E}">
        <p14:creationId xmlns:p14="http://schemas.microsoft.com/office/powerpoint/2010/main" val="2570863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123658"/>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Examples</a:t>
            </a: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05000"/>
            <a:ext cx="4288971" cy="4523984"/>
          </a:xfrm>
          <a:prstGeom prst="rect">
            <a:avLst/>
          </a:prstGeom>
        </p:spPr>
      </p:pic>
    </p:spTree>
    <p:extLst>
      <p:ext uri="{BB962C8B-B14F-4D97-AF65-F5344CB8AC3E}">
        <p14:creationId xmlns:p14="http://schemas.microsoft.com/office/powerpoint/2010/main" val="822444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123658"/>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 Market in </a:t>
            </a:r>
            <a:r>
              <a:rPr lang="en-US" sz="2400" b="1" dirty="0" err="1" smtClean="0">
                <a:solidFill>
                  <a:schemeClr val="tx2"/>
                </a:solidFill>
                <a:latin typeface="Cambria" pitchFamily="18" charset="0"/>
              </a:rPr>
              <a:t>Hitchin</a:t>
            </a:r>
            <a:r>
              <a:rPr lang="en-US" sz="2400" b="1" dirty="0" smtClean="0">
                <a:solidFill>
                  <a:schemeClr val="tx2"/>
                </a:solidFill>
                <a:latin typeface="Cambria" pitchFamily="18" charset="0"/>
              </a:rPr>
              <a:t> near Eaton Bray </a:t>
            </a: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pic>
        <p:nvPicPr>
          <p:cNvPr id="5" name="Picture 4"/>
          <p:cNvPicPr/>
          <p:nvPr/>
        </p:nvPicPr>
        <p:blipFill>
          <a:blip r:embed="rId3"/>
          <a:stretch>
            <a:fillRect/>
          </a:stretch>
        </p:blipFill>
        <p:spPr bwMode="auto">
          <a:xfrm>
            <a:off x="1219200" y="1752600"/>
            <a:ext cx="5867399" cy="4267200"/>
          </a:xfrm>
          <a:prstGeom prst="rect">
            <a:avLst/>
          </a:prstGeom>
        </p:spPr>
      </p:pic>
    </p:spTree>
    <p:extLst>
      <p:ext uri="{BB962C8B-B14F-4D97-AF65-F5344CB8AC3E}">
        <p14:creationId xmlns:p14="http://schemas.microsoft.com/office/powerpoint/2010/main" val="1152909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458201" cy="1292662"/>
          </a:xfrm>
          <a:prstGeom prst="rect">
            <a:avLst/>
          </a:prstGeom>
          <a:noFill/>
        </p:spPr>
        <p:txBody>
          <a:bodyPr wrap="square" rtlCol="0">
            <a:spAutoFit/>
          </a:bodyPr>
          <a:lstStyle/>
          <a:p>
            <a:pPr algn="ctr"/>
            <a:r>
              <a:rPr lang="en-US" sz="2400" b="1" dirty="0" smtClean="0">
                <a:solidFill>
                  <a:schemeClr val="tx2"/>
                </a:solidFill>
                <a:latin typeface="Cambria" pitchFamily="18" charset="0"/>
              </a:rPr>
              <a:t>The Economics of Straw Plaiting in  the1850’s</a:t>
            </a:r>
          </a:p>
          <a:p>
            <a:endParaRPr lang="en-US" dirty="0" smtClean="0"/>
          </a:p>
          <a:p>
            <a:pPr>
              <a:buFont typeface="Arial" pitchFamily="34" charset="0"/>
              <a:buChar char="•"/>
            </a:pPr>
            <a:endParaRPr lang="en-US" dirty="0" smtClean="0"/>
          </a:p>
          <a:p>
            <a:pPr>
              <a:buFont typeface="Arial" pitchFamily="34" charset="0"/>
              <a:buChar char="•"/>
            </a:pPr>
            <a:endParaRPr lang="en-US" dirty="0" smtClean="0"/>
          </a:p>
        </p:txBody>
      </p:sp>
      <p:sp>
        <p:nvSpPr>
          <p:cNvPr id="3" name="TextBox 2"/>
          <p:cNvSpPr txBox="1"/>
          <p:nvPr/>
        </p:nvSpPr>
        <p:spPr>
          <a:xfrm>
            <a:off x="609600" y="2234966"/>
            <a:ext cx="7848600" cy="2031325"/>
          </a:xfrm>
          <a:prstGeom prst="rect">
            <a:avLst/>
          </a:prstGeom>
          <a:noFill/>
        </p:spPr>
        <p:txBody>
          <a:bodyPr wrap="square" rtlCol="0">
            <a:spAutoFit/>
          </a:bodyPr>
          <a:lstStyle/>
          <a:p>
            <a:r>
              <a:rPr lang="en-US" dirty="0"/>
              <a:t>100 pounds of straw suitable for plaiting cost </a:t>
            </a:r>
            <a:r>
              <a:rPr lang="en-US" dirty="0" smtClean="0"/>
              <a:t>  3 s                And produced</a:t>
            </a:r>
          </a:p>
          <a:p>
            <a:endParaRPr lang="en-US" dirty="0"/>
          </a:p>
          <a:p>
            <a:r>
              <a:rPr lang="en-US" dirty="0" smtClean="0"/>
              <a:t>40 pounds </a:t>
            </a:r>
            <a:r>
              <a:rPr lang="en-US" dirty="0"/>
              <a:t>of </a:t>
            </a:r>
            <a:r>
              <a:rPr lang="en-US" dirty="0" err="1"/>
              <a:t>plaitable</a:t>
            </a:r>
            <a:r>
              <a:rPr lang="en-US" dirty="0"/>
              <a:t> straw worth       </a:t>
            </a:r>
            <a:r>
              <a:rPr lang="en-US" dirty="0" smtClean="0"/>
              <a:t>         8 </a:t>
            </a:r>
            <a:r>
              <a:rPr lang="en-US" dirty="0"/>
              <a:t>– 18 </a:t>
            </a:r>
            <a:r>
              <a:rPr lang="en-US" dirty="0" smtClean="0"/>
              <a:t>s            And produced </a:t>
            </a:r>
          </a:p>
          <a:p>
            <a:endParaRPr lang="en-US" dirty="0"/>
          </a:p>
          <a:p>
            <a:r>
              <a:rPr lang="en-US" dirty="0" smtClean="0"/>
              <a:t>17 </a:t>
            </a:r>
            <a:r>
              <a:rPr lang="en-US" dirty="0"/>
              <a:t>– 18 pounds of plait worth                 </a:t>
            </a:r>
            <a:r>
              <a:rPr lang="en-US" dirty="0" smtClean="0"/>
              <a:t>          £7 </a:t>
            </a:r>
            <a:r>
              <a:rPr lang="en-US" dirty="0"/>
              <a:t>– 20.  </a:t>
            </a:r>
            <a:r>
              <a:rPr lang="en-US" dirty="0" smtClean="0"/>
              <a:t>         And produced </a:t>
            </a:r>
          </a:p>
          <a:p>
            <a:endParaRPr lang="en-US" dirty="0"/>
          </a:p>
          <a:p>
            <a:r>
              <a:rPr lang="en-US" dirty="0" smtClean="0"/>
              <a:t>16 </a:t>
            </a:r>
            <a:r>
              <a:rPr lang="en-US" dirty="0"/>
              <a:t>– 17 pounds of Straw hats worth       </a:t>
            </a:r>
            <a:r>
              <a:rPr lang="en-US" dirty="0" smtClean="0"/>
              <a:t>         £ </a:t>
            </a:r>
            <a:r>
              <a:rPr lang="en-US" dirty="0"/>
              <a:t>23 – 45 wholesale.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6629400" cy="3693319"/>
          </a:xfrm>
          <a:prstGeom prst="rect">
            <a:avLst/>
          </a:prstGeom>
          <a:noFill/>
        </p:spPr>
        <p:txBody>
          <a:bodyPr wrap="square" rtlCol="0">
            <a:spAutoFit/>
          </a:bodyPr>
          <a:lstStyle/>
          <a:p>
            <a:r>
              <a:rPr lang="en-US" dirty="0" smtClean="0"/>
              <a:t>One source </a:t>
            </a:r>
            <a:r>
              <a:rPr lang="en-US" dirty="0"/>
              <a:t> </a:t>
            </a:r>
            <a:r>
              <a:rPr lang="en-US" dirty="0" smtClean="0"/>
              <a:t>said a </a:t>
            </a:r>
            <a:r>
              <a:rPr lang="en-US" dirty="0"/>
              <a:t>top quality </a:t>
            </a:r>
            <a:r>
              <a:rPr lang="en-US" dirty="0" err="1"/>
              <a:t>plaiter</a:t>
            </a:r>
            <a:r>
              <a:rPr lang="en-US" dirty="0"/>
              <a:t> could get 3s 6d for a score (20 yards) of finished plait and she could possibly make 1 ½ score of plait in a week; Therefore earning 5s 3d in a week.  </a:t>
            </a:r>
            <a:endParaRPr lang="en-US" dirty="0" smtClean="0"/>
          </a:p>
          <a:p>
            <a:endParaRPr lang="en-US" dirty="0"/>
          </a:p>
          <a:p>
            <a:r>
              <a:rPr lang="en-US" dirty="0" smtClean="0"/>
              <a:t>Another </a:t>
            </a:r>
            <a:r>
              <a:rPr lang="en-US" dirty="0"/>
              <a:t>source suggested that a top </a:t>
            </a:r>
            <a:r>
              <a:rPr lang="en-US" dirty="0" err="1"/>
              <a:t>plaiter</a:t>
            </a:r>
            <a:r>
              <a:rPr lang="en-US" dirty="0"/>
              <a:t> could earn as much as 7s per week. </a:t>
            </a:r>
            <a:endParaRPr lang="en-US" dirty="0" smtClean="0"/>
          </a:p>
          <a:p>
            <a:endParaRPr lang="en-US" dirty="0"/>
          </a:p>
          <a:p>
            <a:r>
              <a:rPr lang="en-US" dirty="0"/>
              <a:t>The younger plaiters could add 3d – 6d per day (1 ½ s  – 3s per week) to the family income.  </a:t>
            </a:r>
            <a:endParaRPr lang="en-US" dirty="0" smtClean="0"/>
          </a:p>
          <a:p>
            <a:endParaRPr lang="en-US" dirty="0"/>
          </a:p>
          <a:p>
            <a:r>
              <a:rPr lang="en-US" dirty="0" smtClean="0"/>
              <a:t>A </a:t>
            </a:r>
            <a:r>
              <a:rPr lang="en-US" dirty="0"/>
              <a:t>Farmer or Ag Laborer could earn 6s to 7s per week if he worked 10 hours a day and 6 days a week</a:t>
            </a:r>
            <a:r>
              <a:rPr lang="en-US" dirty="0" smtClean="0"/>
              <a:t>!  Which he did!</a:t>
            </a:r>
            <a:endParaRPr lang="en-US" dirty="0"/>
          </a:p>
          <a:p>
            <a:pPr marL="285750" indent="-285750">
              <a:buFont typeface="Arial" panose="020B0604020202020204" pitchFamily="34" charset="0"/>
              <a:buChar char="•"/>
            </a:pPr>
            <a:endParaRPr lang="en-US" dirty="0"/>
          </a:p>
        </p:txBody>
      </p:sp>
      <p:sp>
        <p:nvSpPr>
          <p:cNvPr id="3" name="Rectangle 2"/>
          <p:cNvSpPr/>
          <p:nvPr/>
        </p:nvSpPr>
        <p:spPr>
          <a:xfrm>
            <a:off x="1066800" y="685800"/>
            <a:ext cx="5867400" cy="830997"/>
          </a:xfrm>
          <a:prstGeom prst="rect">
            <a:avLst/>
          </a:prstGeom>
        </p:spPr>
        <p:txBody>
          <a:bodyPr wrap="square">
            <a:spAutoFit/>
          </a:bodyPr>
          <a:lstStyle/>
          <a:p>
            <a:pPr algn="ctr"/>
            <a:r>
              <a:rPr lang="en-US" sz="2400" b="1" dirty="0" smtClean="0">
                <a:solidFill>
                  <a:schemeClr val="tx2"/>
                </a:solidFill>
                <a:latin typeface="Cambria" pitchFamily="18" charset="0"/>
              </a:rPr>
              <a:t>Earning Potential</a:t>
            </a:r>
          </a:p>
          <a:p>
            <a:pPr algn="ctr"/>
            <a:endParaRPr lang="en-US" sz="2400" b="1" dirty="0">
              <a:solidFill>
                <a:schemeClr val="tx2"/>
              </a:solidFill>
              <a:latin typeface="Cambria" pitchFamily="18" charset="0"/>
            </a:endParaRPr>
          </a:p>
        </p:txBody>
      </p:sp>
    </p:spTree>
    <p:extLst>
      <p:ext uri="{BB962C8B-B14F-4D97-AF65-F5344CB8AC3E}">
        <p14:creationId xmlns:p14="http://schemas.microsoft.com/office/powerpoint/2010/main" val="396072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71600"/>
            <a:ext cx="8763000" cy="4801314"/>
          </a:xfrm>
          <a:prstGeom prst="rect">
            <a:avLst/>
          </a:prstGeom>
          <a:noFill/>
        </p:spPr>
        <p:txBody>
          <a:bodyPr wrap="square" rtlCol="0">
            <a:spAutoFit/>
          </a:bodyPr>
          <a:lstStyle/>
          <a:p>
            <a:r>
              <a:rPr lang="en-US" dirty="0"/>
              <a:t>Children were generally taught the basics of plaiting at home before being sent to a plait school between the ages of </a:t>
            </a:r>
            <a:r>
              <a:rPr lang="en-US" b="1" dirty="0"/>
              <a:t>three and four</a:t>
            </a:r>
            <a:r>
              <a:rPr lang="en-US" dirty="0"/>
              <a:t> when their work was considered to be financially viable. Even younger children could be found in these schools and although unable to plait, </a:t>
            </a:r>
            <a:r>
              <a:rPr lang="en-US" b="1" dirty="0"/>
              <a:t>children as young as two </a:t>
            </a:r>
            <a:r>
              <a:rPr lang="en-US" dirty="0"/>
              <a:t>might be tasked with clipping the loose ends of straws ‘with their scissors tied to their bodies’. </a:t>
            </a:r>
            <a:endParaRPr lang="en-US" dirty="0" smtClean="0"/>
          </a:p>
          <a:p>
            <a:endParaRPr lang="en-US" dirty="0"/>
          </a:p>
          <a:p>
            <a:r>
              <a:rPr lang="en-US" dirty="0"/>
              <a:t>Boys, as well as girls, attended one of the numerous plaiting schools. These schools, found in every town and village in the area, </a:t>
            </a:r>
            <a:r>
              <a:rPr lang="en-US" b="1" dirty="0"/>
              <a:t>resembled sweat shops rather than places of learning</a:t>
            </a:r>
            <a:r>
              <a:rPr lang="en-US" dirty="0"/>
              <a:t>. The misery of the long hours and the rushing discipline of the plait schools is revealed by the Children’s Employment Commission Report of 1864. </a:t>
            </a:r>
            <a:endParaRPr lang="en-US" dirty="0" smtClean="0"/>
          </a:p>
          <a:p>
            <a:endParaRPr lang="en-US" dirty="0"/>
          </a:p>
          <a:p>
            <a:r>
              <a:rPr lang="en-US" dirty="0" smtClean="0"/>
              <a:t>“… Mrs. </a:t>
            </a:r>
            <a:r>
              <a:rPr lang="en-US" dirty="0"/>
              <a:t>Wimbush, who had a plait school in </a:t>
            </a:r>
            <a:r>
              <a:rPr lang="en-US" dirty="0" err="1"/>
              <a:t>Northchurch</a:t>
            </a:r>
            <a:r>
              <a:rPr lang="en-US" dirty="0"/>
              <a:t>, stated in her evidence that </a:t>
            </a:r>
            <a:r>
              <a:rPr lang="en-US" b="1" dirty="0"/>
              <a:t>41 children plaited in a room 10 feet square</a:t>
            </a:r>
            <a:r>
              <a:rPr lang="en-US" dirty="0"/>
              <a:t>, and at busy times the same room held 60 children. She also </a:t>
            </a:r>
            <a:r>
              <a:rPr lang="en-US" b="1" dirty="0"/>
              <a:t>admitted to caning the children</a:t>
            </a:r>
            <a:r>
              <a:rPr lang="en-US" dirty="0"/>
              <a:t>. The parents paid 1d. – 3d. a week and supplied the straw. </a:t>
            </a:r>
            <a:r>
              <a:rPr lang="en-US" b="1" dirty="0"/>
              <a:t>It was rare for any other subject to be taught</a:t>
            </a:r>
            <a:r>
              <a:rPr lang="en-US" dirty="0"/>
              <a:t>, as the main function of the mistress was to ensure that the children completed their </a:t>
            </a:r>
            <a:r>
              <a:rPr lang="en-US" dirty="0" smtClean="0"/>
              <a:t>work…”</a:t>
            </a:r>
            <a:endParaRPr lang="en-US" dirty="0"/>
          </a:p>
          <a:p>
            <a:pPr marL="285750" indent="-285750">
              <a:buFont typeface="Arial" panose="020B0604020202020204" pitchFamily="34" charset="0"/>
              <a:buChar char="•"/>
            </a:pPr>
            <a:endParaRPr lang="en-US" dirty="0"/>
          </a:p>
        </p:txBody>
      </p:sp>
      <p:sp>
        <p:nvSpPr>
          <p:cNvPr id="3" name="Rectangle 2"/>
          <p:cNvSpPr/>
          <p:nvPr/>
        </p:nvSpPr>
        <p:spPr>
          <a:xfrm>
            <a:off x="2133600" y="685800"/>
            <a:ext cx="3725932" cy="461665"/>
          </a:xfrm>
          <a:prstGeom prst="rect">
            <a:avLst/>
          </a:prstGeom>
        </p:spPr>
        <p:txBody>
          <a:bodyPr wrap="square">
            <a:spAutoFit/>
          </a:bodyPr>
          <a:lstStyle/>
          <a:p>
            <a:pPr algn="ctr"/>
            <a:r>
              <a:rPr lang="en-US" sz="2400" b="1" dirty="0">
                <a:solidFill>
                  <a:schemeClr val="tx2"/>
                </a:solidFill>
                <a:latin typeface="Cambria" pitchFamily="18" charset="0"/>
              </a:rPr>
              <a:t>Straw Plaiting Schools </a:t>
            </a:r>
          </a:p>
        </p:txBody>
      </p:sp>
    </p:spTree>
    <p:extLst>
      <p:ext uri="{BB962C8B-B14F-4D97-AF65-F5344CB8AC3E}">
        <p14:creationId xmlns:p14="http://schemas.microsoft.com/office/powerpoint/2010/main" val="270230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2123658"/>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Schools </a:t>
            </a:r>
          </a:p>
          <a:p>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3280934" y="849868"/>
            <a:ext cx="184731" cy="830997"/>
          </a:xfrm>
          <a:prstGeom prst="rect">
            <a:avLst/>
          </a:prstGeom>
        </p:spPr>
        <p:txBody>
          <a:bodyPr wrap="none">
            <a:spAutoFit/>
          </a:bodyPr>
          <a:lstStyle/>
          <a:p>
            <a:pPr algn="ctr"/>
            <a:endParaRPr lang="en-US" sz="2400" b="1" dirty="0">
              <a:solidFill>
                <a:schemeClr val="tx2"/>
              </a:solidFill>
              <a:latin typeface="Cambria" pitchFamily="18" charset="0"/>
            </a:endParaRPr>
          </a:p>
          <a:p>
            <a:pPr algn="ctr"/>
            <a:endParaRPr lang="en-US" sz="2400" b="1" dirty="0">
              <a:solidFill>
                <a:schemeClr val="tx2"/>
              </a:solidFill>
              <a:latin typeface="Cambria" pitchFamily="18" charset="0"/>
            </a:endParaRPr>
          </a:p>
        </p:txBody>
      </p:sp>
      <p:pic>
        <p:nvPicPr>
          <p:cNvPr id="6" name="Picture 5"/>
          <p:cNvPicPr/>
          <p:nvPr/>
        </p:nvPicPr>
        <p:blipFill>
          <a:blip r:embed="rId3"/>
          <a:stretch>
            <a:fillRect/>
          </a:stretch>
        </p:blipFill>
        <p:spPr bwMode="auto">
          <a:xfrm>
            <a:off x="1828800" y="2050196"/>
            <a:ext cx="6172200" cy="4122004"/>
          </a:xfrm>
          <a:prstGeom prst="rect">
            <a:avLst/>
          </a:prstGeom>
        </p:spPr>
      </p:pic>
    </p:spTree>
    <p:extLst>
      <p:ext uri="{BB962C8B-B14F-4D97-AF65-F5344CB8AC3E}">
        <p14:creationId xmlns:p14="http://schemas.microsoft.com/office/powerpoint/2010/main" val="153531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295400"/>
            <a:ext cx="7086600" cy="4585871"/>
          </a:xfrm>
          <a:prstGeom prst="rect">
            <a:avLst/>
          </a:prstGeom>
        </p:spPr>
        <p:txBody>
          <a:bodyPr wrap="square">
            <a:spAutoFit/>
          </a:bodyPr>
          <a:lstStyle/>
          <a:p>
            <a:pPr algn="ctr"/>
            <a:r>
              <a:rPr lang="en-US" sz="2400" b="1" dirty="0" smtClean="0">
                <a:solidFill>
                  <a:schemeClr val="tx2"/>
                </a:solidFill>
              </a:rPr>
              <a:t>Who are the “other” children of </a:t>
            </a:r>
          </a:p>
          <a:p>
            <a:pPr algn="ctr"/>
            <a:r>
              <a:rPr lang="en-US" sz="2400" b="1" dirty="0" smtClean="0">
                <a:solidFill>
                  <a:schemeClr val="tx2"/>
                </a:solidFill>
              </a:rPr>
              <a:t>George Smith and Patience </a:t>
            </a:r>
            <a:r>
              <a:rPr lang="en-US" sz="2400" b="1" dirty="0" err="1" smtClean="0">
                <a:solidFill>
                  <a:schemeClr val="tx2"/>
                </a:solidFill>
              </a:rPr>
              <a:t>Timson</a:t>
            </a:r>
            <a:r>
              <a:rPr lang="en-US" sz="2400" b="1" dirty="0" smtClean="0">
                <a:solidFill>
                  <a:schemeClr val="tx2"/>
                </a:solidFill>
              </a:rPr>
              <a:t>?</a:t>
            </a:r>
          </a:p>
          <a:p>
            <a:endParaRPr lang="en-US" sz="2000" dirty="0" smtClean="0"/>
          </a:p>
          <a:p>
            <a:pPr>
              <a:buFont typeface="Arial" pitchFamily="34" charset="0"/>
              <a:buChar char="•"/>
            </a:pPr>
            <a:r>
              <a:rPr lang="en-US" sz="2000" dirty="0" smtClean="0"/>
              <a:t>Most agree 8 children were born to the “Smiths”</a:t>
            </a:r>
          </a:p>
          <a:p>
            <a:pPr>
              <a:buFont typeface="Arial" pitchFamily="34" charset="0"/>
              <a:buChar char="•"/>
            </a:pPr>
            <a:endParaRPr lang="en-US" sz="2000" dirty="0" smtClean="0"/>
          </a:p>
          <a:p>
            <a:pPr>
              <a:buFont typeface="Arial" pitchFamily="34" charset="0"/>
              <a:buChar char="•"/>
            </a:pPr>
            <a:r>
              <a:rPr lang="en-US" sz="2000" dirty="0" smtClean="0"/>
              <a:t>FamilySearch.org has 11 children “Sealed” to them</a:t>
            </a:r>
            <a:endParaRPr lang="en-US" sz="2000" dirty="0"/>
          </a:p>
          <a:p>
            <a:pPr>
              <a:buFont typeface="Arial" pitchFamily="34" charset="0"/>
              <a:buChar char="•"/>
            </a:pPr>
            <a:endParaRPr lang="en-US" sz="2000" dirty="0" smtClean="0"/>
          </a:p>
          <a:p>
            <a:pPr>
              <a:buFont typeface="Arial" pitchFamily="34" charset="0"/>
              <a:buChar char="•"/>
            </a:pPr>
            <a:r>
              <a:rPr lang="en-US" sz="2000" dirty="0" smtClean="0"/>
              <a:t>In a History of Thomas X Smith written by his daughter Lucy she states Thomas was the 7</a:t>
            </a:r>
            <a:r>
              <a:rPr lang="en-US" sz="2000" baseline="30000" dirty="0" smtClean="0"/>
              <a:t>th</a:t>
            </a:r>
            <a:r>
              <a:rPr lang="en-US" sz="2000" dirty="0" smtClean="0"/>
              <a:t> son born to a family of 9!</a:t>
            </a:r>
            <a:endParaRPr lang="en-US" sz="2000" dirty="0"/>
          </a:p>
          <a:p>
            <a:pPr>
              <a:buFont typeface="Arial" pitchFamily="34" charset="0"/>
              <a:buChar char="•"/>
            </a:pPr>
            <a:endParaRPr lang="en-US" sz="2000" dirty="0" smtClean="0"/>
          </a:p>
          <a:p>
            <a:pPr>
              <a:buFont typeface="Arial" pitchFamily="34" charset="0"/>
              <a:buChar char="•"/>
            </a:pPr>
            <a:r>
              <a:rPr lang="en-US" sz="2000" dirty="0" smtClean="0"/>
              <a:t>Which is correct?</a:t>
            </a:r>
          </a:p>
          <a:p>
            <a:pPr>
              <a:buFont typeface="Arial" pitchFamily="34" charset="0"/>
              <a:buChar char="•"/>
            </a:pPr>
            <a:endParaRPr lang="en-US" sz="2000" dirty="0"/>
          </a:p>
          <a:p>
            <a:pPr>
              <a:buFont typeface="Arial" pitchFamily="34" charset="0"/>
              <a:buChar char="•"/>
            </a:pPr>
            <a:r>
              <a:rPr lang="en-US" sz="2000" dirty="0" smtClean="0"/>
              <a:t>We have found no evidence of a 9</a:t>
            </a:r>
            <a:r>
              <a:rPr lang="en-US" sz="2000" baseline="30000" dirty="0" smtClean="0"/>
              <a:t>th</a:t>
            </a:r>
            <a:r>
              <a:rPr lang="en-US" sz="2000" dirty="0" smtClean="0"/>
              <a:t> Child (or more) to date.</a:t>
            </a:r>
          </a:p>
          <a:p>
            <a:endParaRPr lang="en-US" sz="2400" b="1" dirty="0">
              <a:solidFill>
                <a:schemeClr val="tx2"/>
              </a:solidFill>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371600"/>
            <a:ext cx="7696200" cy="3416320"/>
          </a:xfrm>
          <a:prstGeom prst="rect">
            <a:avLst/>
          </a:prstGeom>
          <a:noFill/>
        </p:spPr>
        <p:txBody>
          <a:bodyPr wrap="square" rtlCol="0">
            <a:spAutoFit/>
          </a:bodyPr>
          <a:lstStyle/>
          <a:p>
            <a:r>
              <a:rPr lang="en-US" dirty="0" smtClean="0"/>
              <a:t>What </a:t>
            </a:r>
            <a:r>
              <a:rPr lang="en-US" dirty="0"/>
              <a:t>did it cost to live on the English countryside in 1850?  </a:t>
            </a:r>
            <a:endParaRPr lang="en-US" dirty="0" smtClean="0"/>
          </a:p>
          <a:p>
            <a:endParaRPr lang="en-US" dirty="0"/>
          </a:p>
          <a:p>
            <a:r>
              <a:rPr lang="en-US" dirty="0" smtClean="0"/>
              <a:t>A </a:t>
            </a:r>
            <a:r>
              <a:rPr lang="en-US" dirty="0"/>
              <a:t>small family could probably scrape by on £40 or £50 per year. </a:t>
            </a:r>
            <a:endParaRPr lang="en-US" dirty="0" smtClean="0"/>
          </a:p>
          <a:p>
            <a:endParaRPr lang="en-US" dirty="0"/>
          </a:p>
          <a:p>
            <a:r>
              <a:rPr lang="en-US" dirty="0" smtClean="0"/>
              <a:t>They </a:t>
            </a:r>
            <a:r>
              <a:rPr lang="en-US" dirty="0"/>
              <a:t>would </a:t>
            </a:r>
            <a:r>
              <a:rPr lang="en-US" dirty="0" smtClean="0"/>
              <a:t>have been much </a:t>
            </a:r>
            <a:r>
              <a:rPr lang="en-US" dirty="0"/>
              <a:t>more comfortable living on £70 per year.  </a:t>
            </a:r>
            <a:endParaRPr lang="en-US" dirty="0" smtClean="0"/>
          </a:p>
          <a:p>
            <a:endParaRPr lang="en-US" dirty="0"/>
          </a:p>
          <a:p>
            <a:r>
              <a:rPr lang="en-US" dirty="0" smtClean="0"/>
              <a:t>The </a:t>
            </a:r>
            <a:r>
              <a:rPr lang="en-US" dirty="0"/>
              <a:t>largest expense was probably renting a cottage on the Manor for about £10 per year</a:t>
            </a:r>
            <a:r>
              <a:rPr lang="en-US" dirty="0" smtClean="0"/>
              <a:t>.</a:t>
            </a:r>
          </a:p>
          <a:p>
            <a:endParaRPr lang="en-US" dirty="0"/>
          </a:p>
          <a:p>
            <a:r>
              <a:rPr lang="en-US" dirty="0" smtClean="0"/>
              <a:t>If they could raise some of their own food and make their own clothes so much the better.</a:t>
            </a:r>
            <a:endParaRPr lang="en-US" dirty="0"/>
          </a:p>
          <a:p>
            <a:pPr marL="285750" indent="-285750">
              <a:buFont typeface="Arial" panose="020B0604020202020204" pitchFamily="34" charset="0"/>
              <a:buChar char="•"/>
            </a:pPr>
            <a:endParaRPr lang="en-US" dirty="0"/>
          </a:p>
        </p:txBody>
      </p:sp>
      <p:sp>
        <p:nvSpPr>
          <p:cNvPr id="3" name="Rectangle 2"/>
          <p:cNvSpPr/>
          <p:nvPr/>
        </p:nvSpPr>
        <p:spPr>
          <a:xfrm>
            <a:off x="1066800" y="685800"/>
            <a:ext cx="5867400" cy="830997"/>
          </a:xfrm>
          <a:prstGeom prst="rect">
            <a:avLst/>
          </a:prstGeom>
        </p:spPr>
        <p:txBody>
          <a:bodyPr wrap="square">
            <a:spAutoFit/>
          </a:bodyPr>
          <a:lstStyle/>
          <a:p>
            <a:pPr algn="ctr"/>
            <a:r>
              <a:rPr lang="en-US" sz="2400" b="1" dirty="0" smtClean="0">
                <a:solidFill>
                  <a:schemeClr val="tx2"/>
                </a:solidFill>
                <a:latin typeface="Cambria" pitchFamily="18" charset="0"/>
              </a:rPr>
              <a:t>Cost of Living in 1850 England </a:t>
            </a:r>
          </a:p>
          <a:p>
            <a:pPr algn="ctr"/>
            <a:endParaRPr lang="en-US" sz="2400" b="1" dirty="0">
              <a:solidFill>
                <a:schemeClr val="tx2"/>
              </a:solidFill>
              <a:latin typeface="Cambria" pitchFamily="18" charset="0"/>
            </a:endParaRPr>
          </a:p>
        </p:txBody>
      </p:sp>
    </p:spTree>
    <p:extLst>
      <p:ext uri="{BB962C8B-B14F-4D97-AF65-F5344CB8AC3E}">
        <p14:creationId xmlns:p14="http://schemas.microsoft.com/office/powerpoint/2010/main" val="1841050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5867400" cy="830997"/>
          </a:xfrm>
          <a:prstGeom prst="rect">
            <a:avLst/>
          </a:prstGeom>
        </p:spPr>
        <p:txBody>
          <a:bodyPr wrap="square">
            <a:spAutoFit/>
          </a:bodyPr>
          <a:lstStyle/>
          <a:p>
            <a:pPr algn="ctr"/>
            <a:r>
              <a:rPr lang="en-US" sz="2400" b="1" dirty="0" smtClean="0">
                <a:solidFill>
                  <a:schemeClr val="tx2"/>
                </a:solidFill>
                <a:latin typeface="Cambria" pitchFamily="18" charset="0"/>
              </a:rPr>
              <a:t>How where our Smith’s getting  by? </a:t>
            </a:r>
          </a:p>
          <a:p>
            <a:pPr algn="ctr"/>
            <a:endParaRPr lang="en-US" sz="2400" b="1" dirty="0">
              <a:solidFill>
                <a:schemeClr val="tx2"/>
              </a:solidFill>
              <a:latin typeface="Cambria" pitchFamily="18" charset="0"/>
            </a:endParaRPr>
          </a:p>
        </p:txBody>
      </p:sp>
      <p:pic>
        <p:nvPicPr>
          <p:cNvPr id="4" name="Picture 3"/>
          <p:cNvPicPr/>
          <p:nvPr/>
        </p:nvPicPr>
        <p:blipFill>
          <a:blip r:embed="rId3"/>
          <a:stretch>
            <a:fillRect/>
          </a:stretch>
        </p:blipFill>
        <p:spPr bwMode="auto">
          <a:xfrm>
            <a:off x="1295400" y="1516797"/>
            <a:ext cx="6248400" cy="1455003"/>
          </a:xfrm>
          <a:prstGeom prst="rect">
            <a:avLst/>
          </a:prstGeom>
        </p:spPr>
      </p:pic>
      <p:pic>
        <p:nvPicPr>
          <p:cNvPr id="5" name="Picture 4"/>
          <p:cNvPicPr/>
          <p:nvPr/>
        </p:nvPicPr>
        <p:blipFill>
          <a:blip r:embed="rId4"/>
          <a:stretch>
            <a:fillRect/>
          </a:stretch>
        </p:blipFill>
        <p:spPr bwMode="auto">
          <a:xfrm>
            <a:off x="1295400" y="3124199"/>
            <a:ext cx="6248400" cy="914401"/>
          </a:xfrm>
          <a:prstGeom prst="rect">
            <a:avLst/>
          </a:prstGeom>
        </p:spPr>
      </p:pic>
      <p:sp>
        <p:nvSpPr>
          <p:cNvPr id="6" name="TextBox 5"/>
          <p:cNvSpPr txBox="1"/>
          <p:nvPr/>
        </p:nvSpPr>
        <p:spPr>
          <a:xfrm>
            <a:off x="533400" y="4648200"/>
            <a:ext cx="8077200" cy="1477328"/>
          </a:xfrm>
          <a:prstGeom prst="rect">
            <a:avLst/>
          </a:prstGeom>
          <a:noFill/>
        </p:spPr>
        <p:txBody>
          <a:bodyPr wrap="square" rtlCol="0">
            <a:spAutoFit/>
          </a:bodyPr>
          <a:lstStyle/>
          <a:p>
            <a:r>
              <a:rPr lang="en-US" dirty="0" smtClean="0"/>
              <a:t>John </a:t>
            </a:r>
            <a:r>
              <a:rPr lang="en-US" dirty="0"/>
              <a:t>and Ruth </a:t>
            </a:r>
            <a:r>
              <a:rPr lang="en-US" dirty="0" smtClean="0"/>
              <a:t> as  top </a:t>
            </a:r>
            <a:r>
              <a:rPr lang="en-US" dirty="0"/>
              <a:t>quality plaiters </a:t>
            </a:r>
            <a:r>
              <a:rPr lang="en-US" dirty="0" smtClean="0"/>
              <a:t> could earn 7s </a:t>
            </a:r>
            <a:r>
              <a:rPr lang="en-US" dirty="0"/>
              <a:t>each per </a:t>
            </a:r>
            <a:r>
              <a:rPr lang="en-US" dirty="0" smtClean="0"/>
              <a:t>week in 1851. </a:t>
            </a:r>
          </a:p>
          <a:p>
            <a:endParaRPr lang="en-US" dirty="0"/>
          </a:p>
          <a:p>
            <a:r>
              <a:rPr lang="en-US" dirty="0" smtClean="0"/>
              <a:t>Ann</a:t>
            </a:r>
            <a:r>
              <a:rPr lang="en-US" dirty="0"/>
              <a:t>, on the other hand, at age 4 could have only added, perhaps, 1s per week.  </a:t>
            </a:r>
            <a:endParaRPr lang="en-US" dirty="0" smtClean="0"/>
          </a:p>
          <a:p>
            <a:endParaRPr lang="en-US" dirty="0"/>
          </a:p>
          <a:p>
            <a:r>
              <a:rPr lang="en-US" dirty="0" smtClean="0"/>
              <a:t>15s </a:t>
            </a:r>
            <a:r>
              <a:rPr lang="en-US" dirty="0"/>
              <a:t>per week </a:t>
            </a:r>
            <a:r>
              <a:rPr lang="en-US" dirty="0" smtClean="0"/>
              <a:t>total  for the family equals 780s </a:t>
            </a:r>
            <a:r>
              <a:rPr lang="en-US" dirty="0"/>
              <a:t>per year or </a:t>
            </a:r>
            <a:r>
              <a:rPr lang="en-US" b="1" dirty="0"/>
              <a:t>£39 per year</a:t>
            </a:r>
            <a:r>
              <a:rPr lang="en-US" dirty="0"/>
              <a:t>. </a:t>
            </a:r>
          </a:p>
        </p:txBody>
      </p:sp>
    </p:spTree>
    <p:extLst>
      <p:ext uri="{BB962C8B-B14F-4D97-AF65-F5344CB8AC3E}">
        <p14:creationId xmlns:p14="http://schemas.microsoft.com/office/powerpoint/2010/main" val="695289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5867400" cy="830997"/>
          </a:xfrm>
          <a:prstGeom prst="rect">
            <a:avLst/>
          </a:prstGeom>
        </p:spPr>
        <p:txBody>
          <a:bodyPr wrap="square">
            <a:spAutoFit/>
          </a:bodyPr>
          <a:lstStyle/>
          <a:p>
            <a:pPr algn="ctr"/>
            <a:r>
              <a:rPr lang="en-US" sz="2400" b="1" dirty="0" smtClean="0">
                <a:solidFill>
                  <a:schemeClr val="tx2"/>
                </a:solidFill>
                <a:latin typeface="Cambria" pitchFamily="18" charset="0"/>
              </a:rPr>
              <a:t>How where our Smith’s getting  by? </a:t>
            </a:r>
          </a:p>
          <a:p>
            <a:pPr algn="ctr"/>
            <a:endParaRPr lang="en-US" sz="2400" b="1" dirty="0">
              <a:solidFill>
                <a:schemeClr val="tx2"/>
              </a:solidFill>
              <a:latin typeface="Cambria" pitchFamily="18" charset="0"/>
            </a:endParaRPr>
          </a:p>
        </p:txBody>
      </p:sp>
      <p:sp>
        <p:nvSpPr>
          <p:cNvPr id="6" name="TextBox 5"/>
          <p:cNvSpPr txBox="1"/>
          <p:nvPr/>
        </p:nvSpPr>
        <p:spPr>
          <a:xfrm>
            <a:off x="533400" y="4648200"/>
            <a:ext cx="8077200" cy="2031325"/>
          </a:xfrm>
          <a:prstGeom prst="rect">
            <a:avLst/>
          </a:prstGeom>
          <a:noFill/>
        </p:spPr>
        <p:txBody>
          <a:bodyPr wrap="square" rtlCol="0">
            <a:spAutoFit/>
          </a:bodyPr>
          <a:lstStyle/>
          <a:p>
            <a:r>
              <a:rPr lang="en-US" dirty="0" smtClean="0"/>
              <a:t>In 1851 Patience at age 58 is a straw Plaiter as are her two unmarried daughters</a:t>
            </a:r>
          </a:p>
          <a:p>
            <a:endParaRPr lang="en-US" dirty="0"/>
          </a:p>
          <a:p>
            <a:r>
              <a:rPr lang="en-US" dirty="0" smtClean="0"/>
              <a:t>Each could have been earning 7s a week  </a:t>
            </a:r>
          </a:p>
          <a:p>
            <a:endParaRPr lang="en-US" dirty="0" smtClean="0"/>
          </a:p>
          <a:p>
            <a:r>
              <a:rPr lang="en-US" dirty="0" smtClean="0"/>
              <a:t>Together they could have made 21s </a:t>
            </a:r>
            <a:r>
              <a:rPr lang="en-US" dirty="0"/>
              <a:t>a week </a:t>
            </a:r>
            <a:r>
              <a:rPr lang="en-US" dirty="0" smtClean="0"/>
              <a:t>or </a:t>
            </a:r>
            <a:r>
              <a:rPr lang="en-US" dirty="0"/>
              <a:t>about </a:t>
            </a:r>
            <a:r>
              <a:rPr lang="en-US" b="1" dirty="0"/>
              <a:t>£55 per year </a:t>
            </a:r>
            <a:r>
              <a:rPr lang="en-US" b="1" dirty="0" smtClean="0"/>
              <a:t>.</a:t>
            </a:r>
          </a:p>
          <a:p>
            <a:endParaRPr lang="en-US" dirty="0"/>
          </a:p>
          <a:p>
            <a:r>
              <a:rPr lang="en-US" dirty="0" smtClean="0"/>
              <a:t>In 1861  Patience is still a Plaiter at age 69.  Her daughters are bonnet sewers</a:t>
            </a:r>
            <a:endParaRPr lang="en-US" dirty="0"/>
          </a:p>
        </p:txBody>
      </p:sp>
      <p:pic>
        <p:nvPicPr>
          <p:cNvPr id="7" name="Picture 6"/>
          <p:cNvPicPr/>
          <p:nvPr/>
        </p:nvPicPr>
        <p:blipFill>
          <a:blip r:embed="rId3"/>
          <a:stretch>
            <a:fillRect/>
          </a:stretch>
        </p:blipFill>
        <p:spPr bwMode="auto">
          <a:xfrm>
            <a:off x="1066800" y="1219200"/>
            <a:ext cx="6553200" cy="3429000"/>
          </a:xfrm>
          <a:prstGeom prst="rect">
            <a:avLst/>
          </a:prstGeom>
        </p:spPr>
      </p:pic>
    </p:spTree>
    <p:extLst>
      <p:ext uri="{BB962C8B-B14F-4D97-AF65-F5344CB8AC3E}">
        <p14:creationId xmlns:p14="http://schemas.microsoft.com/office/powerpoint/2010/main" val="382846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220788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p:txBody>
      </p:sp>
      <p:sp>
        <p:nvSpPr>
          <p:cNvPr id="5" name="TextBox 4"/>
          <p:cNvSpPr txBox="1"/>
          <p:nvPr/>
        </p:nvSpPr>
        <p:spPr>
          <a:xfrm>
            <a:off x="914400" y="1219200"/>
            <a:ext cx="6477000" cy="707886"/>
          </a:xfrm>
          <a:prstGeom prst="rect">
            <a:avLst/>
          </a:prstGeom>
          <a:noFill/>
        </p:spPr>
        <p:txBody>
          <a:bodyPr wrap="square" rtlCol="0">
            <a:spAutoFit/>
          </a:bodyPr>
          <a:lstStyle/>
          <a:p>
            <a:pPr algn="ctr"/>
            <a:r>
              <a:rPr lang="en-US" sz="2000" b="1" dirty="0" smtClean="0">
                <a:solidFill>
                  <a:schemeClr val="tx2"/>
                </a:solidFill>
                <a:latin typeface="Cambria" pitchFamily="18" charset="0"/>
              </a:rPr>
              <a:t>What do we know about </a:t>
            </a:r>
          </a:p>
          <a:p>
            <a:pPr algn="ctr"/>
            <a:r>
              <a:rPr lang="en-US" sz="2000" b="1" dirty="0" smtClean="0">
                <a:solidFill>
                  <a:schemeClr val="tx2"/>
                </a:solidFill>
                <a:latin typeface="Cambria" pitchFamily="18" charset="0"/>
              </a:rPr>
              <a:t>The Children of George and Patience</a:t>
            </a:r>
            <a:endParaRPr lang="en-US" sz="2000" b="1" dirty="0">
              <a:solidFill>
                <a:schemeClr val="tx2"/>
              </a:solidFill>
              <a:latin typeface="Cambria" pitchFamily="18" charset="0"/>
            </a:endParaRPr>
          </a:p>
        </p:txBody>
      </p:sp>
      <p:sp>
        <p:nvSpPr>
          <p:cNvPr id="2" name="TextBox 1"/>
          <p:cNvSpPr txBox="1"/>
          <p:nvPr/>
        </p:nvSpPr>
        <p:spPr>
          <a:xfrm>
            <a:off x="1333500" y="2750292"/>
            <a:ext cx="66675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Caleb 		July 17, 1816 – June 29 1902</a:t>
            </a:r>
          </a:p>
          <a:p>
            <a:pPr marL="285750" indent="-285750">
              <a:buFont typeface="Wingdings" panose="05000000000000000000" pitchFamily="2" charset="2"/>
              <a:buChar char="§"/>
            </a:pPr>
            <a:r>
              <a:rPr lang="en-US" dirty="0" smtClean="0"/>
              <a:t>Reuben	September 6, 1818	- November 7, 1875	</a:t>
            </a:r>
          </a:p>
          <a:p>
            <a:pPr marL="285750" indent="-285750">
              <a:buFont typeface="Wingdings" panose="05000000000000000000" pitchFamily="2" charset="2"/>
              <a:buChar char="§"/>
            </a:pPr>
            <a:r>
              <a:rPr lang="en-US" dirty="0" smtClean="0"/>
              <a:t>James		December 31, 1820 – November 1826</a:t>
            </a:r>
          </a:p>
          <a:p>
            <a:pPr marL="285750" indent="-285750">
              <a:buFont typeface="Wingdings" panose="05000000000000000000" pitchFamily="2" charset="2"/>
              <a:buChar char="§"/>
            </a:pPr>
            <a:r>
              <a:rPr lang="en-US" dirty="0" smtClean="0"/>
              <a:t>George W.	May 2, 1823 – June 30, 1888</a:t>
            </a:r>
          </a:p>
          <a:p>
            <a:pPr marL="285750" indent="-285750">
              <a:buFont typeface="Wingdings" panose="05000000000000000000" pitchFamily="2" charset="2"/>
              <a:buChar char="§"/>
            </a:pPr>
            <a:r>
              <a:rPr lang="en-US" dirty="0" smtClean="0"/>
              <a:t>John		November 25, 1825 – May 27, 1884</a:t>
            </a:r>
          </a:p>
          <a:p>
            <a:pPr marL="285750" indent="-285750">
              <a:buFont typeface="Wingdings" panose="05000000000000000000" pitchFamily="2" charset="2"/>
              <a:buChar char="§"/>
            </a:pPr>
            <a:r>
              <a:rPr lang="en-US" dirty="0" smtClean="0"/>
              <a:t>Thomas X	December 25, 1828 – January 1, 1907</a:t>
            </a:r>
          </a:p>
          <a:p>
            <a:pPr marL="285750" indent="-285750">
              <a:buFont typeface="Wingdings" panose="05000000000000000000" pitchFamily="2" charset="2"/>
              <a:buChar char="§"/>
            </a:pPr>
            <a:r>
              <a:rPr lang="en-US" dirty="0" smtClean="0"/>
              <a:t>Mary Ann	1832 – February 20, 1894</a:t>
            </a:r>
          </a:p>
          <a:p>
            <a:pPr marL="285750" indent="-285750">
              <a:buFont typeface="Wingdings" panose="05000000000000000000" pitchFamily="2" charset="2"/>
              <a:buChar char="§"/>
            </a:pPr>
            <a:r>
              <a:rPr lang="en-US" dirty="0" smtClean="0"/>
              <a:t>Esther 	January 10, 1836 – November 11, 1899</a:t>
            </a:r>
          </a:p>
          <a:p>
            <a:r>
              <a:rPr lang="en-US" dirty="0" smtClean="0"/>
              <a:t> </a:t>
            </a:r>
            <a:endParaRPr lang="en-US" dirty="0"/>
          </a:p>
        </p:txBody>
      </p:sp>
    </p:spTree>
    <p:extLst>
      <p:ext uri="{BB962C8B-B14F-4D97-AF65-F5344CB8AC3E}">
        <p14:creationId xmlns:p14="http://schemas.microsoft.com/office/powerpoint/2010/main" val="3195393325"/>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6" name="TextBox 5"/>
          <p:cNvSpPr txBox="1"/>
          <p:nvPr/>
        </p:nvSpPr>
        <p:spPr>
          <a:xfrm>
            <a:off x="533400" y="4648200"/>
            <a:ext cx="8077200" cy="923330"/>
          </a:xfrm>
          <a:prstGeom prst="rect">
            <a:avLst/>
          </a:prstGeom>
          <a:noFill/>
        </p:spPr>
        <p:txBody>
          <a:bodyPr wrap="square" rtlCol="0">
            <a:spAutoFit/>
          </a:bodyPr>
          <a:lstStyle/>
          <a:p>
            <a:r>
              <a:rPr lang="en-US" dirty="0" smtClean="0"/>
              <a:t>Caleb was the first born of the children of George and Patience</a:t>
            </a:r>
          </a:p>
          <a:p>
            <a:endParaRPr lang="en-US" dirty="0"/>
          </a:p>
          <a:p>
            <a:r>
              <a:rPr lang="en-US" dirty="0" smtClean="0"/>
              <a:t>He lived to be 86 years of age; the longest of all their children </a:t>
            </a:r>
            <a:endParaRPr lang="en-US" dirty="0"/>
          </a:p>
        </p:txBody>
      </p:sp>
      <p:pic>
        <p:nvPicPr>
          <p:cNvPr id="8" name="Picture 7"/>
          <p:cNvPicPr/>
          <p:nvPr/>
        </p:nvPicPr>
        <p:blipFill>
          <a:blip r:embed="rId3"/>
          <a:stretch>
            <a:fillRect/>
          </a:stretch>
        </p:blipFill>
        <p:spPr bwMode="auto">
          <a:xfrm>
            <a:off x="1828800" y="1600200"/>
            <a:ext cx="5334000" cy="2641210"/>
          </a:xfrm>
          <a:prstGeom prst="rect">
            <a:avLst/>
          </a:prstGeom>
        </p:spPr>
      </p:pic>
    </p:spTree>
    <p:extLst>
      <p:ext uri="{BB962C8B-B14F-4D97-AF65-F5344CB8AC3E}">
        <p14:creationId xmlns:p14="http://schemas.microsoft.com/office/powerpoint/2010/main" val="2712943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3544" y="4847024"/>
            <a:ext cx="5791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Caleb was Christened (Baptized)</a:t>
            </a:r>
            <a:r>
              <a:rPr lang="en-US" dirty="0"/>
              <a:t> </a:t>
            </a:r>
            <a:r>
              <a:rPr lang="en-US" dirty="0" smtClean="0"/>
              <a:t>into the </a:t>
            </a:r>
            <a:r>
              <a:rPr lang="en-US" u="sng" dirty="0" smtClean="0"/>
              <a:t>Wesleyan Methodist Church</a:t>
            </a:r>
            <a:r>
              <a:rPr lang="en-US" dirty="0" smtClean="0"/>
              <a:t> at 3 ½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Caleb married </a:t>
            </a:r>
            <a:r>
              <a:rPr lang="en-US" dirty="0"/>
              <a:t>Mary </a:t>
            </a:r>
            <a:r>
              <a:rPr lang="en-US" dirty="0" err="1"/>
              <a:t>Calentt</a:t>
            </a:r>
            <a:r>
              <a:rPr lang="en-US" dirty="0"/>
              <a:t> on 31 October 1835.  He would have been 19 years old.   Mary was </a:t>
            </a:r>
            <a:r>
              <a:rPr lang="en-US" dirty="0" smtClean="0"/>
              <a:t>20.  They had 5 children together</a:t>
            </a:r>
          </a:p>
          <a:p>
            <a:pPr marL="285750" indent="-285750">
              <a:buFont typeface="Arial" panose="020B0604020202020204" pitchFamily="34" charset="0"/>
              <a:buChar char="•"/>
            </a:pP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pic>
        <p:nvPicPr>
          <p:cNvPr id="4" name="Picture 3"/>
          <p:cNvPicPr/>
          <p:nvPr/>
        </p:nvPicPr>
        <p:blipFill>
          <a:blip r:embed="rId3"/>
          <a:stretch>
            <a:fillRect/>
          </a:stretch>
        </p:blipFill>
        <p:spPr bwMode="auto">
          <a:xfrm>
            <a:off x="1219200" y="1752600"/>
            <a:ext cx="6248400" cy="2590800"/>
          </a:xfrm>
          <a:prstGeom prst="rect">
            <a:avLst/>
          </a:prstGeom>
        </p:spPr>
      </p:pic>
    </p:spTree>
    <p:extLst>
      <p:ext uri="{BB962C8B-B14F-4D97-AF65-F5344CB8AC3E}">
        <p14:creationId xmlns:p14="http://schemas.microsoft.com/office/powerpoint/2010/main" val="2771747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76400"/>
            <a:ext cx="6324600" cy="535531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Their first child, James, was Christened on October 10, 1836 James died just one year later (cause not yet known)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2</a:t>
            </a:r>
            <a:r>
              <a:rPr lang="en-US" baseline="30000" dirty="0" smtClean="0"/>
              <a:t>nd</a:t>
            </a:r>
            <a:r>
              <a:rPr lang="en-US" dirty="0" smtClean="0"/>
              <a:t> child, Elizabeth, was born September 4, 1837.  Elizabeth married William Hawkins in 1863 and they had </a:t>
            </a:r>
          </a:p>
          <a:p>
            <a:pPr marL="285750" indent="-285750">
              <a:buFont typeface="Arial" panose="020B0604020202020204" pitchFamily="34" charset="0"/>
              <a:buChar char="•"/>
            </a:pPr>
            <a:r>
              <a:rPr lang="en-US" b="1" dirty="0" smtClean="0"/>
              <a:t>3 children </a:t>
            </a:r>
            <a:r>
              <a:rPr lang="en-US" dirty="0" smtClean="0"/>
              <a:t>together.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third child was a son named George born on March </a:t>
            </a:r>
            <a:r>
              <a:rPr lang="en-US" dirty="0"/>
              <a:t>20, 1844 in Dunstable</a:t>
            </a:r>
            <a:r>
              <a:rPr lang="en-US" dirty="0" smtClean="0"/>
              <a:t>.  He married Elizabeth Barrett and they had </a:t>
            </a:r>
            <a:r>
              <a:rPr lang="en-US" b="1" dirty="0" smtClean="0"/>
              <a:t>3 children </a:t>
            </a:r>
            <a:r>
              <a:rPr lang="en-US" dirty="0" smtClean="0"/>
              <a:t>together.  He died young at the age of 46.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fourth child born June 7, 1847 was also a boy they named Thomas.  He married Alice Lovegrove and they had </a:t>
            </a:r>
            <a:r>
              <a:rPr lang="en-US" b="1" dirty="0" smtClean="0"/>
              <a:t>2 children </a:t>
            </a:r>
            <a:r>
              <a:rPr lang="en-US" dirty="0" smtClean="0"/>
              <a:t>together.  Both of their boys were killed in WWI within one week of each other.  Thomas died at age 57.</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spTree>
    <p:extLst>
      <p:ext uri="{BB962C8B-B14F-4D97-AF65-F5344CB8AC3E}">
        <p14:creationId xmlns:p14="http://schemas.microsoft.com/office/powerpoint/2010/main" val="31904771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76400"/>
            <a:ext cx="632460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They had a fifth child who they named Henry born in 1853.  He married an Amelia but they had </a:t>
            </a:r>
            <a:r>
              <a:rPr lang="en-US" b="1" dirty="0"/>
              <a:t>no children</a:t>
            </a:r>
            <a:r>
              <a:rPr lang="en-US" dirty="0" smtClean="0"/>
              <a:t>.</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Caleb’s </a:t>
            </a:r>
            <a:r>
              <a:rPr lang="en-US" dirty="0"/>
              <a:t>wife </a:t>
            </a:r>
            <a:r>
              <a:rPr lang="en-US" dirty="0" smtClean="0"/>
              <a:t>Mary </a:t>
            </a:r>
            <a:r>
              <a:rPr lang="en-US" dirty="0"/>
              <a:t>died October 14, 1866 in </a:t>
            </a:r>
            <a:r>
              <a:rPr lang="en-US" dirty="0" err="1"/>
              <a:t>Edlesborough</a:t>
            </a:r>
            <a:r>
              <a:rPr lang="en-US" dirty="0"/>
              <a:t> from Atrophy at age 49</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Caleb married Caroline </a:t>
            </a:r>
            <a:r>
              <a:rPr lang="en-US" dirty="0" err="1"/>
              <a:t>Culpin</a:t>
            </a:r>
            <a:r>
              <a:rPr lang="en-US" dirty="0"/>
              <a:t> on 22 June 1867.</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Caleb in the 1871 Census is farming 200 acres with 8 men and 8 boys at the “East End” of  Eaton Bray.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1881 Caleb now is in </a:t>
            </a:r>
            <a:r>
              <a:rPr lang="en-US" dirty="0" err="1" smtClean="0"/>
              <a:t>Barholm</a:t>
            </a:r>
            <a:r>
              <a:rPr lang="en-US" dirty="0" smtClean="0"/>
              <a:t> (80 miles from Eaton Bray) and working as a Bailiff on another farm. (He was living here earning 24s per week or 62£ per year ) when Thomas X visits him while on his mission).</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spTree>
    <p:extLst>
      <p:ext uri="{BB962C8B-B14F-4D97-AF65-F5344CB8AC3E}">
        <p14:creationId xmlns:p14="http://schemas.microsoft.com/office/powerpoint/2010/main" val="645946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828801"/>
            <a:ext cx="7239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Article from the Leighton Buzzard Observer November 18, 1873</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pic>
        <p:nvPicPr>
          <p:cNvPr id="4" name="Picture 3"/>
          <p:cNvPicPr/>
          <p:nvPr/>
        </p:nvPicPr>
        <p:blipFill>
          <a:blip r:embed="rId3"/>
          <a:stretch>
            <a:fillRect/>
          </a:stretch>
        </p:blipFill>
        <p:spPr bwMode="auto">
          <a:xfrm>
            <a:off x="1752600" y="2362200"/>
            <a:ext cx="5334000" cy="4267200"/>
          </a:xfrm>
          <a:prstGeom prst="rect">
            <a:avLst/>
          </a:prstGeom>
        </p:spPr>
      </p:pic>
    </p:spTree>
    <p:extLst>
      <p:ext uri="{BB962C8B-B14F-4D97-AF65-F5344CB8AC3E}">
        <p14:creationId xmlns:p14="http://schemas.microsoft.com/office/powerpoint/2010/main" val="4043494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76400"/>
            <a:ext cx="6324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Caleb is back home in Eaton Bray living on Moor End in 1901 at the age of 84.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Caleb </a:t>
            </a:r>
            <a:r>
              <a:rPr lang="en-US" dirty="0"/>
              <a:t>died </a:t>
            </a:r>
            <a:r>
              <a:rPr lang="en-US" dirty="0" smtClean="0"/>
              <a:t>on </a:t>
            </a:r>
            <a:r>
              <a:rPr lang="en-US" dirty="0"/>
              <a:t>June 29, 1902 at the age of 85 years.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He lived and worked farthest away from Eaton Bray  than any of the other England dwelling siblings! </a:t>
            </a: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spTree>
    <p:extLst>
      <p:ext uri="{BB962C8B-B14F-4D97-AF65-F5344CB8AC3E}">
        <p14:creationId xmlns:p14="http://schemas.microsoft.com/office/powerpoint/2010/main" val="3728259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220788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p:txBody>
      </p:sp>
      <p:sp>
        <p:nvSpPr>
          <p:cNvPr id="5" name="TextBox 4"/>
          <p:cNvSpPr txBox="1"/>
          <p:nvPr/>
        </p:nvSpPr>
        <p:spPr>
          <a:xfrm>
            <a:off x="914400" y="1219200"/>
            <a:ext cx="6477000" cy="707886"/>
          </a:xfrm>
          <a:prstGeom prst="rect">
            <a:avLst/>
          </a:prstGeom>
          <a:noFill/>
        </p:spPr>
        <p:txBody>
          <a:bodyPr wrap="square" rtlCol="0">
            <a:spAutoFit/>
          </a:bodyPr>
          <a:lstStyle/>
          <a:p>
            <a:pPr algn="ctr"/>
            <a:r>
              <a:rPr lang="en-US" sz="2000" b="1" dirty="0" smtClean="0">
                <a:solidFill>
                  <a:schemeClr val="tx2"/>
                </a:solidFill>
                <a:latin typeface="Cambria" pitchFamily="18" charset="0"/>
              </a:rPr>
              <a:t>We will focus only on the </a:t>
            </a:r>
            <a:r>
              <a:rPr lang="en-US" sz="2000" b="1" u="sng" dirty="0" smtClean="0">
                <a:solidFill>
                  <a:schemeClr val="tx2"/>
                </a:solidFill>
                <a:latin typeface="Cambria" pitchFamily="18" charset="0"/>
              </a:rPr>
              <a:t>Eight </a:t>
            </a:r>
            <a:r>
              <a:rPr lang="en-US" sz="2000" b="1" dirty="0" smtClean="0">
                <a:solidFill>
                  <a:schemeClr val="tx2"/>
                </a:solidFill>
                <a:latin typeface="Cambria" pitchFamily="18" charset="0"/>
              </a:rPr>
              <a:t>well documented Children of George and Patience</a:t>
            </a:r>
            <a:endParaRPr lang="en-US" sz="2000" b="1" dirty="0">
              <a:solidFill>
                <a:schemeClr val="tx2"/>
              </a:solidFill>
              <a:latin typeface="Cambria" pitchFamily="18" charset="0"/>
            </a:endParaRPr>
          </a:p>
        </p:txBody>
      </p:sp>
      <p:sp>
        <p:nvSpPr>
          <p:cNvPr id="2" name="TextBox 1"/>
          <p:cNvSpPr txBox="1"/>
          <p:nvPr/>
        </p:nvSpPr>
        <p:spPr>
          <a:xfrm>
            <a:off x="1219200" y="2715715"/>
            <a:ext cx="6477000"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I will focus on the 8 children we are sure of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I will not spend much time at all on Thomas X or George W. except in the context of the “other” children.</a:t>
            </a:r>
          </a:p>
          <a:p>
            <a:r>
              <a:rPr lang="en-US" dirty="0" smtClean="0"/>
              <a:t> </a:t>
            </a:r>
            <a:endParaRPr 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676400"/>
            <a:ext cx="685800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Caleb had a total of 5 children, all from his first wife , Mary </a:t>
            </a:r>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James 1836 -1837</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Elizabeth 1837  Married Wm Hawkins and had </a:t>
            </a:r>
            <a:r>
              <a:rPr lang="en-US" b="1" dirty="0" smtClean="0"/>
              <a:t>3 children</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George 1842  Married Elizabeth Barrett and had </a:t>
            </a:r>
            <a:r>
              <a:rPr lang="en-US" b="1" dirty="0" smtClean="0"/>
              <a:t>3 children</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Thomas 1848   Married Alice Lovegrove and had </a:t>
            </a:r>
            <a:r>
              <a:rPr lang="en-US" b="1" dirty="0" smtClean="0"/>
              <a:t>2 boys </a:t>
            </a:r>
            <a:r>
              <a:rPr lang="en-US" dirty="0" smtClean="0"/>
              <a:t>who died in WWI</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Harry 1853  Married Amelia ? But did not have children</a:t>
            </a:r>
            <a:endParaRPr lang="en-US" dirty="0"/>
          </a:p>
        </p:txBody>
      </p:sp>
      <p:sp>
        <p:nvSpPr>
          <p:cNvPr id="3" name="TextBox 2"/>
          <p:cNvSpPr txBox="1"/>
          <p:nvPr/>
        </p:nvSpPr>
        <p:spPr>
          <a:xfrm flipH="1">
            <a:off x="2286000" y="990600"/>
            <a:ext cx="3320469" cy="461665"/>
          </a:xfrm>
          <a:prstGeom prst="rect">
            <a:avLst/>
          </a:prstGeom>
          <a:noFill/>
        </p:spPr>
        <p:txBody>
          <a:bodyPr wrap="square" rtlCol="0">
            <a:spAutoFit/>
          </a:bodyPr>
          <a:lstStyle/>
          <a:p>
            <a:r>
              <a:rPr lang="en-US" sz="2400" b="1" dirty="0" smtClean="0">
                <a:solidFill>
                  <a:schemeClr val="tx2"/>
                </a:solidFill>
                <a:latin typeface="Cambria" pitchFamily="18" charset="0"/>
              </a:rPr>
              <a:t>Caleb  1816 - 1902</a:t>
            </a:r>
            <a:endParaRPr lang="en-US" sz="2400" dirty="0"/>
          </a:p>
        </p:txBody>
      </p:sp>
    </p:spTree>
    <p:extLst>
      <p:ext uri="{BB962C8B-B14F-4D97-AF65-F5344CB8AC3E}">
        <p14:creationId xmlns:p14="http://schemas.microsoft.com/office/powerpoint/2010/main" val="3016495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6" name="TextBox 5"/>
          <p:cNvSpPr txBox="1"/>
          <p:nvPr/>
        </p:nvSpPr>
        <p:spPr>
          <a:xfrm>
            <a:off x="990600" y="4857928"/>
            <a:ext cx="7315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is the second born of the children of George and Patience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He died at age 57 having never lived more than 5 miles from his place of birth in Eaton Bray</a:t>
            </a:r>
            <a:endParaRPr lang="en-US" dirty="0"/>
          </a:p>
        </p:txBody>
      </p:sp>
      <p:pic>
        <p:nvPicPr>
          <p:cNvPr id="5" name="Picture 4"/>
          <p:cNvPicPr/>
          <p:nvPr/>
        </p:nvPicPr>
        <p:blipFill>
          <a:blip r:embed="rId3"/>
          <a:stretch>
            <a:fillRect/>
          </a:stretch>
        </p:blipFill>
        <p:spPr bwMode="auto">
          <a:xfrm>
            <a:off x="1752600" y="1516797"/>
            <a:ext cx="5638800" cy="2674203"/>
          </a:xfrm>
          <a:prstGeom prst="rect">
            <a:avLst/>
          </a:prstGeom>
        </p:spPr>
      </p:pic>
    </p:spTree>
    <p:extLst>
      <p:ext uri="{BB962C8B-B14F-4D97-AF65-F5344CB8AC3E}">
        <p14:creationId xmlns:p14="http://schemas.microsoft.com/office/powerpoint/2010/main" val="17796831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p:nvPr/>
        </p:nvPicPr>
        <p:blipFill>
          <a:blip r:embed="rId3"/>
          <a:stretch>
            <a:fillRect/>
          </a:stretch>
        </p:blipFill>
        <p:spPr bwMode="auto">
          <a:xfrm>
            <a:off x="1214437" y="2821126"/>
            <a:ext cx="6253163" cy="3581400"/>
          </a:xfrm>
          <a:prstGeom prst="rect">
            <a:avLst/>
          </a:prstGeom>
        </p:spPr>
      </p:pic>
      <p:sp>
        <p:nvSpPr>
          <p:cNvPr id="2" name="TextBox 1"/>
          <p:cNvSpPr txBox="1"/>
          <p:nvPr/>
        </p:nvSpPr>
        <p:spPr>
          <a:xfrm>
            <a:off x="1524000" y="1676400"/>
            <a:ext cx="58674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was christened on February 6, 1826 along with his three younger brothers: James. George and John in the Wesleyan Methodist Church</a:t>
            </a:r>
            <a:endParaRPr lang="en-US" dirty="0"/>
          </a:p>
        </p:txBody>
      </p:sp>
    </p:spTree>
    <p:extLst>
      <p:ext uri="{BB962C8B-B14F-4D97-AF65-F5344CB8AC3E}">
        <p14:creationId xmlns:p14="http://schemas.microsoft.com/office/powerpoint/2010/main" val="3171987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524000" y="1676400"/>
            <a:ext cx="58674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Reuben and </a:t>
            </a:r>
            <a:r>
              <a:rPr lang="en-US" dirty="0" smtClean="0"/>
              <a:t>Betsy </a:t>
            </a:r>
            <a:r>
              <a:rPr lang="en-US" dirty="0" err="1" smtClean="0"/>
              <a:t>Duncomb</a:t>
            </a:r>
            <a:r>
              <a:rPr lang="en-US" dirty="0" smtClean="0"/>
              <a:t> were </a:t>
            </a:r>
            <a:r>
              <a:rPr lang="en-US" dirty="0"/>
              <a:t>married in Eaton Bray on August 25, 1839. She would have just turned 23 and Reuben was 20 years old</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1841 Reuben </a:t>
            </a:r>
            <a:r>
              <a:rPr lang="en-US" dirty="0"/>
              <a:t>is living just one </a:t>
            </a:r>
            <a:r>
              <a:rPr lang="en-US" dirty="0" smtClean="0"/>
              <a:t>house </a:t>
            </a:r>
            <a:r>
              <a:rPr lang="en-US" dirty="0"/>
              <a:t>away from his grandparents (George Smith’s father, Edward Smith and his mother, Ann Burrows).  Edward is still an Ag Lab at age </a:t>
            </a:r>
            <a:r>
              <a:rPr lang="en-US" dirty="0" smtClean="0"/>
              <a:t>77).  Edward died in 1947, Ann in 1849.</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Their first child, </a:t>
            </a:r>
            <a:r>
              <a:rPr lang="en-US" dirty="0" err="1" smtClean="0"/>
              <a:t>Jabez</a:t>
            </a:r>
            <a:r>
              <a:rPr lang="en-US" dirty="0" smtClean="0"/>
              <a:t> </a:t>
            </a:r>
            <a:r>
              <a:rPr lang="en-US" dirty="0"/>
              <a:t>was born November 18, </a:t>
            </a:r>
            <a:r>
              <a:rPr lang="en-US" dirty="0" smtClean="0"/>
              <a:t>1839 but he died just 9 months later.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Betsy  died </a:t>
            </a:r>
            <a:r>
              <a:rPr lang="en-US" dirty="0"/>
              <a:t>of “Consumption” </a:t>
            </a:r>
            <a:r>
              <a:rPr lang="en-US" dirty="0" smtClean="0"/>
              <a:t>(Tuberculosis ) on </a:t>
            </a:r>
            <a:r>
              <a:rPr lang="en-US" dirty="0"/>
              <a:t>May 20, 1842 </a:t>
            </a:r>
            <a:r>
              <a:rPr lang="en-US" dirty="0" smtClean="0"/>
              <a:t>after being married for less than 3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96231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371600" y="1676400"/>
            <a:ext cx="6324600"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married Harriet Cook on </a:t>
            </a:r>
            <a:r>
              <a:rPr lang="en-US" dirty="0"/>
              <a:t>20 November </a:t>
            </a:r>
            <a:r>
              <a:rPr lang="en-US" dirty="0" smtClean="0"/>
              <a:t>1843.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By the 1851 Census they have four </a:t>
            </a:r>
            <a:r>
              <a:rPr lang="en-US" dirty="0"/>
              <a:t>daughters Ruth (7), Betsy (5), Caroline (3), and Sarah (1)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Ruth  was born in 1844 and married </a:t>
            </a:r>
            <a:r>
              <a:rPr lang="en-US" dirty="0"/>
              <a:t>William Tripp Fox on October 9, 1877 and they had </a:t>
            </a:r>
            <a:r>
              <a:rPr lang="en-US" b="1" dirty="0" smtClean="0"/>
              <a:t>4 </a:t>
            </a:r>
            <a:r>
              <a:rPr lang="en-US" b="1" dirty="0"/>
              <a:t>children</a:t>
            </a:r>
            <a:r>
              <a:rPr lang="en-US" dirty="0"/>
              <a:t>. She died April 20, 1924 at the age of 78 years.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Their second daughter, Betsy was born in 1846 and is single in 1881 at age 35 but that is where the trail ran cold.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third daughter, Caroline, was </a:t>
            </a:r>
            <a:r>
              <a:rPr lang="en-US" dirty="0"/>
              <a:t>born on December 27, 1847 in Eaton </a:t>
            </a:r>
            <a:r>
              <a:rPr lang="en-US" dirty="0" smtClean="0"/>
              <a:t>Bray. She </a:t>
            </a:r>
            <a:r>
              <a:rPr lang="en-US" dirty="0"/>
              <a:t>died in December of 1864 at the age of </a:t>
            </a:r>
            <a:r>
              <a:rPr lang="en-US" dirty="0" smtClean="0"/>
              <a:t>16.</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42308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371600" y="1676400"/>
            <a:ext cx="6324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fourth daughter Sarah was </a:t>
            </a:r>
            <a:r>
              <a:rPr lang="en-US" dirty="0"/>
              <a:t>born on November 23, </a:t>
            </a:r>
            <a:r>
              <a:rPr lang="en-US" dirty="0" smtClean="0"/>
              <a:t>1849 in Eaton Bray.  Sarah </a:t>
            </a:r>
            <a:r>
              <a:rPr lang="en-US" dirty="0"/>
              <a:t>had a daughter out of wedlock when she was 25 years old.  Her name is Maud </a:t>
            </a:r>
            <a:r>
              <a:rPr lang="en-US" dirty="0" smtClean="0"/>
              <a:t>Smith, born </a:t>
            </a:r>
            <a:r>
              <a:rPr lang="en-US" dirty="0"/>
              <a:t>on August 11, </a:t>
            </a:r>
            <a:r>
              <a:rPr lang="en-US" dirty="0" smtClean="0"/>
              <a:t>1875.  She lived with her Great Aunts, Mary Ann and Esther for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Sarah later </a:t>
            </a:r>
            <a:r>
              <a:rPr lang="en-US" dirty="0"/>
              <a:t>married Charles Allison at age 34.  Sarah died September 29, 1925 </a:t>
            </a:r>
            <a:r>
              <a:rPr lang="en-US" dirty="0" smtClean="0"/>
              <a:t>having only </a:t>
            </a:r>
            <a:r>
              <a:rPr lang="en-US" b="1" dirty="0" smtClean="0"/>
              <a:t>1 child</a:t>
            </a:r>
            <a:r>
              <a:rPr lang="en-US" dirty="0" smtClean="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50509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371600" y="1676400"/>
            <a:ext cx="5867400"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1846 Reuben and his brother, George, are arrested for rioting and assaulting a Police Constable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They are sentenced and serve 30 days hard labor (July 1846)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We get an excellent description of Reuben from his Gaol Record!</a:t>
            </a:r>
            <a:endParaRPr lang="en-US" dirty="0"/>
          </a:p>
        </p:txBody>
      </p:sp>
    </p:spTree>
    <p:extLst>
      <p:ext uri="{BB962C8B-B14F-4D97-AF65-F5344CB8AC3E}">
        <p14:creationId xmlns:p14="http://schemas.microsoft.com/office/powerpoint/2010/main" val="981355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5" name="Picture 4"/>
          <p:cNvPicPr/>
          <p:nvPr/>
        </p:nvPicPr>
        <p:blipFill>
          <a:blip r:embed="rId3"/>
          <a:stretch>
            <a:fillRect/>
          </a:stretch>
        </p:blipFill>
        <p:spPr bwMode="auto">
          <a:xfrm>
            <a:off x="2065204" y="1622601"/>
            <a:ext cx="4876800" cy="4968240"/>
          </a:xfrm>
          <a:prstGeom prst="rect">
            <a:avLst/>
          </a:prstGeom>
        </p:spPr>
      </p:pic>
    </p:spTree>
    <p:extLst>
      <p:ext uri="{BB962C8B-B14F-4D97-AF65-F5344CB8AC3E}">
        <p14:creationId xmlns:p14="http://schemas.microsoft.com/office/powerpoint/2010/main" val="736212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705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and Harriet finally have a son, Job, on November 13, 1851.  Unfortunately he died on December 28, 1861 at age 11.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Another daughter, Mary Ann, is born on </a:t>
            </a:r>
            <a:r>
              <a:rPr lang="en-US" dirty="0"/>
              <a:t>December 4, 1853</a:t>
            </a:r>
            <a:r>
              <a:rPr lang="en-US" dirty="0" smtClean="0"/>
              <a:t>.  We last see her at age 17, single and living at home.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Another son, George, is born </a:t>
            </a:r>
            <a:r>
              <a:rPr lang="en-US" dirty="0"/>
              <a:t>April 4, </a:t>
            </a:r>
            <a:r>
              <a:rPr lang="en-US" dirty="0" smtClean="0"/>
              <a:t>1856.  He marries Eliza Green and they have </a:t>
            </a:r>
            <a:r>
              <a:rPr lang="en-US" b="1" dirty="0" smtClean="0"/>
              <a:t>9 children </a:t>
            </a:r>
            <a:r>
              <a:rPr lang="en-US" dirty="0" smtClean="0"/>
              <a:t>together.  George died about 1890.</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 Reuben’s second wife, Harriet died on March </a:t>
            </a:r>
            <a:r>
              <a:rPr lang="en-US" dirty="0"/>
              <a:t>16, 1859 at home </a:t>
            </a:r>
            <a:r>
              <a:rPr lang="en-US" dirty="0" smtClean="0"/>
              <a:t>in </a:t>
            </a:r>
            <a:r>
              <a:rPr lang="en-US" dirty="0"/>
              <a:t>Dunstable of Typhoid Fever. </a:t>
            </a:r>
            <a:r>
              <a:rPr lang="en-US" dirty="0" smtClean="0"/>
              <a:t>  She </a:t>
            </a:r>
            <a:r>
              <a:rPr lang="en-US" dirty="0"/>
              <a:t>was only 41 years old.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304483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married  </a:t>
            </a:r>
            <a:r>
              <a:rPr lang="en-US" dirty="0"/>
              <a:t>Ann </a:t>
            </a:r>
            <a:r>
              <a:rPr lang="en-US" dirty="0" err="1"/>
              <a:t>Lambdon</a:t>
            </a:r>
            <a:r>
              <a:rPr lang="en-US" dirty="0"/>
              <a:t> on February 6, </a:t>
            </a:r>
            <a:r>
              <a:rPr lang="en-US" dirty="0" smtClean="0"/>
              <a:t>1860 in </a:t>
            </a:r>
            <a:r>
              <a:rPr lang="en-US" dirty="0" err="1" smtClean="0"/>
              <a:t>Luton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first child, a son James </a:t>
            </a:r>
            <a:r>
              <a:rPr lang="en-US" dirty="0"/>
              <a:t>William </a:t>
            </a:r>
            <a:r>
              <a:rPr lang="en-US" dirty="0" smtClean="0"/>
              <a:t>is born June </a:t>
            </a:r>
            <a:r>
              <a:rPr lang="en-US" dirty="0"/>
              <a:t>26, </a:t>
            </a:r>
            <a:r>
              <a:rPr lang="en-US" dirty="0" smtClean="0"/>
              <a:t>1860.  </a:t>
            </a:r>
            <a:r>
              <a:rPr lang="en-US" dirty="0"/>
              <a:t>James </a:t>
            </a:r>
            <a:r>
              <a:rPr lang="en-US" dirty="0" smtClean="0"/>
              <a:t> married an </a:t>
            </a:r>
            <a:r>
              <a:rPr lang="en-US" dirty="0"/>
              <a:t>Elizabeth Smith (probably not her maiden name) about 1893 and they had </a:t>
            </a:r>
            <a:r>
              <a:rPr lang="en-US" b="1" dirty="0" smtClean="0"/>
              <a:t>3 </a:t>
            </a:r>
            <a:r>
              <a:rPr lang="en-US" b="1" dirty="0"/>
              <a:t>children </a:t>
            </a:r>
            <a:r>
              <a:rPr lang="en-US" dirty="0"/>
              <a:t>together</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second child, Anne </a:t>
            </a:r>
            <a:r>
              <a:rPr lang="en-US" dirty="0"/>
              <a:t>Maria </a:t>
            </a:r>
            <a:r>
              <a:rPr lang="en-US" dirty="0" smtClean="0"/>
              <a:t>was born June </a:t>
            </a:r>
            <a:r>
              <a:rPr lang="en-US" dirty="0"/>
              <a:t>23, 1862. </a:t>
            </a:r>
            <a:r>
              <a:rPr lang="en-US" dirty="0" smtClean="0"/>
              <a:t> She married </a:t>
            </a:r>
            <a:r>
              <a:rPr lang="en-US" dirty="0"/>
              <a:t>Harry George Powell </a:t>
            </a:r>
            <a:r>
              <a:rPr lang="en-US" dirty="0" smtClean="0"/>
              <a:t>and they have </a:t>
            </a:r>
            <a:r>
              <a:rPr lang="en-US" b="1" dirty="0" smtClean="0"/>
              <a:t>2 children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third child, Harriet was </a:t>
            </a:r>
            <a:r>
              <a:rPr lang="en-US" dirty="0"/>
              <a:t>born April 7, 1865. </a:t>
            </a:r>
            <a:r>
              <a:rPr lang="en-US" dirty="0" smtClean="0"/>
              <a:t> Harriet </a:t>
            </a:r>
            <a:r>
              <a:rPr lang="en-US" dirty="0"/>
              <a:t>never married and died on January 21, 1945 at the age of 79 years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son Thomas was born </a:t>
            </a:r>
            <a:r>
              <a:rPr lang="en-US" dirty="0"/>
              <a:t>March 23, </a:t>
            </a:r>
            <a:r>
              <a:rPr lang="en-US" dirty="0" smtClean="0"/>
              <a:t>1867 but </a:t>
            </a:r>
            <a:r>
              <a:rPr lang="en-US" dirty="0"/>
              <a:t>died two days later on March 25, 1867.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437318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0" y="220788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Times New Roman" pitchFamily="18" charset="0"/>
              <a:cs typeface="Times New Roman" pitchFamily="18" charset="0"/>
            </a:endParaRPr>
          </a:p>
        </p:txBody>
      </p:sp>
      <p:sp>
        <p:nvSpPr>
          <p:cNvPr id="5" name="TextBox 4"/>
          <p:cNvSpPr txBox="1"/>
          <p:nvPr/>
        </p:nvSpPr>
        <p:spPr>
          <a:xfrm>
            <a:off x="914400" y="1219200"/>
            <a:ext cx="6477000" cy="400110"/>
          </a:xfrm>
          <a:prstGeom prst="rect">
            <a:avLst/>
          </a:prstGeom>
          <a:noFill/>
        </p:spPr>
        <p:txBody>
          <a:bodyPr wrap="square" rtlCol="0">
            <a:spAutoFit/>
          </a:bodyPr>
          <a:lstStyle/>
          <a:p>
            <a:pPr algn="ctr"/>
            <a:r>
              <a:rPr lang="en-US" sz="2000" b="1" dirty="0" smtClean="0">
                <a:solidFill>
                  <a:schemeClr val="tx2"/>
                </a:solidFill>
                <a:latin typeface="Cambria" pitchFamily="18" charset="0"/>
              </a:rPr>
              <a:t>The Children of George and Patience</a:t>
            </a:r>
            <a:endParaRPr lang="en-US" sz="2000" b="1" dirty="0">
              <a:solidFill>
                <a:schemeClr val="tx2"/>
              </a:solidFill>
              <a:latin typeface="Cambria" pitchFamily="18" charset="0"/>
            </a:endParaRPr>
          </a:p>
        </p:txBody>
      </p:sp>
      <p:sp>
        <p:nvSpPr>
          <p:cNvPr id="2" name="TextBox 1"/>
          <p:cNvSpPr txBox="1"/>
          <p:nvPr/>
        </p:nvSpPr>
        <p:spPr>
          <a:xfrm>
            <a:off x="1333500" y="2750292"/>
            <a:ext cx="6667500" cy="258532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Caleb 		July 17, 1816 – June 29 1902</a:t>
            </a:r>
          </a:p>
          <a:p>
            <a:pPr marL="285750" indent="-285750">
              <a:buFont typeface="Wingdings" panose="05000000000000000000" pitchFamily="2" charset="2"/>
              <a:buChar char="§"/>
            </a:pPr>
            <a:r>
              <a:rPr lang="en-US" dirty="0" smtClean="0"/>
              <a:t>Reuben	September 6, 1818	- November 7, 1875	</a:t>
            </a:r>
          </a:p>
          <a:p>
            <a:pPr marL="285750" indent="-285750">
              <a:buFont typeface="Wingdings" panose="05000000000000000000" pitchFamily="2" charset="2"/>
              <a:buChar char="§"/>
            </a:pPr>
            <a:r>
              <a:rPr lang="en-US" dirty="0" smtClean="0"/>
              <a:t>James		December 31, 1820 – November 1826</a:t>
            </a:r>
          </a:p>
          <a:p>
            <a:pPr marL="285750" indent="-285750">
              <a:buFont typeface="Wingdings" panose="05000000000000000000" pitchFamily="2" charset="2"/>
              <a:buChar char="§"/>
            </a:pPr>
            <a:r>
              <a:rPr lang="en-US" dirty="0" smtClean="0"/>
              <a:t>George W.	May 2, 1823 – June 30, 1888</a:t>
            </a:r>
          </a:p>
          <a:p>
            <a:pPr marL="285750" indent="-285750">
              <a:buFont typeface="Wingdings" panose="05000000000000000000" pitchFamily="2" charset="2"/>
              <a:buChar char="§"/>
            </a:pPr>
            <a:r>
              <a:rPr lang="en-US" dirty="0" smtClean="0"/>
              <a:t>John		November 25, 1825 – May 27, 1884</a:t>
            </a:r>
          </a:p>
          <a:p>
            <a:pPr marL="285750" indent="-285750">
              <a:buFont typeface="Wingdings" panose="05000000000000000000" pitchFamily="2" charset="2"/>
              <a:buChar char="§"/>
            </a:pPr>
            <a:r>
              <a:rPr lang="en-US" dirty="0" smtClean="0"/>
              <a:t>Thomas X	December 25, 1828 – January 1, 1907</a:t>
            </a:r>
          </a:p>
          <a:p>
            <a:pPr marL="285750" indent="-285750">
              <a:buFont typeface="Wingdings" panose="05000000000000000000" pitchFamily="2" charset="2"/>
              <a:buChar char="§"/>
            </a:pPr>
            <a:r>
              <a:rPr lang="en-US" dirty="0" smtClean="0"/>
              <a:t>Mary Ann	1832 – February 20, 1894</a:t>
            </a:r>
          </a:p>
          <a:p>
            <a:pPr marL="285750" indent="-285750">
              <a:buFont typeface="Wingdings" panose="05000000000000000000" pitchFamily="2" charset="2"/>
              <a:buChar char="§"/>
            </a:pPr>
            <a:r>
              <a:rPr lang="en-US" dirty="0" smtClean="0"/>
              <a:t>Esther 	January 10, 1836 – November 11, 1899</a:t>
            </a:r>
          </a:p>
          <a:p>
            <a:r>
              <a:rPr lang="en-US" dirty="0" smtClean="0"/>
              <a:t> </a:t>
            </a:r>
            <a:endParaRPr lang="en-US" dirty="0"/>
          </a:p>
        </p:txBody>
      </p:sp>
    </p:spTree>
    <p:extLst>
      <p:ext uri="{BB962C8B-B14F-4D97-AF65-F5344CB8AC3E}">
        <p14:creationId xmlns:p14="http://schemas.microsoft.com/office/powerpoint/2010/main" val="2140014436"/>
      </p:ext>
    </p:extLst>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Charlotte was born July 3, 1868 Dunstable.  She married Robert Bruno </a:t>
            </a:r>
            <a:r>
              <a:rPr lang="en-US" dirty="0" err="1"/>
              <a:t>Kurth</a:t>
            </a:r>
            <a:r>
              <a:rPr lang="en-US" dirty="0"/>
              <a:t> on November 23, 1911 at the age of 43.  She did not have any children.  Charlotte died in September of 1944 at the age of 76 years.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 daughter, Jane </a:t>
            </a:r>
            <a:r>
              <a:rPr lang="en-US" dirty="0"/>
              <a:t>was born on January 12, 1871 at home on high Street West in Dunstable.  Unfortunately Jane died about two years later on March 21, 1873 of Pneumonia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a:t>
            </a:r>
            <a:r>
              <a:rPr lang="en-US" dirty="0" smtClean="0"/>
              <a:t>Their last child, Harry </a:t>
            </a:r>
            <a:r>
              <a:rPr lang="en-US" dirty="0"/>
              <a:t>was born on September 13, 1873 in </a:t>
            </a:r>
            <a:r>
              <a:rPr lang="en-US" dirty="0" smtClean="0"/>
              <a:t>Dunstable. </a:t>
            </a:r>
            <a:r>
              <a:rPr lang="en-US" dirty="0"/>
              <a:t>Harry married Florence Annie </a:t>
            </a:r>
            <a:r>
              <a:rPr lang="en-US" dirty="0" err="1"/>
              <a:t>Kukins</a:t>
            </a:r>
            <a:r>
              <a:rPr lang="en-US" dirty="0"/>
              <a:t> in October of 1998 at the age of 25.  Florence was 22 years of age.  As far as we can tell they had </a:t>
            </a:r>
            <a:r>
              <a:rPr lang="en-US" b="1" dirty="0"/>
              <a:t>no children</a:t>
            </a:r>
            <a:r>
              <a:rPr lang="en-US" dirty="0"/>
              <a:t>. Harry died on April 11, 1956 at the age of 82 years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93869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Reuben </a:t>
            </a:r>
            <a:r>
              <a:rPr lang="en-US" dirty="0" smtClean="0"/>
              <a:t>died just two years after his son, Harry was born on </a:t>
            </a:r>
            <a:r>
              <a:rPr lang="en-US" dirty="0"/>
              <a:t>November 7, 1875 at the age of just 57 years</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Ann lived another 46 years and died </a:t>
            </a:r>
            <a:r>
              <a:rPr lang="en-US" dirty="0"/>
              <a:t>at the age of 86 on April 12, 1921 and was still living at #6 George Street in Dunstable </a:t>
            </a:r>
            <a:r>
              <a:rPr lang="en-US" dirty="0" smtClean="0"/>
              <a:t>with her unmarried daughter Harriet when </a:t>
            </a:r>
            <a:r>
              <a:rPr lang="en-US" dirty="0"/>
              <a:t>she passed away.</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9163536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1066800" y="1997839"/>
            <a:ext cx="5791200" cy="3693319"/>
          </a:xfrm>
          <a:prstGeom prst="rect">
            <a:avLst/>
          </a:prstGeom>
        </p:spPr>
        <p:txBody>
          <a:bodyPr wrap="square">
            <a:spAutoFit/>
          </a:bodyPr>
          <a:lstStyle/>
          <a:p>
            <a:pPr marL="285750" indent="-285750">
              <a:buFont typeface="Arial" panose="020B0604020202020204" pitchFamily="34" charset="0"/>
              <a:buChar char="•"/>
            </a:pPr>
            <a:r>
              <a:rPr lang="en-US" b="1" dirty="0"/>
              <a:t>From Betsy Duncomb we have just </a:t>
            </a:r>
            <a:r>
              <a:rPr lang="en-US" b="1" dirty="0" smtClean="0"/>
              <a:t>1 </a:t>
            </a:r>
            <a:r>
              <a:rPr lang="en-US" b="1" dirty="0"/>
              <a:t>Child</a:t>
            </a:r>
          </a:p>
          <a:p>
            <a:pPr marL="1200150" lvl="2" indent="-285750">
              <a:buFont typeface="Arial" panose="020B0604020202020204" pitchFamily="34" charset="0"/>
              <a:buChar char="•"/>
            </a:pPr>
            <a:r>
              <a:rPr lang="en-US" dirty="0" smtClean="0"/>
              <a:t>Jabez </a:t>
            </a:r>
            <a:r>
              <a:rPr lang="en-US" dirty="0"/>
              <a:t>(</a:t>
            </a:r>
            <a:r>
              <a:rPr lang="en-US" dirty="0" smtClean="0"/>
              <a:t>1839-1840)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From Harriet Cook we have </a:t>
            </a:r>
            <a:r>
              <a:rPr lang="en-US" b="1" dirty="0" smtClean="0"/>
              <a:t> 7 </a:t>
            </a:r>
            <a:r>
              <a:rPr lang="en-US" b="1" dirty="0"/>
              <a:t>children</a:t>
            </a:r>
            <a:r>
              <a:rPr lang="en-US" dirty="0"/>
              <a:t>:</a:t>
            </a:r>
          </a:p>
          <a:p>
            <a:pPr marL="1200150" lvl="2" indent="-285750">
              <a:buFont typeface="Arial" panose="020B0604020202020204" pitchFamily="34" charset="0"/>
              <a:buChar char="•"/>
            </a:pPr>
            <a:r>
              <a:rPr lang="en-US" dirty="0" smtClean="0"/>
              <a:t>Ruth (1844-1924)</a:t>
            </a:r>
          </a:p>
          <a:p>
            <a:pPr marL="1200150" lvl="2" indent="-285750">
              <a:buFont typeface="Arial" panose="020B0604020202020204" pitchFamily="34" charset="0"/>
              <a:buChar char="•"/>
            </a:pPr>
            <a:r>
              <a:rPr lang="en-US" dirty="0" smtClean="0"/>
              <a:t>Betsy </a:t>
            </a:r>
            <a:r>
              <a:rPr lang="en-US" dirty="0"/>
              <a:t>(1846 -?)</a:t>
            </a:r>
          </a:p>
          <a:p>
            <a:pPr marL="1200150" lvl="2" indent="-285750">
              <a:buFont typeface="Arial" panose="020B0604020202020204" pitchFamily="34" charset="0"/>
              <a:buChar char="•"/>
            </a:pPr>
            <a:r>
              <a:rPr lang="en-US" dirty="0" smtClean="0"/>
              <a:t>Caroline </a:t>
            </a:r>
            <a:r>
              <a:rPr lang="en-US" dirty="0"/>
              <a:t>(1848-1864)</a:t>
            </a:r>
          </a:p>
          <a:p>
            <a:pPr marL="1200150" lvl="2" indent="-285750">
              <a:buFont typeface="Arial" panose="020B0604020202020204" pitchFamily="34" charset="0"/>
              <a:buChar char="•"/>
            </a:pPr>
            <a:r>
              <a:rPr lang="en-US" dirty="0" smtClean="0"/>
              <a:t>Sarah </a:t>
            </a:r>
            <a:r>
              <a:rPr lang="en-US" dirty="0"/>
              <a:t>(1849-1925)</a:t>
            </a:r>
          </a:p>
          <a:p>
            <a:pPr marL="1200150" lvl="2" indent="-285750">
              <a:buFont typeface="Arial" panose="020B0604020202020204" pitchFamily="34" charset="0"/>
              <a:buChar char="•"/>
            </a:pPr>
            <a:r>
              <a:rPr lang="en-US" dirty="0" smtClean="0"/>
              <a:t>Job </a:t>
            </a:r>
            <a:r>
              <a:rPr lang="en-US" dirty="0"/>
              <a:t>(1852-1862)</a:t>
            </a:r>
          </a:p>
          <a:p>
            <a:pPr marL="1200150" lvl="2" indent="-285750">
              <a:buFont typeface="Arial" panose="020B0604020202020204" pitchFamily="34" charset="0"/>
              <a:buChar char="•"/>
            </a:pPr>
            <a:r>
              <a:rPr lang="en-US" dirty="0" smtClean="0"/>
              <a:t>Mary </a:t>
            </a:r>
            <a:r>
              <a:rPr lang="en-US" dirty="0"/>
              <a:t>Ann (1853-?)</a:t>
            </a:r>
          </a:p>
          <a:p>
            <a:pPr marL="1200150" lvl="2" indent="-285750">
              <a:buFont typeface="Arial" panose="020B0604020202020204" pitchFamily="34" charset="0"/>
              <a:buChar char="•"/>
            </a:pPr>
            <a:r>
              <a:rPr lang="en-US" dirty="0" smtClean="0"/>
              <a:t>George </a:t>
            </a:r>
            <a:r>
              <a:rPr lang="en-US" dirty="0"/>
              <a:t>(1856-? after 1910</a:t>
            </a:r>
            <a:r>
              <a:rPr lang="en-US" dirty="0" smtClean="0"/>
              <a:t>)</a:t>
            </a:r>
          </a:p>
          <a:p>
            <a:endParaRPr lang="en-US" dirty="0"/>
          </a:p>
          <a:p>
            <a:endParaRPr lang="en-US" dirty="0"/>
          </a:p>
        </p:txBody>
      </p:sp>
    </p:spTree>
    <p:extLst>
      <p:ext uri="{BB962C8B-B14F-4D97-AF65-F5344CB8AC3E}">
        <p14:creationId xmlns:p14="http://schemas.microsoft.com/office/powerpoint/2010/main" val="2353844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Rectangle 1"/>
          <p:cNvSpPr/>
          <p:nvPr/>
        </p:nvSpPr>
        <p:spPr>
          <a:xfrm>
            <a:off x="1219200" y="2211864"/>
            <a:ext cx="6705600" cy="437825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b="1" dirty="0" smtClean="0">
                <a:ea typeface="Calibri"/>
                <a:cs typeface="Tahoma"/>
              </a:rPr>
              <a:t>From </a:t>
            </a:r>
            <a:r>
              <a:rPr lang="en-US" b="1" dirty="0">
                <a:ea typeface="Calibri"/>
                <a:cs typeface="Tahoma"/>
              </a:rPr>
              <a:t>Ann Lambdon we have </a:t>
            </a:r>
            <a:r>
              <a:rPr lang="en-US" b="1" dirty="0" smtClean="0">
                <a:ea typeface="Calibri"/>
                <a:cs typeface="Tahoma"/>
              </a:rPr>
              <a:t>7 </a:t>
            </a:r>
            <a:r>
              <a:rPr lang="en-US" b="1" dirty="0">
                <a:ea typeface="Calibri"/>
                <a:cs typeface="Tahoma"/>
              </a:rPr>
              <a:t>children</a:t>
            </a:r>
            <a:r>
              <a:rPr lang="en-US" dirty="0">
                <a:ea typeface="Calibri"/>
                <a:cs typeface="Tahoma"/>
              </a:rPr>
              <a:t>:</a:t>
            </a:r>
            <a:endParaRPr lang="en-US" sz="1600" dirty="0">
              <a:ea typeface="Calibri"/>
              <a:cs typeface="Tahoma"/>
            </a:endParaRPr>
          </a:p>
          <a:p>
            <a:pPr marL="1200150" lvl="2" indent="-285750">
              <a:lnSpc>
                <a:spcPct val="107000"/>
              </a:lnSpc>
              <a:spcAft>
                <a:spcPts val="800"/>
              </a:spcAft>
              <a:buFont typeface="Arial" panose="020B0604020202020204" pitchFamily="34" charset="0"/>
              <a:buChar char="•"/>
            </a:pPr>
            <a:r>
              <a:rPr lang="en-US" dirty="0" smtClean="0">
                <a:ea typeface="Calibri"/>
              </a:rPr>
              <a:t>James </a:t>
            </a:r>
            <a:r>
              <a:rPr lang="en-US" dirty="0">
                <a:ea typeface="Calibri"/>
              </a:rPr>
              <a:t>William (1860- 1910?)</a:t>
            </a:r>
          </a:p>
          <a:p>
            <a:pPr marL="1200150" lvl="2" indent="-285750">
              <a:lnSpc>
                <a:spcPct val="107000"/>
              </a:lnSpc>
              <a:spcAft>
                <a:spcPts val="800"/>
              </a:spcAft>
              <a:buFont typeface="Arial" panose="020B0604020202020204" pitchFamily="34" charset="0"/>
              <a:buChar char="•"/>
            </a:pPr>
            <a:r>
              <a:rPr lang="en-US" dirty="0" smtClean="0">
                <a:ea typeface="Calibri"/>
              </a:rPr>
              <a:t>Annie </a:t>
            </a:r>
            <a:r>
              <a:rPr lang="en-US" dirty="0">
                <a:ea typeface="Calibri"/>
              </a:rPr>
              <a:t>Maria (1862-after 1911)</a:t>
            </a:r>
          </a:p>
          <a:p>
            <a:pPr marL="1200150" lvl="2" indent="-285750">
              <a:lnSpc>
                <a:spcPct val="107000"/>
              </a:lnSpc>
              <a:spcAft>
                <a:spcPts val="800"/>
              </a:spcAft>
              <a:buFont typeface="Arial" panose="020B0604020202020204" pitchFamily="34" charset="0"/>
              <a:buChar char="•"/>
            </a:pPr>
            <a:r>
              <a:rPr lang="en-US" dirty="0" smtClean="0">
                <a:ea typeface="Calibri"/>
              </a:rPr>
              <a:t>Harriett </a:t>
            </a:r>
            <a:r>
              <a:rPr lang="en-US" dirty="0">
                <a:ea typeface="Calibri"/>
              </a:rPr>
              <a:t>(1865-1945</a:t>
            </a:r>
            <a:r>
              <a:rPr lang="en-US" dirty="0" smtClean="0">
                <a:ea typeface="Calibri"/>
              </a:rPr>
              <a:t>)</a:t>
            </a:r>
          </a:p>
          <a:p>
            <a:pPr marL="1200150" lvl="2" indent="-285750">
              <a:lnSpc>
                <a:spcPct val="107000"/>
              </a:lnSpc>
              <a:spcAft>
                <a:spcPts val="800"/>
              </a:spcAft>
              <a:buFont typeface="Arial" panose="020B0604020202020204" pitchFamily="34" charset="0"/>
              <a:buChar char="•"/>
            </a:pPr>
            <a:r>
              <a:rPr lang="en-US" dirty="0" smtClean="0">
                <a:ea typeface="Calibri"/>
              </a:rPr>
              <a:t>Thomas (1867 – 1867)</a:t>
            </a:r>
            <a:endParaRPr lang="en-US" dirty="0">
              <a:ea typeface="Calibri"/>
            </a:endParaRPr>
          </a:p>
          <a:p>
            <a:pPr marL="1200150" lvl="2" indent="-285750">
              <a:lnSpc>
                <a:spcPct val="107000"/>
              </a:lnSpc>
              <a:spcAft>
                <a:spcPts val="800"/>
              </a:spcAft>
              <a:buFont typeface="Arial" panose="020B0604020202020204" pitchFamily="34" charset="0"/>
              <a:buChar char="•"/>
            </a:pPr>
            <a:r>
              <a:rPr lang="en-US" dirty="0" smtClean="0">
                <a:ea typeface="Calibri"/>
              </a:rPr>
              <a:t>Charlotte </a:t>
            </a:r>
            <a:r>
              <a:rPr lang="en-US" dirty="0">
                <a:ea typeface="Calibri"/>
              </a:rPr>
              <a:t>(1868-1944)</a:t>
            </a:r>
          </a:p>
          <a:p>
            <a:pPr marL="1200150" lvl="2" indent="-285750">
              <a:lnSpc>
                <a:spcPct val="107000"/>
              </a:lnSpc>
              <a:spcAft>
                <a:spcPts val="800"/>
              </a:spcAft>
              <a:buFont typeface="Arial" panose="020B0604020202020204" pitchFamily="34" charset="0"/>
              <a:buChar char="•"/>
            </a:pPr>
            <a:r>
              <a:rPr lang="en-US" dirty="0" smtClean="0">
                <a:ea typeface="Calibri"/>
              </a:rPr>
              <a:t>Jane </a:t>
            </a:r>
            <a:r>
              <a:rPr lang="en-US" dirty="0">
                <a:ea typeface="Calibri"/>
              </a:rPr>
              <a:t>(1871-1873</a:t>
            </a:r>
            <a:r>
              <a:rPr lang="en-US" dirty="0" smtClean="0">
                <a:ea typeface="Calibri"/>
              </a:rPr>
              <a:t>)</a:t>
            </a:r>
          </a:p>
          <a:p>
            <a:pPr marL="1200150" lvl="2" indent="-285750">
              <a:lnSpc>
                <a:spcPct val="107000"/>
              </a:lnSpc>
              <a:spcAft>
                <a:spcPts val="800"/>
              </a:spcAft>
              <a:buFont typeface="Arial" panose="020B0604020202020204" pitchFamily="34" charset="0"/>
              <a:buChar char="•"/>
            </a:pPr>
            <a:r>
              <a:rPr lang="en-US" dirty="0" smtClean="0">
                <a:effectLst/>
                <a:ea typeface="Calibri"/>
              </a:rPr>
              <a:t>Harry (1873 – 1856)</a:t>
            </a:r>
          </a:p>
          <a:p>
            <a:pPr marL="285750" indent="-285750">
              <a:lnSpc>
                <a:spcPct val="107000"/>
              </a:lnSpc>
              <a:spcAft>
                <a:spcPts val="800"/>
              </a:spcAft>
              <a:buFont typeface="Arial" panose="020B0604020202020204" pitchFamily="34" charset="0"/>
              <a:buChar char="•"/>
            </a:pPr>
            <a:endParaRPr lang="en-US" dirty="0">
              <a:ea typeface="Calibri"/>
            </a:endParaRPr>
          </a:p>
          <a:p>
            <a:pPr marL="285750" indent="-285750">
              <a:lnSpc>
                <a:spcPct val="107000"/>
              </a:lnSpc>
              <a:spcAft>
                <a:spcPts val="800"/>
              </a:spcAft>
              <a:buFont typeface="Arial" panose="020B0604020202020204" pitchFamily="34" charset="0"/>
              <a:buChar char="•"/>
            </a:pPr>
            <a:r>
              <a:rPr lang="en-US" dirty="0" smtClean="0">
                <a:ea typeface="Calibri"/>
              </a:rPr>
              <a:t>Reuben had 15 children in total.  Five died before adulthood.</a:t>
            </a:r>
          </a:p>
          <a:p>
            <a:pPr marL="285750" indent="-285750">
              <a:lnSpc>
                <a:spcPct val="107000"/>
              </a:lnSpc>
              <a:spcAft>
                <a:spcPts val="800"/>
              </a:spcAft>
              <a:buFont typeface="Arial" panose="020B0604020202020204" pitchFamily="34" charset="0"/>
              <a:buChar char="•"/>
            </a:pPr>
            <a:r>
              <a:rPr lang="en-US" dirty="0" smtClean="0">
                <a:effectLst/>
                <a:ea typeface="Calibri"/>
              </a:rPr>
              <a:t>He had a total of 19 grandchildren accounted for.</a:t>
            </a:r>
            <a:endParaRPr lang="en-US" dirty="0">
              <a:effectLst/>
              <a:ea typeface="Calibri"/>
            </a:endParaRPr>
          </a:p>
        </p:txBody>
      </p:sp>
    </p:spTree>
    <p:extLst>
      <p:ext uri="{BB962C8B-B14F-4D97-AF65-F5344CB8AC3E}">
        <p14:creationId xmlns:p14="http://schemas.microsoft.com/office/powerpoint/2010/main" val="1757344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Reuben  1818 - 1875</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7010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Reuben never lived more than 5 miles from the place of his birth.  Eaton Bray is just 2.5 miles from his dwellings in Dunstable</a:t>
            </a:r>
          </a:p>
        </p:txBody>
      </p:sp>
      <p:pic>
        <p:nvPicPr>
          <p:cNvPr id="7" name="Picture 6"/>
          <p:cNvPicPr/>
          <p:nvPr/>
        </p:nvPicPr>
        <p:blipFill>
          <a:blip r:embed="rId3"/>
          <a:stretch>
            <a:fillRect/>
          </a:stretch>
        </p:blipFill>
        <p:spPr bwMode="auto">
          <a:xfrm>
            <a:off x="1371600" y="2485389"/>
            <a:ext cx="6324599" cy="3615075"/>
          </a:xfrm>
          <a:prstGeom prst="rect">
            <a:avLst/>
          </a:prstGeom>
        </p:spPr>
      </p:pic>
    </p:spTree>
    <p:extLst>
      <p:ext uri="{BB962C8B-B14F-4D97-AF65-F5344CB8AC3E}">
        <p14:creationId xmlns:p14="http://schemas.microsoft.com/office/powerpoint/2010/main" val="1759607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6" name="TextBox 5"/>
          <p:cNvSpPr txBox="1"/>
          <p:nvPr/>
        </p:nvSpPr>
        <p:spPr>
          <a:xfrm>
            <a:off x="990600" y="4857928"/>
            <a:ext cx="6934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James was the third child born to George and Patience Smith on 31 </a:t>
            </a:r>
            <a:r>
              <a:rPr lang="en-US" dirty="0"/>
              <a:t>December 1820 in Eaton Bray. </a:t>
            </a:r>
            <a:endParaRPr lang="en-US" dirty="0" smtClean="0"/>
          </a:p>
          <a:p>
            <a:pPr marL="285750" indent="-285750">
              <a:buFont typeface="Arial" panose="020B0604020202020204" pitchFamily="34" charset="0"/>
              <a:buChar char="•"/>
            </a:pPr>
            <a:endParaRPr lang="en-US" dirty="0"/>
          </a:p>
        </p:txBody>
      </p:sp>
      <p:pic>
        <p:nvPicPr>
          <p:cNvPr id="7" name="Picture 6"/>
          <p:cNvPicPr/>
          <p:nvPr/>
        </p:nvPicPr>
        <p:blipFill>
          <a:blip r:embed="rId3"/>
          <a:stretch>
            <a:fillRect/>
          </a:stretch>
        </p:blipFill>
        <p:spPr bwMode="auto">
          <a:xfrm>
            <a:off x="1752600" y="1600200"/>
            <a:ext cx="5181600" cy="2819400"/>
          </a:xfrm>
          <a:prstGeom prst="rect">
            <a:avLst/>
          </a:prstGeom>
        </p:spPr>
      </p:pic>
    </p:spTree>
    <p:extLst>
      <p:ext uri="{BB962C8B-B14F-4D97-AF65-F5344CB8AC3E}">
        <p14:creationId xmlns:p14="http://schemas.microsoft.com/office/powerpoint/2010/main" val="1106942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James   1820 - 1826</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p:nvPr/>
        </p:nvPicPr>
        <p:blipFill>
          <a:blip r:embed="rId3"/>
          <a:stretch>
            <a:fillRect/>
          </a:stretch>
        </p:blipFill>
        <p:spPr bwMode="auto">
          <a:xfrm>
            <a:off x="1214437" y="3405664"/>
            <a:ext cx="6253163" cy="2996862"/>
          </a:xfrm>
          <a:prstGeom prst="rect">
            <a:avLst/>
          </a:prstGeom>
        </p:spPr>
      </p:pic>
      <p:sp>
        <p:nvSpPr>
          <p:cNvPr id="2" name="TextBox 1"/>
          <p:cNvSpPr txBox="1"/>
          <p:nvPr/>
        </p:nvSpPr>
        <p:spPr>
          <a:xfrm>
            <a:off x="1524000" y="1676400"/>
            <a:ext cx="5867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James was christened at age 5 on February 6, 1826 along with his brothers Reuben, George, and John.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James died of unknown causes and  </a:t>
            </a:r>
            <a:r>
              <a:rPr lang="en-US" dirty="0"/>
              <a:t>was buried on 5 November </a:t>
            </a:r>
            <a:r>
              <a:rPr lang="en-US" dirty="0" smtClean="0"/>
              <a:t>1826 at the age of 5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550471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6" name="TextBox 5"/>
          <p:cNvSpPr txBox="1"/>
          <p:nvPr/>
        </p:nvSpPr>
        <p:spPr>
          <a:xfrm>
            <a:off x="990600" y="4857928"/>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George was the fourth child and fourth son born to George and Patience Smith on May 2, 1823 in </a:t>
            </a:r>
            <a:r>
              <a:rPr lang="en-US" dirty="0"/>
              <a:t>Eaton Bray.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This is a history of his siblings so we'll only add that he was the brother arrested along with Reuben for rioting in 1845. </a:t>
            </a:r>
            <a:endParaRPr lang="en-US" dirty="0"/>
          </a:p>
        </p:txBody>
      </p:sp>
      <p:pic>
        <p:nvPicPr>
          <p:cNvPr id="5" name="Picture 4"/>
          <p:cNvPicPr/>
          <p:nvPr/>
        </p:nvPicPr>
        <p:blipFill>
          <a:blip r:embed="rId3"/>
          <a:stretch>
            <a:fillRect/>
          </a:stretch>
        </p:blipFill>
        <p:spPr bwMode="auto">
          <a:xfrm>
            <a:off x="1828800" y="1516797"/>
            <a:ext cx="4800600" cy="2674203"/>
          </a:xfrm>
          <a:prstGeom prst="rect">
            <a:avLst/>
          </a:prstGeom>
        </p:spPr>
      </p:pic>
    </p:spTree>
    <p:extLst>
      <p:ext uri="{BB962C8B-B14F-4D97-AF65-F5344CB8AC3E}">
        <p14:creationId xmlns:p14="http://schemas.microsoft.com/office/powerpoint/2010/main" val="35094804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George W.   1823 - 1888</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p:nvPr/>
        </p:nvPicPr>
        <p:blipFill>
          <a:blip r:embed="rId3"/>
          <a:stretch>
            <a:fillRect/>
          </a:stretch>
        </p:blipFill>
        <p:spPr bwMode="auto">
          <a:xfrm>
            <a:off x="1371600" y="1371600"/>
            <a:ext cx="5562600" cy="5030926"/>
          </a:xfrm>
          <a:prstGeom prst="rect">
            <a:avLst/>
          </a:prstGeom>
        </p:spPr>
      </p:pic>
    </p:spTree>
    <p:extLst>
      <p:ext uri="{BB962C8B-B14F-4D97-AF65-F5344CB8AC3E}">
        <p14:creationId xmlns:p14="http://schemas.microsoft.com/office/powerpoint/2010/main" val="27244965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6" name="TextBox 5"/>
          <p:cNvSpPr txBox="1"/>
          <p:nvPr/>
        </p:nvSpPr>
        <p:spPr>
          <a:xfrm>
            <a:off x="990600" y="4857928"/>
            <a:ext cx="6934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John was the fifth child born to George and Patience Smith on November 25, 1825 in </a:t>
            </a:r>
            <a:r>
              <a:rPr lang="en-US" dirty="0"/>
              <a:t>Eaton Bray. </a:t>
            </a:r>
          </a:p>
          <a:p>
            <a:pPr marL="285750" indent="-285750">
              <a:buFont typeface="Arial" panose="020B0604020202020204" pitchFamily="34" charset="0"/>
              <a:buChar char="•"/>
            </a:pPr>
            <a:endParaRPr lang="en-US" dirty="0" smtClean="0"/>
          </a:p>
        </p:txBody>
      </p:sp>
      <p:pic>
        <p:nvPicPr>
          <p:cNvPr id="7" name="Picture 6"/>
          <p:cNvPicPr/>
          <p:nvPr/>
        </p:nvPicPr>
        <p:blipFill>
          <a:blip r:embed="rId3"/>
          <a:stretch>
            <a:fillRect/>
          </a:stretch>
        </p:blipFill>
        <p:spPr bwMode="auto">
          <a:xfrm>
            <a:off x="1676400" y="1600200"/>
            <a:ext cx="5029200" cy="2667000"/>
          </a:xfrm>
          <a:prstGeom prst="rect">
            <a:avLst/>
          </a:prstGeom>
        </p:spPr>
      </p:pic>
    </p:spTree>
    <p:extLst>
      <p:ext uri="{BB962C8B-B14F-4D97-AF65-F5344CB8AC3E}">
        <p14:creationId xmlns:p14="http://schemas.microsoft.com/office/powerpoint/2010/main" val="2891152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143000"/>
            <a:ext cx="7315200" cy="830997"/>
          </a:xfrm>
          <a:prstGeom prst="rect">
            <a:avLst/>
          </a:prstGeom>
          <a:noFill/>
        </p:spPr>
        <p:txBody>
          <a:bodyPr wrap="square" rtlCol="0">
            <a:spAutoFit/>
          </a:bodyPr>
          <a:lstStyle/>
          <a:p>
            <a:pPr algn="ctr"/>
            <a:r>
              <a:rPr lang="en-US" sz="2400" b="1" dirty="0" smtClean="0">
                <a:solidFill>
                  <a:srgbClr val="00B0F0"/>
                </a:solidFill>
                <a:latin typeface="Cambria" panose="02040503050406030204" pitchFamily="18" charset="0"/>
                <a:ea typeface="Cambria" panose="02040503050406030204" pitchFamily="18" charset="0"/>
              </a:rPr>
              <a:t>The Marriage Record of George Smith and Patience from the Parish Church in Eaton Bray</a:t>
            </a:r>
            <a:endParaRPr lang="en-US" sz="2400" b="1" dirty="0">
              <a:solidFill>
                <a:srgbClr val="00B0F0"/>
              </a:solidFill>
              <a:latin typeface="Cambria" panose="02040503050406030204" pitchFamily="18" charset="0"/>
              <a:ea typeface="Cambria" panose="02040503050406030204" pitchFamily="18" charset="0"/>
            </a:endParaRPr>
          </a:p>
        </p:txBody>
      </p:sp>
      <p:pic>
        <p:nvPicPr>
          <p:cNvPr id="4" name="Picture 3"/>
          <p:cNvPicPr/>
          <p:nvPr/>
        </p:nvPicPr>
        <p:blipFill>
          <a:blip r:embed="rId3"/>
          <a:stretch>
            <a:fillRect/>
          </a:stretch>
        </p:blipFill>
        <p:spPr bwMode="auto">
          <a:xfrm>
            <a:off x="1219200" y="2133600"/>
            <a:ext cx="6629400" cy="3200400"/>
          </a:xfrm>
          <a:prstGeom prst="rect">
            <a:avLst/>
          </a:prstGeom>
        </p:spPr>
      </p:pic>
      <p:sp>
        <p:nvSpPr>
          <p:cNvPr id="5" name="TextBox 4"/>
          <p:cNvSpPr txBox="1"/>
          <p:nvPr/>
        </p:nvSpPr>
        <p:spPr>
          <a:xfrm>
            <a:off x="990600" y="5867400"/>
            <a:ext cx="5791200" cy="369332"/>
          </a:xfrm>
          <a:prstGeom prst="rect">
            <a:avLst/>
          </a:prstGeom>
          <a:noFill/>
        </p:spPr>
        <p:txBody>
          <a:bodyPr wrap="square" rtlCol="0">
            <a:spAutoFit/>
          </a:bodyPr>
          <a:lstStyle/>
          <a:p>
            <a:r>
              <a:rPr lang="en-US" dirty="0" smtClean="0"/>
              <a:t>What do we learn from this marriage record?</a:t>
            </a:r>
            <a:endParaRPr lang="en-US" dirty="0"/>
          </a:p>
        </p:txBody>
      </p:sp>
    </p:spTree>
    <p:extLst>
      <p:ext uri="{BB962C8B-B14F-4D97-AF65-F5344CB8AC3E}">
        <p14:creationId xmlns:p14="http://schemas.microsoft.com/office/powerpoint/2010/main" val="2580898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John   1825 - 1884</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pic>
        <p:nvPicPr>
          <p:cNvPr id="7" name="Picture 6"/>
          <p:cNvPicPr/>
          <p:nvPr/>
        </p:nvPicPr>
        <p:blipFill>
          <a:blip r:embed="rId3"/>
          <a:stretch>
            <a:fillRect/>
          </a:stretch>
        </p:blipFill>
        <p:spPr bwMode="auto">
          <a:xfrm>
            <a:off x="1214437" y="2743200"/>
            <a:ext cx="6253163" cy="3659326"/>
          </a:xfrm>
          <a:prstGeom prst="rect">
            <a:avLst/>
          </a:prstGeom>
        </p:spPr>
      </p:pic>
      <p:sp>
        <p:nvSpPr>
          <p:cNvPr id="2" name="TextBox 1"/>
          <p:cNvSpPr txBox="1"/>
          <p:nvPr/>
        </p:nvSpPr>
        <p:spPr>
          <a:xfrm>
            <a:off x="1524000" y="1676400"/>
            <a:ext cx="5867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John was christened at age 2 months on February 5, 1826 along with his brothers Reuben, James, and George.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430265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John  1825 - 1884</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John married Ruth Faulkner on Christmas Day in 1843 at </a:t>
            </a:r>
            <a:r>
              <a:rPr lang="en-US" dirty="0" err="1" smtClean="0"/>
              <a:t>Edlesborough</a:t>
            </a:r>
            <a:r>
              <a:rPr lang="en-US" dirty="0" smtClean="0"/>
              <a:t>, Buckinghamshire.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first child a girl they named Ann.  She was born on </a:t>
            </a:r>
            <a:r>
              <a:rPr lang="en-US" dirty="0"/>
              <a:t>July 24, 1846 in Eaton </a:t>
            </a:r>
            <a:r>
              <a:rPr lang="en-US" dirty="0" smtClean="0"/>
              <a:t>Bray.  She was shown in the 1851 Census as a Straw </a:t>
            </a:r>
            <a:r>
              <a:rPr lang="en-US" dirty="0" err="1" smtClean="0"/>
              <a:t>Plaiter</a:t>
            </a:r>
            <a:r>
              <a:rPr lang="en-US" dirty="0" smtClean="0"/>
              <a:t> at the age of 4!  Ann married </a:t>
            </a:r>
            <a:r>
              <a:rPr lang="en-US" dirty="0"/>
              <a:t>Peter Champkin in 1865 and they had </a:t>
            </a:r>
            <a:r>
              <a:rPr lang="en-US" b="1" dirty="0" smtClean="0"/>
              <a:t>10 children</a:t>
            </a:r>
            <a:r>
              <a:rPr lang="en-US" dirty="0" smtClean="0"/>
              <a:t>.  These children were all sealed to their parents yesterday!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second child, </a:t>
            </a:r>
            <a:r>
              <a:rPr lang="en-US" dirty="0"/>
              <a:t>Martha, </a:t>
            </a:r>
            <a:r>
              <a:rPr lang="en-US" dirty="0" smtClean="0"/>
              <a:t>was </a:t>
            </a:r>
            <a:r>
              <a:rPr lang="en-US" dirty="0"/>
              <a:t>born on October 15, 1848 in Eaton </a:t>
            </a:r>
            <a:r>
              <a:rPr lang="en-US" dirty="0" smtClean="0"/>
              <a:t>Bray.  We last see her as a 22 year old single woman living as a “boarder” in </a:t>
            </a:r>
            <a:r>
              <a:rPr lang="en-US" dirty="0" err="1" smtClean="0"/>
              <a:t>Luton</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third child is also a girl named Hannah.  She was born in December of 1849 or January of 1850.  She, too, is missing after age 20.</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1090971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John  1825 - 1884</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563231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fourth daughter, Sarah, was born May 30, 1853 in Eaton Bray.  Unfortunately she died just short of her second birthday on March 22, 1855 of Whooping Cough.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John and Ruth finally have a son, named, Thomas born in Dunstable on January 22, 1856.  He married Jane </a:t>
            </a:r>
            <a:r>
              <a:rPr lang="en-US" dirty="0" err="1" smtClean="0"/>
              <a:t>Fenson</a:t>
            </a:r>
            <a:r>
              <a:rPr lang="en-US" dirty="0" smtClean="0"/>
              <a:t> and they had 3 children.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sixth child was also a boy named Frederick born on December </a:t>
            </a:r>
            <a:r>
              <a:rPr lang="en-US" dirty="0"/>
              <a:t>20, 1859 on Beale Street, Houghton Regis. </a:t>
            </a:r>
            <a:r>
              <a:rPr lang="en-US" dirty="0" smtClean="0"/>
              <a:t> He died of Scarlet Fever </a:t>
            </a:r>
            <a:r>
              <a:rPr lang="en-US" dirty="0"/>
              <a:t>on November 22, </a:t>
            </a:r>
            <a:r>
              <a:rPr lang="en-US" dirty="0" smtClean="0"/>
              <a:t>1863 just short of his fourth birthday.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Emily, there seventh child was born </a:t>
            </a:r>
            <a:r>
              <a:rPr lang="en-US" dirty="0"/>
              <a:t>at </a:t>
            </a:r>
            <a:r>
              <a:rPr lang="en-US" dirty="0" smtClean="0"/>
              <a:t>5 pm </a:t>
            </a:r>
            <a:r>
              <a:rPr lang="en-US" dirty="0"/>
              <a:t>on July 13, 1861 on Ashton Street in </a:t>
            </a:r>
            <a:r>
              <a:rPr lang="en-US" dirty="0" smtClean="0"/>
              <a:t>Dunstable.  She also died of Scarlet fever two days before her brother Frederick on November 20, 1863.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363832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John  1825 - 1884</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6934200" cy="452431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 eight child</a:t>
            </a:r>
            <a:r>
              <a:rPr lang="en-US" dirty="0"/>
              <a:t>, Sarah, was </a:t>
            </a:r>
            <a:r>
              <a:rPr lang="en-US" dirty="0" smtClean="0"/>
              <a:t>born </a:t>
            </a:r>
            <a:r>
              <a:rPr lang="en-US" dirty="0"/>
              <a:t>on May 23, 1863 at Mount Street in Dunstable. </a:t>
            </a:r>
            <a:r>
              <a:rPr lang="en-US" dirty="0" smtClean="0"/>
              <a:t>  No doubt she was named after their Sarah who died in </a:t>
            </a:r>
            <a:r>
              <a:rPr lang="en-US" dirty="0"/>
              <a:t>1855. She married Walter Edward </a:t>
            </a:r>
            <a:r>
              <a:rPr lang="en-US" dirty="0" err="1"/>
              <a:t>Whitby</a:t>
            </a:r>
            <a:r>
              <a:rPr lang="en-US" dirty="0"/>
              <a:t>.  They had three </a:t>
            </a:r>
            <a:r>
              <a:rPr lang="en-US" dirty="0" smtClean="0"/>
              <a:t>children, </a:t>
            </a:r>
            <a:r>
              <a:rPr lang="en-US" dirty="0"/>
              <a:t>the last of which died in </a:t>
            </a:r>
            <a:r>
              <a:rPr lang="en-US" dirty="0" smtClean="0"/>
              <a:t>1976.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last child, Arthur </a:t>
            </a:r>
            <a:r>
              <a:rPr lang="en-US" dirty="0"/>
              <a:t>William was </a:t>
            </a:r>
            <a:r>
              <a:rPr lang="en-US" dirty="0" smtClean="0"/>
              <a:t>born </a:t>
            </a:r>
            <a:r>
              <a:rPr lang="en-US" dirty="0"/>
              <a:t>April 16, 1866 at their home on High Street in </a:t>
            </a:r>
            <a:r>
              <a:rPr lang="en-US" dirty="0" smtClean="0"/>
              <a:t>Dunstable.  Unfortunately, he too, died just short of his second birthday on March 17, 1868.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John  </a:t>
            </a:r>
            <a:r>
              <a:rPr lang="en-US" dirty="0"/>
              <a:t>died on May 27, 1884 in </a:t>
            </a:r>
            <a:r>
              <a:rPr lang="en-US" dirty="0" err="1"/>
              <a:t>Luton</a:t>
            </a:r>
            <a:r>
              <a:rPr lang="en-US" dirty="0"/>
              <a:t>.  His wife, Ruth, was present at his </a:t>
            </a:r>
            <a:r>
              <a:rPr lang="en-US" dirty="0" smtClean="0"/>
              <a:t>death.  He was only 58 years old.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Ruth passed away on December 14, 1911 at the age of 88 </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9314134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461665"/>
          </a:xfrm>
          <a:prstGeom prst="rect">
            <a:avLst/>
          </a:prstGeom>
        </p:spPr>
        <p:txBody>
          <a:bodyPr wrap="square">
            <a:spAutoFit/>
          </a:bodyPr>
          <a:lstStyle/>
          <a:p>
            <a:pPr algn="ctr"/>
            <a:r>
              <a:rPr lang="en-US" sz="2400" b="1" dirty="0" smtClean="0">
                <a:solidFill>
                  <a:schemeClr val="tx2"/>
                </a:solidFill>
                <a:latin typeface="Cambria" pitchFamily="18" charset="0"/>
              </a:rPr>
              <a:t>John  1825 - 1884</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914400" y="1703294"/>
            <a:ext cx="7239000" cy="4801314"/>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Children of John Smith and Ruth  Faulkner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Ann born 1846 married Peter Champkin and had </a:t>
            </a:r>
            <a:r>
              <a:rPr lang="en-US" b="1" dirty="0" smtClean="0"/>
              <a:t>10</a:t>
            </a:r>
            <a:r>
              <a:rPr lang="en-US" dirty="0" smtClean="0"/>
              <a:t> </a:t>
            </a:r>
            <a:r>
              <a:rPr lang="en-US" b="1" dirty="0" smtClean="0"/>
              <a:t>children</a:t>
            </a:r>
          </a:p>
          <a:p>
            <a:pPr marL="742950" lvl="1" indent="-285750">
              <a:buFont typeface="Arial" panose="020B0604020202020204" pitchFamily="34" charset="0"/>
              <a:buChar char="•"/>
            </a:pPr>
            <a:r>
              <a:rPr lang="en-US" dirty="0" smtClean="0"/>
              <a:t>Martha born 1848 missing after 1871 Census </a:t>
            </a:r>
          </a:p>
          <a:p>
            <a:pPr marL="742950" lvl="1" indent="-285750">
              <a:buFont typeface="Arial" panose="020B0604020202020204" pitchFamily="34" charset="0"/>
              <a:buChar char="•"/>
            </a:pPr>
            <a:r>
              <a:rPr lang="en-US" dirty="0" smtClean="0"/>
              <a:t>Hannah born 1850 missing after 1881 Census</a:t>
            </a:r>
          </a:p>
          <a:p>
            <a:pPr marL="742950" lvl="1" indent="-285750">
              <a:buFont typeface="Arial" panose="020B0604020202020204" pitchFamily="34" charset="0"/>
              <a:buChar char="•"/>
            </a:pPr>
            <a:r>
              <a:rPr lang="en-US" dirty="0" smtClean="0"/>
              <a:t>Sarah born 1853 died at age 22 months </a:t>
            </a:r>
          </a:p>
          <a:p>
            <a:pPr marL="742950" lvl="1" indent="-285750">
              <a:buFont typeface="Arial" panose="020B0604020202020204" pitchFamily="34" charset="0"/>
              <a:buChar char="•"/>
            </a:pPr>
            <a:r>
              <a:rPr lang="en-US" dirty="0" smtClean="0"/>
              <a:t>Thomas born 1856 married Jane Fensom and had </a:t>
            </a:r>
            <a:r>
              <a:rPr lang="en-US" b="1" dirty="0" smtClean="0"/>
              <a:t>3 children</a:t>
            </a:r>
          </a:p>
          <a:p>
            <a:pPr marL="742950" lvl="1" indent="-285750">
              <a:buFont typeface="Arial" panose="020B0604020202020204" pitchFamily="34" charset="0"/>
              <a:buChar char="•"/>
            </a:pPr>
            <a:r>
              <a:rPr lang="en-US" dirty="0" smtClean="0"/>
              <a:t>Frederick born 1859 died at age 3</a:t>
            </a:r>
          </a:p>
          <a:p>
            <a:pPr marL="742950" lvl="1" indent="-285750">
              <a:buFont typeface="Arial" panose="020B0604020202020204" pitchFamily="34" charset="0"/>
              <a:buChar char="•"/>
            </a:pPr>
            <a:r>
              <a:rPr lang="en-US" dirty="0" smtClean="0"/>
              <a:t>Emily born 1861 died at age 2</a:t>
            </a:r>
          </a:p>
          <a:p>
            <a:pPr marL="742950" lvl="1" indent="-285750">
              <a:buFont typeface="Arial" panose="020B0604020202020204" pitchFamily="34" charset="0"/>
              <a:buChar char="•"/>
            </a:pPr>
            <a:r>
              <a:rPr lang="en-US" dirty="0" smtClean="0"/>
              <a:t>Sarah born 1861 married Walter E. </a:t>
            </a:r>
            <a:r>
              <a:rPr lang="en-US" dirty="0" err="1" smtClean="0"/>
              <a:t>Whitby</a:t>
            </a:r>
            <a:r>
              <a:rPr lang="en-US" dirty="0" smtClean="0"/>
              <a:t> and had </a:t>
            </a:r>
            <a:r>
              <a:rPr lang="en-US" b="1" dirty="0" smtClean="0"/>
              <a:t>3 children</a:t>
            </a:r>
          </a:p>
          <a:p>
            <a:pPr marL="742950" lvl="1" indent="-285750">
              <a:buFont typeface="Arial" panose="020B0604020202020204" pitchFamily="34" charset="0"/>
              <a:buChar char="•"/>
            </a:pPr>
            <a:r>
              <a:rPr lang="en-US" dirty="0" smtClean="0"/>
              <a:t>Arthur William born 1866 died at age 23 months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4 of their 9 children died before the age of 4 years</a:t>
            </a:r>
          </a:p>
          <a:p>
            <a:pPr marL="742950" lvl="1" indent="-285750">
              <a:buFont typeface="Arial" panose="020B0604020202020204" pitchFamily="34" charset="0"/>
              <a:buChar char="•"/>
            </a:pPr>
            <a:r>
              <a:rPr lang="en-US" dirty="0" smtClean="0"/>
              <a:t>2 daughters are unaccounted for as young adults</a:t>
            </a:r>
          </a:p>
          <a:p>
            <a:pPr marL="742950" lvl="1" indent="-285750">
              <a:buFont typeface="Arial" panose="020B0604020202020204" pitchFamily="34" charset="0"/>
              <a:buChar char="•"/>
            </a:pPr>
            <a:r>
              <a:rPr lang="en-US" dirty="0" smtClean="0"/>
              <a:t>John and Ruth had 16 grandchildren that we have accounted for.</a:t>
            </a:r>
          </a:p>
        </p:txBody>
      </p:sp>
    </p:spTree>
    <p:extLst>
      <p:ext uri="{BB962C8B-B14F-4D97-AF65-F5344CB8AC3E}">
        <p14:creationId xmlns:p14="http://schemas.microsoft.com/office/powerpoint/2010/main" val="3969438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140" y="1905000"/>
            <a:ext cx="5561710" cy="2543175"/>
          </a:xfrm>
          <a:prstGeom prst="rect">
            <a:avLst/>
          </a:prstGeom>
        </p:spPr>
      </p:pic>
      <p:sp>
        <p:nvSpPr>
          <p:cNvPr id="4" name="TextBox 3"/>
          <p:cNvSpPr txBox="1"/>
          <p:nvPr/>
        </p:nvSpPr>
        <p:spPr>
          <a:xfrm>
            <a:off x="914400" y="5257800"/>
            <a:ext cx="6356931" cy="646331"/>
          </a:xfrm>
          <a:prstGeom prst="rect">
            <a:avLst/>
          </a:prstGeom>
          <a:noFill/>
        </p:spPr>
        <p:txBody>
          <a:bodyPr wrap="square" rtlCol="0">
            <a:spAutoFit/>
          </a:bodyPr>
          <a:lstStyle/>
          <a:p>
            <a:r>
              <a:rPr lang="en-US" dirty="0" smtClean="0"/>
              <a:t>Thomas X was the sixth child born to George and Patience</a:t>
            </a:r>
          </a:p>
          <a:p>
            <a:r>
              <a:rPr lang="en-US" dirty="0" smtClean="0"/>
              <a:t> on Christmas Day in 1828.</a:t>
            </a:r>
            <a:endParaRPr lang="en-US" dirty="0"/>
          </a:p>
        </p:txBody>
      </p:sp>
    </p:spTree>
    <p:extLst>
      <p:ext uri="{BB962C8B-B14F-4D97-AF65-F5344CB8AC3E}">
        <p14:creationId xmlns:p14="http://schemas.microsoft.com/office/powerpoint/2010/main" val="589010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4" name="TextBox 3"/>
          <p:cNvSpPr txBox="1"/>
          <p:nvPr/>
        </p:nvSpPr>
        <p:spPr>
          <a:xfrm>
            <a:off x="914400" y="5257800"/>
            <a:ext cx="6356931" cy="646331"/>
          </a:xfrm>
          <a:prstGeom prst="rect">
            <a:avLst/>
          </a:prstGeom>
          <a:noFill/>
        </p:spPr>
        <p:txBody>
          <a:bodyPr wrap="square" rtlCol="0">
            <a:spAutoFit/>
          </a:bodyPr>
          <a:lstStyle/>
          <a:p>
            <a:r>
              <a:rPr lang="en-US" dirty="0" smtClean="0"/>
              <a:t>Mary Ann was the seventh child born to George and Patience in 1832.  We have yet to find an actual record of her birth.</a:t>
            </a:r>
            <a:endParaRPr lang="en-US" dirty="0"/>
          </a:p>
        </p:txBody>
      </p:sp>
      <p:pic>
        <p:nvPicPr>
          <p:cNvPr id="5" name="Picture 4"/>
          <p:cNvPicPr>
            <a:picLocks noChangeAspect="1"/>
          </p:cNvPicPr>
          <p:nvPr/>
        </p:nvPicPr>
        <p:blipFill>
          <a:blip r:embed="rId3"/>
          <a:stretch>
            <a:fillRect/>
          </a:stretch>
        </p:blipFill>
        <p:spPr>
          <a:xfrm>
            <a:off x="1617674" y="1516797"/>
            <a:ext cx="4950381" cy="3286029"/>
          </a:xfrm>
          <a:prstGeom prst="rect">
            <a:avLst/>
          </a:prstGeom>
        </p:spPr>
      </p:pic>
    </p:spTree>
    <p:extLst>
      <p:ext uri="{BB962C8B-B14F-4D97-AF65-F5344CB8AC3E}">
        <p14:creationId xmlns:p14="http://schemas.microsoft.com/office/powerpoint/2010/main" val="13668661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4" name="TextBox 3"/>
          <p:cNvSpPr txBox="1"/>
          <p:nvPr/>
        </p:nvSpPr>
        <p:spPr>
          <a:xfrm>
            <a:off x="914400" y="5257800"/>
            <a:ext cx="6356931" cy="923330"/>
          </a:xfrm>
          <a:prstGeom prst="rect">
            <a:avLst/>
          </a:prstGeom>
          <a:noFill/>
        </p:spPr>
        <p:txBody>
          <a:bodyPr wrap="square" rtlCol="0">
            <a:spAutoFit/>
          </a:bodyPr>
          <a:lstStyle/>
          <a:p>
            <a:r>
              <a:rPr lang="en-US" dirty="0" smtClean="0"/>
              <a:t>Esther was the eighth child born to George and Patience in 1835 in Eaton Bray.  We have yet to find an actual record of her birth.</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905000"/>
            <a:ext cx="4876800" cy="2562225"/>
          </a:xfrm>
          <a:prstGeom prst="rect">
            <a:avLst/>
          </a:prstGeom>
        </p:spPr>
      </p:pic>
    </p:spTree>
    <p:extLst>
      <p:ext uri="{BB962C8B-B14F-4D97-AF65-F5344CB8AC3E}">
        <p14:creationId xmlns:p14="http://schemas.microsoft.com/office/powerpoint/2010/main" val="20511014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Mary Ann 1832 – 1894</a:t>
            </a:r>
          </a:p>
          <a:p>
            <a:pPr algn="ctr"/>
            <a:r>
              <a:rPr lang="en-US" sz="2400" b="1" dirty="0" smtClean="0">
                <a:solidFill>
                  <a:schemeClr val="tx2"/>
                </a:solidFill>
                <a:latin typeface="Cambria" pitchFamily="18" charset="0"/>
              </a:rPr>
              <a:t>Esther 1836 - 1899 </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7315200" cy="424731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Mary Ann (9) and Esther (6) first appear in the 1841 Census living with their parents in Eaton Bray.</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1851 Mary Ann (19) and Esther (16) are living with their widowed mother in Eaton Bray.  George died in 1844 at the age of 52. Both are single and straw plaiters like their mother.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1861 Mary Ann (29) and Esther (26) are single, living with their mother who is still a Plaiter at the age of 67.  The girls have become Bonnet Sewers.  They have moved to Dunstable.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1871 Mary Ann (39) and Esther (36) are single, living with their mother, Patience, who, at age 77, is listed as a “School Mistress”.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77215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Mary Ann 1832 – 1894</a:t>
            </a:r>
          </a:p>
          <a:p>
            <a:pPr algn="ctr"/>
            <a:r>
              <a:rPr lang="en-US" sz="2400" b="1" dirty="0" smtClean="0">
                <a:solidFill>
                  <a:schemeClr val="tx2"/>
                </a:solidFill>
                <a:latin typeface="Cambria" pitchFamily="18" charset="0"/>
              </a:rPr>
              <a:t>Esther 1836 - 1899 </a:t>
            </a:r>
            <a:endParaRPr lang="en-US" sz="2400" b="1" dirty="0">
              <a:solidFill>
                <a:schemeClr val="tx2"/>
              </a:solidFill>
              <a:latin typeface="Cambria" pitchFamily="18" charset="0"/>
            </a:endParaRPr>
          </a:p>
        </p:txBody>
      </p:sp>
      <p:sp>
        <p:nvSpPr>
          <p:cNvPr id="6" name="TextBox 5"/>
          <p:cNvSpPr txBox="1"/>
          <p:nvPr/>
        </p:nvSpPr>
        <p:spPr>
          <a:xfrm>
            <a:off x="762000" y="4648200"/>
            <a:ext cx="8077200" cy="1754326"/>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p:txBody>
      </p:sp>
      <p:sp>
        <p:nvSpPr>
          <p:cNvPr id="2" name="TextBox 1"/>
          <p:cNvSpPr txBox="1"/>
          <p:nvPr/>
        </p:nvSpPr>
        <p:spPr>
          <a:xfrm>
            <a:off x="1066800" y="1676400"/>
            <a:ext cx="7315200" cy="507831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 1881 Mary Ann (49) is listed </a:t>
            </a:r>
            <a:r>
              <a:rPr lang="en-US" dirty="0"/>
              <a:t>as head of household living with her sister Esther </a:t>
            </a:r>
            <a:r>
              <a:rPr lang="en-US" dirty="0" smtClean="0"/>
              <a:t>(46) and </a:t>
            </a:r>
            <a:r>
              <a:rPr lang="en-US" dirty="0"/>
              <a:t>niece </a:t>
            </a:r>
            <a:r>
              <a:rPr lang="en-US" dirty="0" smtClean="0"/>
              <a:t>Maud (5).  Both are single </a:t>
            </a:r>
            <a:r>
              <a:rPr lang="en-US" dirty="0"/>
              <a:t>and </a:t>
            </a:r>
            <a:r>
              <a:rPr lang="en-US" dirty="0" smtClean="0"/>
              <a:t>still Bonnet Sewers.</a:t>
            </a:r>
          </a:p>
          <a:p>
            <a:pPr marL="742950" lvl="1" indent="-285750">
              <a:buFont typeface="Arial" panose="020B0604020202020204" pitchFamily="34" charset="0"/>
              <a:buChar char="•"/>
            </a:pPr>
            <a:r>
              <a:rPr lang="en-US" dirty="0" smtClean="0"/>
              <a:t>Maud is the daughter of Sarah, who is the daughter of Reuben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Their mother, Patience, died in 1972 at the age of 79.</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a:t>
            </a:r>
            <a:r>
              <a:rPr lang="en-US" dirty="0" smtClean="0"/>
              <a:t>1891 Mary Ann is (59) </a:t>
            </a:r>
            <a:r>
              <a:rPr lang="en-US" dirty="0"/>
              <a:t>Single, Bonnet </a:t>
            </a:r>
            <a:r>
              <a:rPr lang="en-US" dirty="0" smtClean="0"/>
              <a:t>Sewer.  Esther is 56 and a Bonnet Sewer. </a:t>
            </a:r>
            <a:r>
              <a:rPr lang="en-US" dirty="0"/>
              <a:t>Maude, age 15 is a dress maker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Mary Ann died  of Cardio Failure at age </a:t>
            </a:r>
            <a:r>
              <a:rPr lang="en-US" dirty="0" smtClean="0"/>
              <a:t>62 in 1892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Esther died of Liver Cancer at age 65 in 1899</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Mary Ann and her sister, Esther never lived more than 5 miles from the place of their birth.  Nor did Patience for that matter.</a:t>
            </a:r>
            <a:endParaRPr lang="en-US" dirty="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426085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228600" y="-2282985"/>
            <a:ext cx="8915400" cy="7971316"/>
          </a:xfrm>
          <a:prstGeom prst="rect">
            <a:avLst/>
          </a:prstGeom>
          <a:noFill/>
          <a:ln w="9525">
            <a:noFill/>
            <a:miter lim="800000"/>
            <a:headEnd/>
            <a:tailEnd/>
          </a:ln>
          <a:effectLst/>
        </p:spPr>
        <p:txBody>
          <a:bodyPr vert="horz" wrap="square" lIns="0" tIns="304704"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2"/>
              </a:solidFill>
              <a:latin typeface="Cambria"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rgbClr val="00B0F0"/>
                </a:solidFill>
                <a:latin typeface="Cambria" pitchFamily="18" charset="0"/>
                <a:cs typeface="Arial" pitchFamily="34" charset="0"/>
              </a:rPr>
              <a:t>What was it like to live in Eaton Bray in 1850?</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smtClean="0">
              <a:solidFill>
                <a:schemeClr val="tx2"/>
              </a:solidFill>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1" i="0" u="none" strike="noStrike" cap="none" normalizeH="0" baseline="0" dirty="0" smtClean="0">
                <a:ln>
                  <a:noFill/>
                </a:ln>
                <a:effectLst/>
                <a:latin typeface="Cambria" pitchFamily="18" charset="0"/>
                <a:cs typeface="Arial" pitchFamily="34" charset="0"/>
              </a:rPr>
              <a:t>Living</a:t>
            </a:r>
            <a:r>
              <a:rPr kumimoji="0" lang="en-US" sz="2400" b="1" i="0" u="none" strike="noStrike" cap="none" normalizeH="0" dirty="0" smtClean="0">
                <a:ln>
                  <a:noFill/>
                </a:ln>
                <a:effectLst/>
                <a:latin typeface="Cambria" pitchFamily="18" charset="0"/>
                <a:cs typeface="Arial" pitchFamily="34" charset="0"/>
              </a:rPr>
              <a:t> conditions</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dirty="0" smtClean="0">
              <a:ln>
                <a:noFill/>
              </a:ln>
              <a:effectLst/>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1" baseline="0" dirty="0" smtClean="0">
                <a:latin typeface="Cambria" pitchFamily="18" charset="0"/>
                <a:cs typeface="Arial" pitchFamily="34" charset="0"/>
              </a:rPr>
              <a:t>Occupations</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2400" b="1" baseline="0" dirty="0" smtClean="0">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400" b="1" i="0" u="none" strike="noStrike" cap="none" normalizeH="0" dirty="0" smtClean="0">
                <a:ln>
                  <a:noFill/>
                </a:ln>
                <a:effectLst/>
                <a:latin typeface="Cambria" pitchFamily="18" charset="0"/>
                <a:cs typeface="Arial" pitchFamily="34" charset="0"/>
              </a:rPr>
              <a:t>Wages</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dirty="0" smtClean="0">
              <a:ln>
                <a:noFill/>
              </a:ln>
              <a:effectLst/>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1" baseline="0" dirty="0" smtClean="0">
                <a:latin typeface="Cambria" pitchFamily="18" charset="0"/>
                <a:cs typeface="Arial" pitchFamily="34" charset="0"/>
              </a:rPr>
              <a:t>Education</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2400" b="1" dirty="0">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400" b="1" baseline="0" dirty="0" smtClean="0">
                <a:latin typeface="Cambria" pitchFamily="18" charset="0"/>
                <a:cs typeface="Arial" pitchFamily="34" charset="0"/>
              </a:rPr>
              <a:t>Land and home ownership (there was none)</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dirty="0">
              <a:ln>
                <a:noFill/>
              </a:ln>
              <a:effectLst/>
              <a:latin typeface="Cambria" pitchFamily="18" charset="0"/>
              <a:cs typeface="Arial" pitchFamily="34"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smtClean="0">
              <a:ln>
                <a:noFill/>
              </a:ln>
              <a:effectLst/>
              <a:latin typeface="Cambria"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1569660"/>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a:t>
            </a:r>
          </a:p>
          <a:p>
            <a:pPr algn="ctr"/>
            <a:endParaRPr lang="en-US" sz="2400" b="1" dirty="0">
              <a:solidFill>
                <a:schemeClr val="tx2"/>
              </a:solidFill>
              <a:latin typeface="Cambria" pitchFamily="18" charset="0"/>
            </a:endParaRPr>
          </a:p>
          <a:p>
            <a:pPr algn="ctr"/>
            <a:r>
              <a:rPr lang="en-US" sz="2400" b="1" dirty="0" smtClean="0">
                <a:solidFill>
                  <a:schemeClr val="tx2"/>
                </a:solidFill>
                <a:latin typeface="Cambria" pitchFamily="18" charset="0"/>
              </a:rPr>
              <a:t> </a:t>
            </a:r>
          </a:p>
          <a:p>
            <a:pPr algn="ctr"/>
            <a:endParaRPr lang="en-US" sz="2400" b="1" dirty="0">
              <a:solidFill>
                <a:schemeClr val="tx2"/>
              </a:solidFill>
              <a:latin typeface="Cambria" pitchFamily="18" charset="0"/>
            </a:endParaRPr>
          </a:p>
        </p:txBody>
      </p:sp>
      <p:sp>
        <p:nvSpPr>
          <p:cNvPr id="4" name="TextBox 3"/>
          <p:cNvSpPr txBox="1"/>
          <p:nvPr/>
        </p:nvSpPr>
        <p:spPr>
          <a:xfrm>
            <a:off x="1066800" y="1101298"/>
            <a:ext cx="6204531" cy="646331"/>
          </a:xfrm>
          <a:prstGeom prst="rect">
            <a:avLst/>
          </a:prstGeom>
          <a:noFill/>
        </p:spPr>
        <p:txBody>
          <a:bodyPr wrap="square" rtlCol="0">
            <a:spAutoFit/>
          </a:bodyPr>
          <a:lstStyle/>
          <a:p>
            <a:endParaRPr lang="en-US" dirty="0" smtClean="0"/>
          </a:p>
          <a:p>
            <a:r>
              <a:rPr lang="en-US" dirty="0" smtClean="0"/>
              <a:t>Where are Smiths lived in 1841 and 1851</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776" y="1747629"/>
            <a:ext cx="6117823" cy="5019681"/>
          </a:xfrm>
          <a:prstGeom prst="rect">
            <a:avLst/>
          </a:prstGeom>
        </p:spPr>
      </p:pic>
    </p:spTree>
    <p:extLst>
      <p:ext uri="{BB962C8B-B14F-4D97-AF65-F5344CB8AC3E}">
        <p14:creationId xmlns:p14="http://schemas.microsoft.com/office/powerpoint/2010/main" val="878206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685800"/>
            <a:ext cx="6629400" cy="830997"/>
          </a:xfrm>
          <a:prstGeom prst="rect">
            <a:avLst/>
          </a:prstGeom>
        </p:spPr>
        <p:txBody>
          <a:bodyPr wrap="square">
            <a:spAutoFit/>
          </a:bodyPr>
          <a:lstStyle/>
          <a:p>
            <a:pPr algn="ctr"/>
            <a:r>
              <a:rPr lang="en-US" sz="2400" b="1" dirty="0" smtClean="0">
                <a:solidFill>
                  <a:schemeClr val="tx2"/>
                </a:solidFill>
                <a:latin typeface="Cambria" pitchFamily="18" charset="0"/>
              </a:rPr>
              <a:t>The Siblings of Thomas X and George W. Smith </a:t>
            </a:r>
          </a:p>
          <a:p>
            <a:pPr algn="ctr"/>
            <a:endParaRPr lang="en-US" sz="2400" b="1" dirty="0">
              <a:solidFill>
                <a:schemeClr val="tx2"/>
              </a:solidFill>
              <a:latin typeface="Cambria" pitchFamily="18" charset="0"/>
            </a:endParaRPr>
          </a:p>
        </p:txBody>
      </p:sp>
      <p:sp>
        <p:nvSpPr>
          <p:cNvPr id="4" name="TextBox 3"/>
          <p:cNvSpPr txBox="1"/>
          <p:nvPr/>
        </p:nvSpPr>
        <p:spPr>
          <a:xfrm>
            <a:off x="914400" y="1502645"/>
            <a:ext cx="6553200" cy="2985433"/>
          </a:xfrm>
          <a:prstGeom prst="rect">
            <a:avLst/>
          </a:prstGeom>
          <a:noFill/>
        </p:spPr>
        <p:txBody>
          <a:bodyPr wrap="square" rtlCol="0">
            <a:spAutoFit/>
          </a:bodyPr>
          <a:lstStyle/>
          <a:p>
            <a:pPr algn="ctr"/>
            <a:r>
              <a:rPr lang="en-US" sz="2400" b="1" dirty="0" smtClean="0"/>
              <a:t>Concluding Remarks</a:t>
            </a:r>
          </a:p>
          <a:p>
            <a:pPr algn="ctr"/>
            <a:endParaRPr lang="en-US" sz="2400" b="1" dirty="0" smtClean="0"/>
          </a:p>
          <a:p>
            <a:pPr marL="342900" indent="-342900">
              <a:buFont typeface="Arial" panose="020B0604020202020204" pitchFamily="34" charset="0"/>
              <a:buChar char="•"/>
            </a:pPr>
            <a:r>
              <a:rPr lang="en-US" sz="1400" b="1" dirty="0" smtClean="0"/>
              <a:t>Our 1850’s Smiths were hard working and industrious, yet poor people</a:t>
            </a:r>
          </a:p>
          <a:p>
            <a:pPr marL="342900" indent="-342900">
              <a:buFont typeface="Arial" panose="020B0604020202020204" pitchFamily="34" charset="0"/>
              <a:buChar char="•"/>
            </a:pPr>
            <a:endParaRPr lang="en-US" sz="1400" b="1" dirty="0" smtClean="0"/>
          </a:p>
          <a:p>
            <a:pPr marL="342900" indent="-342900">
              <a:buFont typeface="Arial" panose="020B0604020202020204" pitchFamily="34" charset="0"/>
              <a:buChar char="•"/>
            </a:pPr>
            <a:r>
              <a:rPr lang="en-US" sz="1400" b="1" dirty="0" smtClean="0"/>
              <a:t>They had little or no formal schooling </a:t>
            </a:r>
          </a:p>
          <a:p>
            <a:pPr marL="342900" indent="-342900">
              <a:buFont typeface="Arial" panose="020B0604020202020204" pitchFamily="34" charset="0"/>
              <a:buChar char="•"/>
            </a:pPr>
            <a:endParaRPr lang="en-US" sz="1400" b="1" dirty="0" smtClean="0"/>
          </a:p>
          <a:p>
            <a:pPr marL="342900" indent="-342900">
              <a:buFont typeface="Arial" panose="020B0604020202020204" pitchFamily="34" charset="0"/>
              <a:buChar char="•"/>
            </a:pPr>
            <a:r>
              <a:rPr lang="en-US" sz="1400" b="1" dirty="0" smtClean="0"/>
              <a:t>Most could not read or write except what was self taught</a:t>
            </a:r>
          </a:p>
          <a:p>
            <a:pPr marL="342900" indent="-342900">
              <a:buFont typeface="Arial" panose="020B0604020202020204" pitchFamily="34" charset="0"/>
              <a:buChar char="•"/>
            </a:pPr>
            <a:endParaRPr lang="en-US" sz="1400" b="1" dirty="0" smtClean="0"/>
          </a:p>
          <a:p>
            <a:pPr marL="342900" indent="-342900">
              <a:buFont typeface="Arial" panose="020B0604020202020204" pitchFamily="34" charset="0"/>
              <a:buChar char="•"/>
            </a:pPr>
            <a:r>
              <a:rPr lang="en-US" sz="1400" b="1" dirty="0" smtClean="0"/>
              <a:t>They had love and concern for one another and wanted to be  together</a:t>
            </a:r>
          </a:p>
          <a:p>
            <a:pPr marL="342900" indent="-342900">
              <a:buFont typeface="Arial" panose="020B0604020202020204" pitchFamily="34" charset="0"/>
              <a:buChar char="•"/>
            </a:pPr>
            <a:endParaRPr lang="en-US" sz="1400" b="1" dirty="0"/>
          </a:p>
          <a:p>
            <a:pPr marL="342900" indent="-342900">
              <a:buFont typeface="Arial" panose="020B0604020202020204" pitchFamily="34" charset="0"/>
              <a:buChar char="•"/>
            </a:pPr>
            <a:r>
              <a:rPr lang="en-US" sz="1400" b="1" dirty="0" smtClean="0"/>
              <a:t>What a different live Thomas X and George W. had by coming to America</a:t>
            </a:r>
          </a:p>
          <a:p>
            <a:pPr marL="342900" indent="-342900">
              <a:buFont typeface="Arial" panose="020B0604020202020204" pitchFamily="34" charset="0"/>
              <a:buChar char="•"/>
            </a:pPr>
            <a:endParaRPr lang="en-US" sz="1400" b="1" dirty="0"/>
          </a:p>
        </p:txBody>
      </p:sp>
    </p:spTree>
    <p:extLst>
      <p:ext uri="{BB962C8B-B14F-4D97-AF65-F5344CB8AC3E}">
        <p14:creationId xmlns:p14="http://schemas.microsoft.com/office/powerpoint/2010/main" val="2352091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3352800"/>
            <a:ext cx="7467600" cy="2585323"/>
          </a:xfrm>
          <a:prstGeom prst="rect">
            <a:avLst/>
          </a:prstGeom>
          <a:noFill/>
        </p:spPr>
        <p:txBody>
          <a:bodyPr wrap="square" rtlCol="0">
            <a:spAutoFit/>
          </a:bodyPr>
          <a:lstStyle/>
          <a:p>
            <a:r>
              <a:rPr lang="en-US" dirty="0" smtClean="0"/>
              <a:t>A Pound (£) contained 3.3636 </a:t>
            </a:r>
            <a:r>
              <a:rPr lang="en-US" dirty="0"/>
              <a:t>troy ounces of pure </a:t>
            </a:r>
            <a:r>
              <a:rPr lang="en-US" dirty="0" smtClean="0"/>
              <a:t>silver</a:t>
            </a:r>
            <a:endParaRPr lang="en-US" dirty="0"/>
          </a:p>
          <a:p>
            <a:r>
              <a:rPr lang="en-US" dirty="0"/>
              <a:t>A </a:t>
            </a:r>
            <a:r>
              <a:rPr lang="en-US" dirty="0" smtClean="0"/>
              <a:t>US silver </a:t>
            </a:r>
            <a:r>
              <a:rPr lang="en-US" dirty="0"/>
              <a:t>$1 coin contained .7736 troy ounces pure silver. </a:t>
            </a:r>
            <a:endParaRPr lang="en-US" dirty="0" smtClean="0"/>
          </a:p>
          <a:p>
            <a:endParaRPr lang="en-US" dirty="0"/>
          </a:p>
          <a:p>
            <a:r>
              <a:rPr lang="en-US" b="1" dirty="0" smtClean="0"/>
              <a:t>1.00 Pound (£) was </a:t>
            </a:r>
            <a:r>
              <a:rPr lang="en-US" b="1" dirty="0"/>
              <a:t>worth </a:t>
            </a:r>
            <a:r>
              <a:rPr lang="en-US" b="1" dirty="0" smtClean="0"/>
              <a:t>  $4.35 US</a:t>
            </a:r>
          </a:p>
          <a:p>
            <a:r>
              <a:rPr lang="en-US" dirty="0" smtClean="0"/>
              <a:t>1.00 shilling (s) was worth  $0.2175 US</a:t>
            </a:r>
          </a:p>
          <a:p>
            <a:r>
              <a:rPr lang="en-US" dirty="0" smtClean="0"/>
              <a:t>1.00 pence (d) was worth    $0.018125 US</a:t>
            </a:r>
          </a:p>
          <a:p>
            <a:endParaRPr lang="en-US" b="1" dirty="0"/>
          </a:p>
          <a:p>
            <a:r>
              <a:rPr lang="en-US" dirty="0" smtClean="0"/>
              <a:t>Many </a:t>
            </a:r>
            <a:r>
              <a:rPr lang="en-US" dirty="0"/>
              <a:t>economists agree that $1.00 US in 1850 would be equivalent to approximately $</a:t>
            </a:r>
            <a:r>
              <a:rPr lang="en-US" dirty="0" smtClean="0"/>
              <a:t>32.41 </a:t>
            </a:r>
            <a:r>
              <a:rPr lang="en-US" dirty="0"/>
              <a:t>today accounting for inflation.</a:t>
            </a:r>
          </a:p>
        </p:txBody>
      </p:sp>
      <p:sp>
        <p:nvSpPr>
          <p:cNvPr id="6" name="TextBox 5"/>
          <p:cNvSpPr txBox="1"/>
          <p:nvPr/>
        </p:nvSpPr>
        <p:spPr>
          <a:xfrm>
            <a:off x="1371600" y="762000"/>
            <a:ext cx="6019800" cy="461665"/>
          </a:xfrm>
          <a:prstGeom prst="rect">
            <a:avLst/>
          </a:prstGeom>
          <a:noFill/>
        </p:spPr>
        <p:txBody>
          <a:bodyPr wrap="square" rtlCol="0">
            <a:spAutoFit/>
          </a:bodyPr>
          <a:lstStyle/>
          <a:p>
            <a:r>
              <a:rPr lang="en-US" sz="2400" b="1" dirty="0" smtClean="0">
                <a:solidFill>
                  <a:schemeClr val="tx2"/>
                </a:solidFill>
                <a:latin typeface="Cambria" pitchFamily="18" charset="0"/>
              </a:rPr>
              <a:t>British Currency in 1850</a:t>
            </a:r>
            <a:endParaRPr lang="en-US" sz="2400" b="1" dirty="0">
              <a:solidFill>
                <a:schemeClr val="tx2"/>
              </a:solidFill>
              <a:latin typeface="Cambria" pitchFamily="18" charset="0"/>
            </a:endParaRPr>
          </a:p>
        </p:txBody>
      </p:sp>
      <p:sp>
        <p:nvSpPr>
          <p:cNvPr id="2" name="TextBox 1"/>
          <p:cNvSpPr txBox="1"/>
          <p:nvPr/>
        </p:nvSpPr>
        <p:spPr>
          <a:xfrm>
            <a:off x="1676400" y="1752600"/>
            <a:ext cx="3581400" cy="1200329"/>
          </a:xfrm>
          <a:prstGeom prst="rect">
            <a:avLst/>
          </a:prstGeom>
          <a:noFill/>
        </p:spPr>
        <p:txBody>
          <a:bodyPr wrap="square" rtlCol="0">
            <a:spAutoFit/>
          </a:bodyPr>
          <a:lstStyle/>
          <a:p>
            <a:r>
              <a:rPr lang="en-US" dirty="0" smtClean="0"/>
              <a:t> The </a:t>
            </a:r>
            <a:r>
              <a:rPr lang="en-US" dirty="0"/>
              <a:t>British Pound   (£)</a:t>
            </a:r>
          </a:p>
          <a:p>
            <a:r>
              <a:rPr lang="en-US" dirty="0" smtClean="0"/>
              <a:t>20 </a:t>
            </a:r>
            <a:r>
              <a:rPr lang="en-US" dirty="0"/>
              <a:t>shillings to a </a:t>
            </a:r>
            <a:r>
              <a:rPr lang="en-US" dirty="0" smtClean="0"/>
              <a:t>pound (£)</a:t>
            </a:r>
            <a:endParaRPr lang="en-US" dirty="0"/>
          </a:p>
          <a:p>
            <a:r>
              <a:rPr lang="en-US" dirty="0" smtClean="0"/>
              <a:t> 240 </a:t>
            </a:r>
            <a:r>
              <a:rPr lang="en-US" dirty="0"/>
              <a:t>pence to a </a:t>
            </a:r>
            <a:r>
              <a:rPr lang="en-US" dirty="0" smtClean="0"/>
              <a:t>pound </a:t>
            </a:r>
            <a:r>
              <a:rPr lang="en-US" dirty="0"/>
              <a:t>(£)</a:t>
            </a:r>
          </a:p>
          <a:p>
            <a:endParaRPr lang="en-US" dirty="0"/>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685800"/>
            <a:ext cx="6019800" cy="461665"/>
          </a:xfrm>
          <a:prstGeom prst="rect">
            <a:avLst/>
          </a:prstGeom>
          <a:noFill/>
        </p:spPr>
        <p:txBody>
          <a:bodyPr wrap="square" rtlCol="0">
            <a:spAutoFit/>
          </a:bodyPr>
          <a:lstStyle/>
          <a:p>
            <a:r>
              <a:rPr lang="en-US" sz="2400" b="1" dirty="0" smtClean="0">
                <a:solidFill>
                  <a:schemeClr val="tx2"/>
                </a:solidFill>
                <a:latin typeface="Cambria" pitchFamily="18" charset="0"/>
              </a:rPr>
              <a:t>Some Occupations of our Ancestors</a:t>
            </a:r>
            <a:endParaRPr lang="en-US" sz="2400" b="1" dirty="0">
              <a:solidFill>
                <a:schemeClr val="tx2"/>
              </a:solidFill>
              <a:latin typeface="Cambria" pitchFamily="18" charset="0"/>
            </a:endParaRPr>
          </a:p>
        </p:txBody>
      </p:sp>
      <p:sp>
        <p:nvSpPr>
          <p:cNvPr id="2" name="TextBox 1"/>
          <p:cNvSpPr txBox="1"/>
          <p:nvPr/>
        </p:nvSpPr>
        <p:spPr>
          <a:xfrm>
            <a:off x="228600" y="1371600"/>
            <a:ext cx="8763000" cy="5632311"/>
          </a:xfrm>
          <a:prstGeom prst="rect">
            <a:avLst/>
          </a:prstGeom>
          <a:noFill/>
        </p:spPr>
        <p:txBody>
          <a:bodyPr wrap="square" rtlCol="0">
            <a:spAutoFit/>
          </a:bodyPr>
          <a:lstStyle/>
          <a:p>
            <a:r>
              <a:rPr lang="en-US" dirty="0"/>
              <a:t>Ag </a:t>
            </a:r>
            <a:r>
              <a:rPr lang="en-US" dirty="0" smtClean="0"/>
              <a:t>Laborer   	Many of the </a:t>
            </a:r>
            <a:r>
              <a:rPr lang="en-US" dirty="0"/>
              <a:t>adult males were Agricultural </a:t>
            </a:r>
            <a:r>
              <a:rPr lang="en-US" dirty="0" smtClean="0"/>
              <a:t>laborers</a:t>
            </a:r>
          </a:p>
          <a:p>
            <a:endParaRPr lang="en-US" dirty="0"/>
          </a:p>
          <a:p>
            <a:r>
              <a:rPr lang="en-US" dirty="0"/>
              <a:t>Farmer	</a:t>
            </a:r>
            <a:r>
              <a:rPr lang="en-US" dirty="0" smtClean="0"/>
              <a:t>                If </a:t>
            </a:r>
            <a:r>
              <a:rPr lang="en-US" dirty="0"/>
              <a:t>they weren’t an Ag Laborer they were listed as a Farmer. </a:t>
            </a:r>
            <a:endParaRPr lang="en-US" dirty="0" smtClean="0"/>
          </a:p>
          <a:p>
            <a:endParaRPr lang="en-US" dirty="0" smtClean="0"/>
          </a:p>
          <a:p>
            <a:r>
              <a:rPr lang="en-US" dirty="0" smtClean="0"/>
              <a:t>Straw </a:t>
            </a:r>
            <a:r>
              <a:rPr lang="en-US" dirty="0"/>
              <a:t>plaiters  </a:t>
            </a:r>
            <a:r>
              <a:rPr lang="en-US" dirty="0" smtClean="0"/>
              <a:t>      Most </a:t>
            </a:r>
            <a:r>
              <a:rPr lang="en-US" dirty="0"/>
              <a:t>of the children, young women and wives as well as some </a:t>
            </a:r>
            <a:r>
              <a:rPr lang="en-US" dirty="0" smtClean="0"/>
              <a:t>                                                                                                                                                                                                                                                                                                                                                                                                                                                               		of </a:t>
            </a:r>
            <a:r>
              <a:rPr lang="en-US" dirty="0"/>
              <a:t>the males were </a:t>
            </a:r>
            <a:r>
              <a:rPr lang="en-US" dirty="0" smtClean="0"/>
              <a:t>Straw-Plaiters</a:t>
            </a:r>
          </a:p>
          <a:p>
            <a:endParaRPr lang="en-US" dirty="0"/>
          </a:p>
          <a:p>
            <a:r>
              <a:rPr lang="en-US" dirty="0"/>
              <a:t>Straw Plait dealer	</a:t>
            </a:r>
            <a:r>
              <a:rPr lang="en-US" dirty="0" smtClean="0"/>
              <a:t>Some of our adult </a:t>
            </a:r>
            <a:r>
              <a:rPr lang="en-US" dirty="0"/>
              <a:t>males </a:t>
            </a:r>
            <a:r>
              <a:rPr lang="en-US" dirty="0" smtClean="0"/>
              <a:t>became Straw Plait Dealers </a:t>
            </a:r>
          </a:p>
          <a:p>
            <a:r>
              <a:rPr lang="en-US" dirty="0" smtClean="0"/>
              <a:t>	</a:t>
            </a:r>
          </a:p>
          <a:p>
            <a:r>
              <a:rPr lang="en-US" dirty="0" smtClean="0"/>
              <a:t>Blacksmith</a:t>
            </a:r>
            <a:r>
              <a:rPr lang="en-US" dirty="0"/>
              <a:t>	Many of the Gurneys were </a:t>
            </a:r>
            <a:r>
              <a:rPr lang="en-US" dirty="0" smtClean="0"/>
              <a:t>Blacksmiths</a:t>
            </a:r>
          </a:p>
          <a:p>
            <a:endParaRPr lang="en-US" dirty="0"/>
          </a:p>
          <a:p>
            <a:r>
              <a:rPr lang="en-US" dirty="0"/>
              <a:t>Sawyer	</a:t>
            </a:r>
            <a:r>
              <a:rPr lang="en-US" dirty="0" smtClean="0"/>
              <a:t>                William </a:t>
            </a:r>
            <a:r>
              <a:rPr lang="en-US" dirty="0"/>
              <a:t>Wootton was a </a:t>
            </a:r>
            <a:r>
              <a:rPr lang="en-US" dirty="0" smtClean="0"/>
              <a:t>Sawyer</a:t>
            </a:r>
          </a:p>
          <a:p>
            <a:endParaRPr lang="en-US" dirty="0"/>
          </a:p>
          <a:p>
            <a:r>
              <a:rPr lang="en-US" dirty="0"/>
              <a:t>Bailiff		</a:t>
            </a:r>
            <a:r>
              <a:rPr lang="en-US" dirty="0" smtClean="0"/>
              <a:t>Caleb </a:t>
            </a:r>
            <a:r>
              <a:rPr lang="en-US" dirty="0"/>
              <a:t>Smith was a farm Bailiff </a:t>
            </a:r>
            <a:r>
              <a:rPr lang="en-US" dirty="0" smtClean="0"/>
              <a:t> (Foreman) later </a:t>
            </a:r>
            <a:r>
              <a:rPr lang="en-US" dirty="0"/>
              <a:t>in </a:t>
            </a:r>
            <a:r>
              <a:rPr lang="en-US" dirty="0" smtClean="0"/>
              <a:t>life</a:t>
            </a:r>
          </a:p>
          <a:p>
            <a:endParaRPr lang="en-US" dirty="0"/>
          </a:p>
          <a:p>
            <a:r>
              <a:rPr lang="en-US" dirty="0" smtClean="0"/>
              <a:t>Bonnet Sewer</a:t>
            </a:r>
            <a:r>
              <a:rPr lang="en-US" dirty="0"/>
              <a:t>	</a:t>
            </a:r>
            <a:r>
              <a:rPr lang="en-US" dirty="0" smtClean="0"/>
              <a:t>Some </a:t>
            </a:r>
            <a:r>
              <a:rPr lang="en-US" dirty="0"/>
              <a:t>of the adult women graduated to </a:t>
            </a:r>
            <a:r>
              <a:rPr lang="en-US" dirty="0" smtClean="0"/>
              <a:t>a Bonnet Sewer</a:t>
            </a:r>
          </a:p>
          <a:p>
            <a:endParaRPr lang="en-US" dirty="0" smtClean="0"/>
          </a:p>
          <a:p>
            <a:r>
              <a:rPr lang="en-US" dirty="0" smtClean="0"/>
              <a:t>Scholar</a:t>
            </a:r>
            <a:r>
              <a:rPr lang="en-US" dirty="0"/>
              <a:t>	</a:t>
            </a:r>
            <a:r>
              <a:rPr lang="en-US" dirty="0" smtClean="0"/>
              <a:t>	Later </a:t>
            </a:r>
            <a:r>
              <a:rPr lang="en-US" dirty="0"/>
              <a:t>some of the younger children were fortunate enough to </a:t>
            </a:r>
            <a:r>
              <a:rPr lang="en-US" dirty="0" smtClean="0"/>
              <a:t>			go </a:t>
            </a:r>
            <a:r>
              <a:rPr lang="en-US" dirty="0"/>
              <a:t>to a formal school</a:t>
            </a:r>
            <a:r>
              <a:rPr lang="en-US" dirty="0" smtClean="0"/>
              <a:t>. </a:t>
            </a:r>
            <a:r>
              <a:rPr lang="en-US" dirty="0"/>
              <a:t>This was mainly after the Education </a:t>
            </a:r>
            <a:r>
              <a:rPr lang="en-US" dirty="0" smtClean="0"/>
              <a:t>			Acts </a:t>
            </a:r>
            <a:r>
              <a:rPr lang="en-US" dirty="0"/>
              <a:t>of 1870 and 1880 that required young children to attend </a:t>
            </a:r>
            <a:r>
              <a:rPr lang="en-US" dirty="0" smtClean="0"/>
              <a:t>school</a:t>
            </a:r>
            <a:r>
              <a:rPr lang="en-US" dirty="0"/>
              <a:t>.</a:t>
            </a:r>
          </a:p>
        </p:txBody>
      </p:sp>
    </p:spTree>
    <p:extLst>
      <p:ext uri="{BB962C8B-B14F-4D97-AF65-F5344CB8AC3E}">
        <p14:creationId xmlns:p14="http://schemas.microsoft.com/office/powerpoint/2010/main" val="410272087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599" y="1219200"/>
            <a:ext cx="8458201" cy="5816977"/>
          </a:xfrm>
          <a:prstGeom prst="rect">
            <a:avLst/>
          </a:prstGeom>
          <a:noFill/>
        </p:spPr>
        <p:txBody>
          <a:bodyPr wrap="square" rtlCol="0">
            <a:spAutoFit/>
          </a:bodyPr>
          <a:lstStyle/>
          <a:p>
            <a:pPr algn="ctr"/>
            <a:r>
              <a:rPr lang="en-US" sz="2400" b="1" dirty="0" smtClean="0">
                <a:solidFill>
                  <a:schemeClr val="tx2"/>
                </a:solidFill>
                <a:latin typeface="Cambria" pitchFamily="18" charset="0"/>
              </a:rPr>
              <a:t>Straw Plaiting </a:t>
            </a:r>
          </a:p>
          <a:p>
            <a:pPr algn="ctr"/>
            <a:endParaRPr lang="en-US" sz="2400" b="1" dirty="0" smtClean="0">
              <a:solidFill>
                <a:schemeClr val="tx2"/>
              </a:solidFill>
              <a:latin typeface="Cambria" pitchFamily="18" charset="0"/>
            </a:endParaRPr>
          </a:p>
          <a:p>
            <a:endParaRPr lang="en-US" dirty="0" smtClean="0"/>
          </a:p>
          <a:p>
            <a:pPr lvl="1">
              <a:buFont typeface="Arial" pitchFamily="34" charset="0"/>
              <a:buChar char="•"/>
            </a:pPr>
            <a:r>
              <a:rPr lang="en-US" dirty="0" smtClean="0"/>
              <a:t>All of our Smith Ancestors in the 1850s were involved in Straw Plaiting</a:t>
            </a:r>
          </a:p>
          <a:p>
            <a:pPr>
              <a:buFont typeface="Arial" pitchFamily="34" charset="0"/>
              <a:buChar char="•"/>
            </a:pPr>
            <a:endParaRPr lang="en-US" dirty="0" smtClean="0"/>
          </a:p>
          <a:p>
            <a:pPr lvl="1">
              <a:buFont typeface="Arial" pitchFamily="34" charset="0"/>
              <a:buChar char="•"/>
            </a:pPr>
            <a:r>
              <a:rPr lang="en-US" dirty="0" smtClean="0"/>
              <a:t>Eaton Bray, Dunstable, </a:t>
            </a:r>
            <a:r>
              <a:rPr lang="en-US" dirty="0" err="1" smtClean="0"/>
              <a:t>Eldesborough</a:t>
            </a:r>
            <a:r>
              <a:rPr lang="en-US" dirty="0" smtClean="0"/>
              <a:t>, and Luton was a hot beds of plaiting 	activity for more than 50 years</a:t>
            </a:r>
          </a:p>
          <a:p>
            <a:pPr>
              <a:buFont typeface="Arial" pitchFamily="34" charset="0"/>
              <a:buChar char="•"/>
            </a:pPr>
            <a:endParaRPr lang="en-US" dirty="0" smtClean="0"/>
          </a:p>
          <a:p>
            <a:pPr lvl="1">
              <a:buFont typeface="Arial" pitchFamily="34" charset="0"/>
              <a:buChar char="•"/>
            </a:pPr>
            <a:r>
              <a:rPr lang="en-US" dirty="0" smtClean="0"/>
              <a:t>Children as young a 3 -4 years of age were engaged in plaiting</a:t>
            </a:r>
          </a:p>
          <a:p>
            <a:pPr>
              <a:buFont typeface="Arial" pitchFamily="34" charset="0"/>
              <a:buChar char="•"/>
            </a:pPr>
            <a:endParaRPr lang="en-US" dirty="0" smtClean="0"/>
          </a:p>
          <a:p>
            <a:pPr lvl="1">
              <a:buFont typeface="Arial" pitchFamily="34" charset="0"/>
              <a:buChar char="•"/>
            </a:pPr>
            <a:r>
              <a:rPr lang="en-US" dirty="0" smtClean="0"/>
              <a:t>Plaiting schools sprang up throughout the area</a:t>
            </a:r>
          </a:p>
          <a:p>
            <a:pPr lvl="1">
              <a:buFont typeface="Arial" pitchFamily="34" charset="0"/>
              <a:buChar char="•"/>
            </a:pPr>
            <a:endParaRPr lang="en-US" dirty="0"/>
          </a:p>
          <a:p>
            <a:pPr lvl="1">
              <a:buFont typeface="Arial" pitchFamily="34" charset="0"/>
              <a:buChar char="•"/>
            </a:pPr>
            <a:r>
              <a:rPr lang="en-US" dirty="0" smtClean="0"/>
              <a:t>So what is Straw Plaiting?</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78612</TotalTime>
  <Words>5866</Words>
  <Application>Microsoft Office PowerPoint</Application>
  <PresentationFormat>On-screen Show (4:3)</PresentationFormat>
  <Paragraphs>789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  The Other Children of George Smith and Patience Timson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History of George Fred Smith</dc:title>
  <dc:creator>Highlandpondman</dc:creator>
  <cp:lastModifiedBy>Brent Smith</cp:lastModifiedBy>
  <cp:revision>1204</cp:revision>
  <dcterms:created xsi:type="dcterms:W3CDTF">2011-03-01T01:47:28Z</dcterms:created>
  <dcterms:modified xsi:type="dcterms:W3CDTF">2019-08-04T21:51:40Z</dcterms:modified>
</cp:coreProperties>
</file>